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56" r:id="rId3"/>
    <p:sldId id="395" r:id="rId4"/>
    <p:sldId id="257" r:id="rId5"/>
    <p:sldId id="396" r:id="rId6"/>
    <p:sldId id="258" r:id="rId7"/>
    <p:sldId id="397" r:id="rId8"/>
    <p:sldId id="269" r:id="rId9"/>
    <p:sldId id="272" r:id="rId10"/>
    <p:sldId id="420" r:id="rId11"/>
    <p:sldId id="276" r:id="rId12"/>
    <p:sldId id="404" r:id="rId13"/>
    <p:sldId id="264" r:id="rId14"/>
    <p:sldId id="265" r:id="rId15"/>
    <p:sldId id="266" r:id="rId16"/>
    <p:sldId id="267" r:id="rId17"/>
    <p:sldId id="398" r:id="rId18"/>
    <p:sldId id="377" r:id="rId19"/>
    <p:sldId id="343" r:id="rId20"/>
    <p:sldId id="410" r:id="rId21"/>
    <p:sldId id="409" r:id="rId22"/>
    <p:sldId id="388" r:id="rId23"/>
    <p:sldId id="419" r:id="rId24"/>
    <p:sldId id="401" r:id="rId25"/>
    <p:sldId id="402" r:id="rId26"/>
    <p:sldId id="416" r:id="rId27"/>
    <p:sldId id="281" r:id="rId28"/>
    <p:sldId id="417" r:id="rId29"/>
  </p:sldIdLst>
  <p:sldSz cx="18288000" cy="10287000"/>
  <p:notesSz cx="6858000" cy="9144000"/>
  <p:embeddedFontLst>
    <p:embeddedFont>
      <p:font typeface="Antonio Bold" panose="020B0604020202020204" charset="0"/>
      <p:regular r:id="rId31"/>
      <p:bold r:id="rId32"/>
    </p:embeddedFont>
    <p:embeddedFont>
      <p:font typeface="Arimo" panose="020B0604020202020204" charset="0"/>
      <p:regular r:id="rId33"/>
    </p:embeddedFont>
    <p:embeddedFont>
      <p:font typeface="Brush Script MT" panose="03060802040406070304" pitchFamily="66" charset="0"/>
      <p:italic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Open Sans" panose="020B0606030504020204" pitchFamily="34" charset="0"/>
      <p:regular r:id="rId41"/>
      <p:bold r:id="rId42"/>
      <p:italic r:id="rId43"/>
      <p:boldItalic r:id="rId44"/>
    </p:embeddedFont>
    <p:embeddedFont>
      <p:font typeface="Open Sans Bold" panose="020B080603050402020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CC99FF"/>
    <a:srgbClr val="FF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91" autoAdjust="0"/>
    <p:restoredTop sz="70136" autoAdjust="0"/>
  </p:normalViewPr>
  <p:slideViewPr>
    <p:cSldViewPr>
      <p:cViewPr varScale="1">
        <p:scale>
          <a:sx n="60" d="100"/>
          <a:sy n="60" d="100"/>
        </p:scale>
        <p:origin x="116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8E80D-7B1F-4C5E-AE1B-534982A21A2F}"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4B7793A6-0FB1-4C2F-B118-0816520B4EC2}">
      <dgm:prSet phldrT="[Text]"/>
      <dgm:spPr>
        <a:solidFill>
          <a:srgbClr val="CCCCFF"/>
        </a:solidFill>
      </dgm:spPr>
      <dgm:t>
        <a:bodyPr/>
        <a:lstStyle/>
        <a:p>
          <a:r>
            <a:rPr lang="en-US" dirty="0"/>
            <a:t>Is patient in a Cardiopulmonary Arrest</a:t>
          </a:r>
        </a:p>
      </dgm:t>
    </dgm:pt>
    <dgm:pt modelId="{205EC2D3-2577-4879-982F-24532817C3B8}" type="parTrans" cxnId="{F7BF7CBD-2318-44EA-B09A-87733DDB8D22}">
      <dgm:prSet/>
      <dgm:spPr/>
      <dgm:t>
        <a:bodyPr/>
        <a:lstStyle/>
        <a:p>
          <a:endParaRPr lang="en-US"/>
        </a:p>
      </dgm:t>
    </dgm:pt>
    <dgm:pt modelId="{6260423A-4327-4C8E-89B7-65012209D27E}" type="sibTrans" cxnId="{F7BF7CBD-2318-44EA-B09A-87733DDB8D22}">
      <dgm:prSet/>
      <dgm:spPr/>
      <dgm:t>
        <a:bodyPr/>
        <a:lstStyle/>
        <a:p>
          <a:endParaRPr lang="en-US"/>
        </a:p>
      </dgm:t>
    </dgm:pt>
    <dgm:pt modelId="{B951703B-3B5A-4EE0-AEE9-69B0C8B5FB72}" type="asst">
      <dgm:prSet phldrT="[Text]"/>
      <dgm:spPr>
        <a:solidFill>
          <a:srgbClr val="EDE1EA"/>
        </a:solidFill>
      </dgm:spPr>
      <dgm:t>
        <a:bodyPr/>
        <a:lstStyle/>
        <a:p>
          <a:r>
            <a:rPr lang="en-US"/>
            <a:t>Yes </a:t>
          </a:r>
        </a:p>
      </dgm:t>
    </dgm:pt>
    <dgm:pt modelId="{60A776CA-C4AB-42E3-8515-942B143F2300}" type="parTrans" cxnId="{A64620C1-5BCE-4C40-BAFC-7B37B525EE94}">
      <dgm:prSet/>
      <dgm:spPr/>
      <dgm:t>
        <a:bodyPr/>
        <a:lstStyle/>
        <a:p>
          <a:endParaRPr lang="en-US"/>
        </a:p>
      </dgm:t>
    </dgm:pt>
    <dgm:pt modelId="{2D6D2C66-C29F-4826-BC97-716D3844E701}" type="sibTrans" cxnId="{A64620C1-5BCE-4C40-BAFC-7B37B525EE94}">
      <dgm:prSet/>
      <dgm:spPr/>
      <dgm:t>
        <a:bodyPr/>
        <a:lstStyle/>
        <a:p>
          <a:endParaRPr lang="en-US"/>
        </a:p>
      </dgm:t>
    </dgm:pt>
    <dgm:pt modelId="{A3AE5306-703C-44E8-A8C4-0296381DFD34}" type="asst">
      <dgm:prSet phldrT="[Text]"/>
      <dgm:spPr>
        <a:solidFill>
          <a:srgbClr val="EDE1EA"/>
        </a:solidFill>
      </dgm:spPr>
      <dgm:t>
        <a:bodyPr/>
        <a:lstStyle/>
        <a:p>
          <a:r>
            <a:rPr lang="en-US" b="0" dirty="0"/>
            <a:t>Go to at Section A: CPR Orders</a:t>
          </a:r>
        </a:p>
      </dgm:t>
    </dgm:pt>
    <dgm:pt modelId="{C2BCC3C3-C023-4A26-99E0-C9B592CB7EA7}" type="parTrans" cxnId="{14E426B0-F23D-4707-AA7E-47530FEE924A}">
      <dgm:prSet/>
      <dgm:spPr/>
      <dgm:t>
        <a:bodyPr/>
        <a:lstStyle/>
        <a:p>
          <a:endParaRPr lang="en-US"/>
        </a:p>
      </dgm:t>
    </dgm:pt>
    <dgm:pt modelId="{8D8A7BA5-8FF6-44A3-BC8D-7D9928705270}" type="sibTrans" cxnId="{14E426B0-F23D-4707-AA7E-47530FEE924A}">
      <dgm:prSet/>
      <dgm:spPr/>
      <dgm:t>
        <a:bodyPr/>
        <a:lstStyle/>
        <a:p>
          <a:endParaRPr lang="en-US"/>
        </a:p>
      </dgm:t>
    </dgm:pt>
    <dgm:pt modelId="{6B2ABE54-90B0-4F60-823E-5FD83194714E}" type="asst">
      <dgm:prSet phldrT="[Text]"/>
      <dgm:spPr>
        <a:solidFill>
          <a:srgbClr val="EDE1EA"/>
        </a:solidFill>
      </dgm:spPr>
      <dgm:t>
        <a:bodyPr/>
        <a:lstStyle/>
        <a:p>
          <a:r>
            <a:rPr lang="en-US"/>
            <a:t>Yes CPR</a:t>
          </a:r>
          <a:r>
            <a:rPr lang="en-US">
              <a:sym typeface="Wingdings" panose="05000000000000000000" pitchFamily="2" charset="2"/>
            </a:rPr>
            <a:t></a:t>
          </a:r>
          <a:r>
            <a:rPr lang="en-US"/>
            <a:t> CPR</a:t>
          </a:r>
        </a:p>
      </dgm:t>
    </dgm:pt>
    <dgm:pt modelId="{A69376A8-09FD-4B52-B580-42B993ECED56}" type="parTrans" cxnId="{CCA920A5-D01E-4232-AC3F-8C9D980C8DD2}">
      <dgm:prSet/>
      <dgm:spPr/>
      <dgm:t>
        <a:bodyPr/>
        <a:lstStyle/>
        <a:p>
          <a:endParaRPr lang="en-US"/>
        </a:p>
      </dgm:t>
    </dgm:pt>
    <dgm:pt modelId="{3E08F200-920A-4625-84AC-033FD0EB8909}" type="sibTrans" cxnId="{CCA920A5-D01E-4232-AC3F-8C9D980C8DD2}">
      <dgm:prSet/>
      <dgm:spPr/>
      <dgm:t>
        <a:bodyPr/>
        <a:lstStyle/>
        <a:p>
          <a:endParaRPr lang="en-US"/>
        </a:p>
      </dgm:t>
    </dgm:pt>
    <dgm:pt modelId="{1C452A5B-A257-4C21-B15E-C3BF9004FC5B}" type="asst">
      <dgm:prSet phldrT="[Text]"/>
      <dgm:spPr>
        <a:solidFill>
          <a:srgbClr val="EDE1EA"/>
        </a:solidFill>
      </dgm:spPr>
      <dgm:t>
        <a:bodyPr/>
        <a:lstStyle/>
        <a:p>
          <a:r>
            <a:rPr lang="en-US" dirty="0"/>
            <a:t>No CPR</a:t>
          </a:r>
          <a:r>
            <a:rPr lang="en-US" dirty="0">
              <a:sym typeface="Wingdings" panose="05000000000000000000" pitchFamily="2" charset="2"/>
            </a:rPr>
            <a:t>DNR</a:t>
          </a:r>
          <a:endParaRPr lang="en-US" dirty="0"/>
        </a:p>
      </dgm:t>
    </dgm:pt>
    <dgm:pt modelId="{1F316DF6-D227-40D3-AF32-9D7DD1A3036D}" type="parTrans" cxnId="{5A291DDD-579C-4C8B-AAF9-8EFBA4B5B495}">
      <dgm:prSet/>
      <dgm:spPr/>
      <dgm:t>
        <a:bodyPr/>
        <a:lstStyle/>
        <a:p>
          <a:endParaRPr lang="en-US"/>
        </a:p>
      </dgm:t>
    </dgm:pt>
    <dgm:pt modelId="{FBF8C1D1-A152-423D-B2C8-3C3CC664B552}" type="sibTrans" cxnId="{5A291DDD-579C-4C8B-AAF9-8EFBA4B5B495}">
      <dgm:prSet/>
      <dgm:spPr/>
      <dgm:t>
        <a:bodyPr/>
        <a:lstStyle/>
        <a:p>
          <a:endParaRPr lang="en-US"/>
        </a:p>
      </dgm:t>
    </dgm:pt>
    <dgm:pt modelId="{7CF6F94B-D54C-43AE-AF7B-211448F492CE}">
      <dgm:prSet phldrT="[Text]"/>
      <dgm:spPr>
        <a:solidFill>
          <a:schemeClr val="accent5">
            <a:lumMod val="40000"/>
            <a:lumOff val="60000"/>
          </a:schemeClr>
        </a:solidFill>
      </dgm:spPr>
      <dgm:t>
        <a:bodyPr/>
        <a:lstStyle/>
        <a:p>
          <a:r>
            <a:rPr lang="en-US" b="0" dirty="0"/>
            <a:t>Go to Section B: Initial Treatment Orders</a:t>
          </a:r>
        </a:p>
      </dgm:t>
    </dgm:pt>
    <dgm:pt modelId="{EA589D1C-1BF0-4247-839F-517AF7FF503F}" type="sibTrans" cxnId="{01A67A92-C7A5-4B96-A778-56E04F0FEC19}">
      <dgm:prSet/>
      <dgm:spPr/>
      <dgm:t>
        <a:bodyPr/>
        <a:lstStyle/>
        <a:p>
          <a:endParaRPr lang="en-US"/>
        </a:p>
      </dgm:t>
    </dgm:pt>
    <dgm:pt modelId="{F89B4A74-4DD7-41E0-BAFD-6A59E9275EE0}" type="parTrans" cxnId="{01A67A92-C7A5-4B96-A778-56E04F0FEC19}">
      <dgm:prSet/>
      <dgm:spPr/>
      <dgm:t>
        <a:bodyPr/>
        <a:lstStyle/>
        <a:p>
          <a:endParaRPr lang="en-US"/>
        </a:p>
      </dgm:t>
    </dgm:pt>
    <dgm:pt modelId="{4DD18C61-EABC-4825-90F9-F2E607AA15C1}">
      <dgm:prSet phldrT="[Text]"/>
      <dgm:spPr>
        <a:solidFill>
          <a:schemeClr val="accent5">
            <a:lumMod val="40000"/>
            <a:lumOff val="60000"/>
          </a:schemeClr>
        </a:solidFill>
      </dgm:spPr>
      <dgm:t>
        <a:bodyPr/>
        <a:lstStyle/>
        <a:p>
          <a:r>
            <a:rPr lang="en-US" dirty="0"/>
            <a:t>No</a:t>
          </a:r>
        </a:p>
      </dgm:t>
    </dgm:pt>
    <dgm:pt modelId="{67D312A3-A405-4A91-AE51-8370A5706478}" type="sibTrans" cxnId="{23827E77-CCC4-41EA-AC76-913DAA0517FA}">
      <dgm:prSet/>
      <dgm:spPr/>
      <dgm:t>
        <a:bodyPr/>
        <a:lstStyle/>
        <a:p>
          <a:endParaRPr lang="en-US"/>
        </a:p>
      </dgm:t>
    </dgm:pt>
    <dgm:pt modelId="{9EFA0024-B8A0-4A1F-931F-04E7A30E5B86}" type="parTrans" cxnId="{23827E77-CCC4-41EA-AC76-913DAA0517FA}">
      <dgm:prSet/>
      <dgm:spPr/>
      <dgm:t>
        <a:bodyPr/>
        <a:lstStyle/>
        <a:p>
          <a:endParaRPr lang="en-US"/>
        </a:p>
      </dgm:t>
    </dgm:pt>
    <dgm:pt modelId="{181F8268-56D6-4F9E-9E94-8A1DEB223CDB}" type="pres">
      <dgm:prSet presAssocID="{CD38E80D-7B1F-4C5E-AE1B-534982A21A2F}" presName="diagram" presStyleCnt="0">
        <dgm:presLayoutVars>
          <dgm:chPref val="1"/>
          <dgm:dir/>
          <dgm:animOne val="branch"/>
          <dgm:animLvl val="lvl"/>
          <dgm:resizeHandles val="exact"/>
        </dgm:presLayoutVars>
      </dgm:prSet>
      <dgm:spPr/>
    </dgm:pt>
    <dgm:pt modelId="{58932EE5-8801-4594-827F-5686BCA0F33A}" type="pres">
      <dgm:prSet presAssocID="{4B7793A6-0FB1-4C2F-B118-0816520B4EC2}" presName="root1" presStyleCnt="0"/>
      <dgm:spPr/>
    </dgm:pt>
    <dgm:pt modelId="{F0836D84-90AE-4C93-ACDC-A47ABB873C1B}" type="pres">
      <dgm:prSet presAssocID="{4B7793A6-0FB1-4C2F-B118-0816520B4EC2}" presName="LevelOneTextNode" presStyleLbl="node0" presStyleIdx="0" presStyleCnt="1">
        <dgm:presLayoutVars>
          <dgm:chPref val="3"/>
        </dgm:presLayoutVars>
      </dgm:prSet>
      <dgm:spPr/>
    </dgm:pt>
    <dgm:pt modelId="{8292EB20-1799-4487-9E62-A31635007F50}" type="pres">
      <dgm:prSet presAssocID="{4B7793A6-0FB1-4C2F-B118-0816520B4EC2}" presName="level2hierChild" presStyleCnt="0"/>
      <dgm:spPr/>
    </dgm:pt>
    <dgm:pt modelId="{A9CBD6E3-7509-4419-B852-2A533B2B4C69}" type="pres">
      <dgm:prSet presAssocID="{60A776CA-C4AB-42E3-8515-942B143F2300}" presName="conn2-1" presStyleLbl="parChTrans1D2" presStyleIdx="0" presStyleCnt="2"/>
      <dgm:spPr/>
    </dgm:pt>
    <dgm:pt modelId="{C07CF7FB-72DD-4B5F-B2ED-F1C01F9BD627}" type="pres">
      <dgm:prSet presAssocID="{60A776CA-C4AB-42E3-8515-942B143F2300}" presName="connTx" presStyleLbl="parChTrans1D2" presStyleIdx="0" presStyleCnt="2"/>
      <dgm:spPr/>
    </dgm:pt>
    <dgm:pt modelId="{A2FB4843-001F-4CA6-AC23-88909BE9AFF4}" type="pres">
      <dgm:prSet presAssocID="{B951703B-3B5A-4EE0-AEE9-69B0C8B5FB72}" presName="root2" presStyleCnt="0"/>
      <dgm:spPr/>
    </dgm:pt>
    <dgm:pt modelId="{6DAD1B54-2A47-4C58-861B-7D20C7A6EF65}" type="pres">
      <dgm:prSet presAssocID="{B951703B-3B5A-4EE0-AEE9-69B0C8B5FB72}" presName="LevelTwoTextNode" presStyleLbl="asst1" presStyleIdx="0" presStyleCnt="4">
        <dgm:presLayoutVars>
          <dgm:chPref val="3"/>
        </dgm:presLayoutVars>
      </dgm:prSet>
      <dgm:spPr/>
    </dgm:pt>
    <dgm:pt modelId="{9642DB5B-C3F1-48F6-8747-A889081A86CD}" type="pres">
      <dgm:prSet presAssocID="{B951703B-3B5A-4EE0-AEE9-69B0C8B5FB72}" presName="level3hierChild" presStyleCnt="0"/>
      <dgm:spPr/>
    </dgm:pt>
    <dgm:pt modelId="{2A0EC8BF-1C07-475A-B760-5BEF4BC79269}" type="pres">
      <dgm:prSet presAssocID="{C2BCC3C3-C023-4A26-99E0-C9B592CB7EA7}" presName="conn2-1" presStyleLbl="parChTrans1D3" presStyleIdx="0" presStyleCnt="2"/>
      <dgm:spPr/>
    </dgm:pt>
    <dgm:pt modelId="{A1E1D3DC-ADA0-4E8C-ACDF-2AFB244D1A44}" type="pres">
      <dgm:prSet presAssocID="{C2BCC3C3-C023-4A26-99E0-C9B592CB7EA7}" presName="connTx" presStyleLbl="parChTrans1D3" presStyleIdx="0" presStyleCnt="2"/>
      <dgm:spPr/>
    </dgm:pt>
    <dgm:pt modelId="{56EEB22B-AD8D-4B2E-956F-ED5E886C758D}" type="pres">
      <dgm:prSet presAssocID="{A3AE5306-703C-44E8-A8C4-0296381DFD34}" presName="root2" presStyleCnt="0"/>
      <dgm:spPr/>
    </dgm:pt>
    <dgm:pt modelId="{4580B9F6-C615-4266-B1D1-D1BACDF7011B}" type="pres">
      <dgm:prSet presAssocID="{A3AE5306-703C-44E8-A8C4-0296381DFD34}" presName="LevelTwoTextNode" presStyleLbl="asst1" presStyleIdx="1" presStyleCnt="4">
        <dgm:presLayoutVars>
          <dgm:chPref val="3"/>
        </dgm:presLayoutVars>
      </dgm:prSet>
      <dgm:spPr/>
    </dgm:pt>
    <dgm:pt modelId="{B1B97293-542F-4DC2-BD32-C4FDADF4A3D9}" type="pres">
      <dgm:prSet presAssocID="{A3AE5306-703C-44E8-A8C4-0296381DFD34}" presName="level3hierChild" presStyleCnt="0"/>
      <dgm:spPr/>
    </dgm:pt>
    <dgm:pt modelId="{CFF3B8DA-E244-4BED-B961-2DB38F667BD9}" type="pres">
      <dgm:prSet presAssocID="{A69376A8-09FD-4B52-B580-42B993ECED56}" presName="conn2-1" presStyleLbl="parChTrans1D4" presStyleIdx="0" presStyleCnt="2"/>
      <dgm:spPr/>
    </dgm:pt>
    <dgm:pt modelId="{2E92813B-DDA1-41FB-93D5-A076EE62549F}" type="pres">
      <dgm:prSet presAssocID="{A69376A8-09FD-4B52-B580-42B993ECED56}" presName="connTx" presStyleLbl="parChTrans1D4" presStyleIdx="0" presStyleCnt="2"/>
      <dgm:spPr/>
    </dgm:pt>
    <dgm:pt modelId="{24804E10-7872-4966-B2FF-EDD188CD7D6D}" type="pres">
      <dgm:prSet presAssocID="{6B2ABE54-90B0-4F60-823E-5FD83194714E}" presName="root2" presStyleCnt="0"/>
      <dgm:spPr/>
    </dgm:pt>
    <dgm:pt modelId="{84039226-D0A5-4DE1-89D0-D7C5CFBD2050}" type="pres">
      <dgm:prSet presAssocID="{6B2ABE54-90B0-4F60-823E-5FD83194714E}" presName="LevelTwoTextNode" presStyleLbl="asst1" presStyleIdx="2" presStyleCnt="4">
        <dgm:presLayoutVars>
          <dgm:chPref val="3"/>
        </dgm:presLayoutVars>
      </dgm:prSet>
      <dgm:spPr/>
    </dgm:pt>
    <dgm:pt modelId="{5B73067B-7944-453F-98F6-2589715CFFE6}" type="pres">
      <dgm:prSet presAssocID="{6B2ABE54-90B0-4F60-823E-5FD83194714E}" presName="level3hierChild" presStyleCnt="0"/>
      <dgm:spPr/>
    </dgm:pt>
    <dgm:pt modelId="{818E0A46-9679-4E34-B0CE-288B60CA5C9C}" type="pres">
      <dgm:prSet presAssocID="{1F316DF6-D227-40D3-AF32-9D7DD1A3036D}" presName="conn2-1" presStyleLbl="parChTrans1D4" presStyleIdx="1" presStyleCnt="2"/>
      <dgm:spPr/>
    </dgm:pt>
    <dgm:pt modelId="{AA7F27E6-9B37-4000-9FDB-1ED31AA0DC01}" type="pres">
      <dgm:prSet presAssocID="{1F316DF6-D227-40D3-AF32-9D7DD1A3036D}" presName="connTx" presStyleLbl="parChTrans1D4" presStyleIdx="1" presStyleCnt="2"/>
      <dgm:spPr/>
    </dgm:pt>
    <dgm:pt modelId="{2FE5D2FA-D827-4938-9AF9-BAA979B24156}" type="pres">
      <dgm:prSet presAssocID="{1C452A5B-A257-4C21-B15E-C3BF9004FC5B}" presName="root2" presStyleCnt="0"/>
      <dgm:spPr/>
    </dgm:pt>
    <dgm:pt modelId="{68E0D113-C75D-4034-B978-868AC992E46A}" type="pres">
      <dgm:prSet presAssocID="{1C452A5B-A257-4C21-B15E-C3BF9004FC5B}" presName="LevelTwoTextNode" presStyleLbl="asst1" presStyleIdx="3" presStyleCnt="4">
        <dgm:presLayoutVars>
          <dgm:chPref val="3"/>
        </dgm:presLayoutVars>
      </dgm:prSet>
      <dgm:spPr/>
    </dgm:pt>
    <dgm:pt modelId="{96B5948F-E5DC-4A67-B9E4-50F314A37DEA}" type="pres">
      <dgm:prSet presAssocID="{1C452A5B-A257-4C21-B15E-C3BF9004FC5B}" presName="level3hierChild" presStyleCnt="0"/>
      <dgm:spPr/>
    </dgm:pt>
    <dgm:pt modelId="{60832570-AC2C-44A8-B1C4-D920D33A84CB}" type="pres">
      <dgm:prSet presAssocID="{9EFA0024-B8A0-4A1F-931F-04E7A30E5B86}" presName="conn2-1" presStyleLbl="parChTrans1D2" presStyleIdx="1" presStyleCnt="2"/>
      <dgm:spPr/>
    </dgm:pt>
    <dgm:pt modelId="{C7C38F03-FA6C-4357-A489-280A7519BED3}" type="pres">
      <dgm:prSet presAssocID="{9EFA0024-B8A0-4A1F-931F-04E7A30E5B86}" presName="connTx" presStyleLbl="parChTrans1D2" presStyleIdx="1" presStyleCnt="2"/>
      <dgm:spPr/>
    </dgm:pt>
    <dgm:pt modelId="{AE4E66E9-701F-40D7-BCBF-EAA0D0E001B0}" type="pres">
      <dgm:prSet presAssocID="{4DD18C61-EABC-4825-90F9-F2E607AA15C1}" presName="root2" presStyleCnt="0"/>
      <dgm:spPr/>
    </dgm:pt>
    <dgm:pt modelId="{EC3FB502-5893-40F4-8D9B-01DAEA0DDD70}" type="pres">
      <dgm:prSet presAssocID="{4DD18C61-EABC-4825-90F9-F2E607AA15C1}" presName="LevelTwoTextNode" presStyleLbl="node2" presStyleIdx="0" presStyleCnt="1">
        <dgm:presLayoutVars>
          <dgm:chPref val="3"/>
        </dgm:presLayoutVars>
      </dgm:prSet>
      <dgm:spPr/>
    </dgm:pt>
    <dgm:pt modelId="{B700F717-EFD1-4F6E-AE94-B64DEB8C2394}" type="pres">
      <dgm:prSet presAssocID="{4DD18C61-EABC-4825-90F9-F2E607AA15C1}" presName="level3hierChild" presStyleCnt="0"/>
      <dgm:spPr/>
    </dgm:pt>
    <dgm:pt modelId="{A3BBA913-FB64-449B-8F91-420AA3A8C932}" type="pres">
      <dgm:prSet presAssocID="{F89B4A74-4DD7-41E0-BAFD-6A59E9275EE0}" presName="conn2-1" presStyleLbl="parChTrans1D3" presStyleIdx="1" presStyleCnt="2"/>
      <dgm:spPr/>
    </dgm:pt>
    <dgm:pt modelId="{4451BF06-EFB2-4A36-BE35-BE51D7AA73D1}" type="pres">
      <dgm:prSet presAssocID="{F89B4A74-4DD7-41E0-BAFD-6A59E9275EE0}" presName="connTx" presStyleLbl="parChTrans1D3" presStyleIdx="1" presStyleCnt="2"/>
      <dgm:spPr/>
    </dgm:pt>
    <dgm:pt modelId="{606401A3-8DC3-4632-897A-1911755262E3}" type="pres">
      <dgm:prSet presAssocID="{7CF6F94B-D54C-43AE-AF7B-211448F492CE}" presName="root2" presStyleCnt="0"/>
      <dgm:spPr/>
    </dgm:pt>
    <dgm:pt modelId="{D33F8AA8-AF90-44F7-86E7-3198259F935B}" type="pres">
      <dgm:prSet presAssocID="{7CF6F94B-D54C-43AE-AF7B-211448F492CE}" presName="LevelTwoTextNode" presStyleLbl="node3" presStyleIdx="0" presStyleCnt="1">
        <dgm:presLayoutVars>
          <dgm:chPref val="3"/>
        </dgm:presLayoutVars>
      </dgm:prSet>
      <dgm:spPr/>
    </dgm:pt>
    <dgm:pt modelId="{48BFB916-8395-43EC-A052-A3D657FDA31E}" type="pres">
      <dgm:prSet presAssocID="{7CF6F94B-D54C-43AE-AF7B-211448F492CE}" presName="level3hierChild" presStyleCnt="0"/>
      <dgm:spPr/>
    </dgm:pt>
  </dgm:ptLst>
  <dgm:cxnLst>
    <dgm:cxn modelId="{90701001-A6E4-4473-8DAF-29BE50ABEB23}" type="presOf" srcId="{A3AE5306-703C-44E8-A8C4-0296381DFD34}" destId="{4580B9F6-C615-4266-B1D1-D1BACDF7011B}" srcOrd="0" destOrd="0" presId="urn:microsoft.com/office/officeart/2005/8/layout/hierarchy2"/>
    <dgm:cxn modelId="{26A49106-A3F6-45A9-915F-47CE3C405ACC}" type="presOf" srcId="{1F316DF6-D227-40D3-AF32-9D7DD1A3036D}" destId="{AA7F27E6-9B37-4000-9FDB-1ED31AA0DC01}" srcOrd="1" destOrd="0" presId="urn:microsoft.com/office/officeart/2005/8/layout/hierarchy2"/>
    <dgm:cxn modelId="{99DFE412-DA94-4FBC-BEED-9A5545DDB96C}" type="presOf" srcId="{4DD18C61-EABC-4825-90F9-F2E607AA15C1}" destId="{EC3FB502-5893-40F4-8D9B-01DAEA0DDD70}" srcOrd="0" destOrd="0" presId="urn:microsoft.com/office/officeart/2005/8/layout/hierarchy2"/>
    <dgm:cxn modelId="{C586ED33-D637-4D28-9390-4CF868460B6D}" type="presOf" srcId="{F89B4A74-4DD7-41E0-BAFD-6A59E9275EE0}" destId="{4451BF06-EFB2-4A36-BE35-BE51D7AA73D1}" srcOrd="1" destOrd="0" presId="urn:microsoft.com/office/officeart/2005/8/layout/hierarchy2"/>
    <dgm:cxn modelId="{050B7469-41B3-4BF5-B3CC-A0F2E1C6EADB}" type="presOf" srcId="{1C452A5B-A257-4C21-B15E-C3BF9004FC5B}" destId="{68E0D113-C75D-4034-B978-868AC992E46A}" srcOrd="0" destOrd="0" presId="urn:microsoft.com/office/officeart/2005/8/layout/hierarchy2"/>
    <dgm:cxn modelId="{B7F40B56-8CF0-48B4-83BE-D490BC084942}" type="presOf" srcId="{4B7793A6-0FB1-4C2F-B118-0816520B4EC2}" destId="{F0836D84-90AE-4C93-ACDC-A47ABB873C1B}" srcOrd="0" destOrd="0" presId="urn:microsoft.com/office/officeart/2005/8/layout/hierarchy2"/>
    <dgm:cxn modelId="{70A75076-1190-4013-A7CB-E551EE9B7800}" type="presOf" srcId="{9EFA0024-B8A0-4A1F-931F-04E7A30E5B86}" destId="{C7C38F03-FA6C-4357-A489-280A7519BED3}" srcOrd="1" destOrd="0" presId="urn:microsoft.com/office/officeart/2005/8/layout/hierarchy2"/>
    <dgm:cxn modelId="{23827E77-CCC4-41EA-AC76-913DAA0517FA}" srcId="{4B7793A6-0FB1-4C2F-B118-0816520B4EC2}" destId="{4DD18C61-EABC-4825-90F9-F2E607AA15C1}" srcOrd="1" destOrd="0" parTransId="{9EFA0024-B8A0-4A1F-931F-04E7A30E5B86}" sibTransId="{67D312A3-A405-4A91-AE51-8370A5706478}"/>
    <dgm:cxn modelId="{AE4B3E5A-47B1-439A-A263-72BCC40CFE61}" type="presOf" srcId="{7CF6F94B-D54C-43AE-AF7B-211448F492CE}" destId="{D33F8AA8-AF90-44F7-86E7-3198259F935B}" srcOrd="0" destOrd="0" presId="urn:microsoft.com/office/officeart/2005/8/layout/hierarchy2"/>
    <dgm:cxn modelId="{01A67A92-C7A5-4B96-A778-56E04F0FEC19}" srcId="{4DD18C61-EABC-4825-90F9-F2E607AA15C1}" destId="{7CF6F94B-D54C-43AE-AF7B-211448F492CE}" srcOrd="0" destOrd="0" parTransId="{F89B4A74-4DD7-41E0-BAFD-6A59E9275EE0}" sibTransId="{EA589D1C-1BF0-4247-839F-517AF7FF503F}"/>
    <dgm:cxn modelId="{0939E096-6D46-419F-B49B-E31981D3E0E4}" type="presOf" srcId="{CD38E80D-7B1F-4C5E-AE1B-534982A21A2F}" destId="{181F8268-56D6-4F9E-9E94-8A1DEB223CDB}" srcOrd="0" destOrd="0" presId="urn:microsoft.com/office/officeart/2005/8/layout/hierarchy2"/>
    <dgm:cxn modelId="{CCA920A5-D01E-4232-AC3F-8C9D980C8DD2}" srcId="{A3AE5306-703C-44E8-A8C4-0296381DFD34}" destId="{6B2ABE54-90B0-4F60-823E-5FD83194714E}" srcOrd="0" destOrd="0" parTransId="{A69376A8-09FD-4B52-B580-42B993ECED56}" sibTransId="{3E08F200-920A-4625-84AC-033FD0EB8909}"/>
    <dgm:cxn modelId="{14E426B0-F23D-4707-AA7E-47530FEE924A}" srcId="{B951703B-3B5A-4EE0-AEE9-69B0C8B5FB72}" destId="{A3AE5306-703C-44E8-A8C4-0296381DFD34}" srcOrd="0" destOrd="0" parTransId="{C2BCC3C3-C023-4A26-99E0-C9B592CB7EA7}" sibTransId="{8D8A7BA5-8FF6-44A3-BC8D-7D9928705270}"/>
    <dgm:cxn modelId="{255B22B1-DA08-4275-9728-B0FBA58BEBB1}" type="presOf" srcId="{1F316DF6-D227-40D3-AF32-9D7DD1A3036D}" destId="{818E0A46-9679-4E34-B0CE-288B60CA5C9C}" srcOrd="0" destOrd="0" presId="urn:microsoft.com/office/officeart/2005/8/layout/hierarchy2"/>
    <dgm:cxn modelId="{F9E49DB2-B5AC-4D51-9234-ECF2C5343DBB}" type="presOf" srcId="{60A776CA-C4AB-42E3-8515-942B143F2300}" destId="{A9CBD6E3-7509-4419-B852-2A533B2B4C69}" srcOrd="0" destOrd="0" presId="urn:microsoft.com/office/officeart/2005/8/layout/hierarchy2"/>
    <dgm:cxn modelId="{F50087B5-1C07-4D2F-818E-B58D9F9F9EF8}" type="presOf" srcId="{C2BCC3C3-C023-4A26-99E0-C9B592CB7EA7}" destId="{2A0EC8BF-1C07-475A-B760-5BEF4BC79269}" srcOrd="0" destOrd="0" presId="urn:microsoft.com/office/officeart/2005/8/layout/hierarchy2"/>
    <dgm:cxn modelId="{F7BF7CBD-2318-44EA-B09A-87733DDB8D22}" srcId="{CD38E80D-7B1F-4C5E-AE1B-534982A21A2F}" destId="{4B7793A6-0FB1-4C2F-B118-0816520B4EC2}" srcOrd="0" destOrd="0" parTransId="{205EC2D3-2577-4879-982F-24532817C3B8}" sibTransId="{6260423A-4327-4C8E-89B7-65012209D27E}"/>
    <dgm:cxn modelId="{A64620C1-5BCE-4C40-BAFC-7B37B525EE94}" srcId="{4B7793A6-0FB1-4C2F-B118-0816520B4EC2}" destId="{B951703B-3B5A-4EE0-AEE9-69B0C8B5FB72}" srcOrd="0" destOrd="0" parTransId="{60A776CA-C4AB-42E3-8515-942B143F2300}" sibTransId="{2D6D2C66-C29F-4826-BC97-716D3844E701}"/>
    <dgm:cxn modelId="{ED93A5C8-9B51-4586-BCBE-ABA8E248CBDA}" type="presOf" srcId="{A69376A8-09FD-4B52-B580-42B993ECED56}" destId="{2E92813B-DDA1-41FB-93D5-A076EE62549F}" srcOrd="1" destOrd="0" presId="urn:microsoft.com/office/officeart/2005/8/layout/hierarchy2"/>
    <dgm:cxn modelId="{1233B9DA-CD9D-43A5-9F86-9AE81CE8E1E5}" type="presOf" srcId="{60A776CA-C4AB-42E3-8515-942B143F2300}" destId="{C07CF7FB-72DD-4B5F-B2ED-F1C01F9BD627}" srcOrd="1" destOrd="0" presId="urn:microsoft.com/office/officeart/2005/8/layout/hierarchy2"/>
    <dgm:cxn modelId="{9B69E0DB-E53F-465E-8987-4F49E1B0B726}" type="presOf" srcId="{A69376A8-09FD-4B52-B580-42B993ECED56}" destId="{CFF3B8DA-E244-4BED-B961-2DB38F667BD9}" srcOrd="0" destOrd="0" presId="urn:microsoft.com/office/officeart/2005/8/layout/hierarchy2"/>
    <dgm:cxn modelId="{5A291DDD-579C-4C8B-AAF9-8EFBA4B5B495}" srcId="{A3AE5306-703C-44E8-A8C4-0296381DFD34}" destId="{1C452A5B-A257-4C21-B15E-C3BF9004FC5B}" srcOrd="1" destOrd="0" parTransId="{1F316DF6-D227-40D3-AF32-9D7DD1A3036D}" sibTransId="{FBF8C1D1-A152-423D-B2C8-3C3CC664B552}"/>
    <dgm:cxn modelId="{B51867E3-F103-461A-96FB-7206F09206D2}" type="presOf" srcId="{F89B4A74-4DD7-41E0-BAFD-6A59E9275EE0}" destId="{A3BBA913-FB64-449B-8F91-420AA3A8C932}" srcOrd="0" destOrd="0" presId="urn:microsoft.com/office/officeart/2005/8/layout/hierarchy2"/>
    <dgm:cxn modelId="{F6E617E8-F053-4F1B-85A0-540431808598}" type="presOf" srcId="{6B2ABE54-90B0-4F60-823E-5FD83194714E}" destId="{84039226-D0A5-4DE1-89D0-D7C5CFBD2050}" srcOrd="0" destOrd="0" presId="urn:microsoft.com/office/officeart/2005/8/layout/hierarchy2"/>
    <dgm:cxn modelId="{A4B94FF2-D4BB-4F59-AE85-9E6439781870}" type="presOf" srcId="{B951703B-3B5A-4EE0-AEE9-69B0C8B5FB72}" destId="{6DAD1B54-2A47-4C58-861B-7D20C7A6EF65}" srcOrd="0" destOrd="0" presId="urn:microsoft.com/office/officeart/2005/8/layout/hierarchy2"/>
    <dgm:cxn modelId="{449734FA-8DAA-4797-94C4-9BC24A45B224}" type="presOf" srcId="{C2BCC3C3-C023-4A26-99E0-C9B592CB7EA7}" destId="{A1E1D3DC-ADA0-4E8C-ACDF-2AFB244D1A44}" srcOrd="1" destOrd="0" presId="urn:microsoft.com/office/officeart/2005/8/layout/hierarchy2"/>
    <dgm:cxn modelId="{0917EBFC-9DB4-4570-B3A4-8E0570F2F06A}" type="presOf" srcId="{9EFA0024-B8A0-4A1F-931F-04E7A30E5B86}" destId="{60832570-AC2C-44A8-B1C4-D920D33A84CB}" srcOrd="0" destOrd="0" presId="urn:microsoft.com/office/officeart/2005/8/layout/hierarchy2"/>
    <dgm:cxn modelId="{77ABC1A5-0948-42D5-A5EA-88DD21FABAA5}" type="presParOf" srcId="{181F8268-56D6-4F9E-9E94-8A1DEB223CDB}" destId="{58932EE5-8801-4594-827F-5686BCA0F33A}" srcOrd="0" destOrd="0" presId="urn:microsoft.com/office/officeart/2005/8/layout/hierarchy2"/>
    <dgm:cxn modelId="{FD2AD6EB-ADC9-4655-A3B2-70F1BD120DD6}" type="presParOf" srcId="{58932EE5-8801-4594-827F-5686BCA0F33A}" destId="{F0836D84-90AE-4C93-ACDC-A47ABB873C1B}" srcOrd="0" destOrd="0" presId="urn:microsoft.com/office/officeart/2005/8/layout/hierarchy2"/>
    <dgm:cxn modelId="{40654D2D-08D7-4A12-9C5A-5840AB424DF5}" type="presParOf" srcId="{58932EE5-8801-4594-827F-5686BCA0F33A}" destId="{8292EB20-1799-4487-9E62-A31635007F50}" srcOrd="1" destOrd="0" presId="urn:microsoft.com/office/officeart/2005/8/layout/hierarchy2"/>
    <dgm:cxn modelId="{9AF0B477-2BAC-469B-B365-9F6F087F52F5}" type="presParOf" srcId="{8292EB20-1799-4487-9E62-A31635007F50}" destId="{A9CBD6E3-7509-4419-B852-2A533B2B4C69}" srcOrd="0" destOrd="0" presId="urn:microsoft.com/office/officeart/2005/8/layout/hierarchy2"/>
    <dgm:cxn modelId="{E678CCBB-3449-40A0-A0D6-31125B4F4555}" type="presParOf" srcId="{A9CBD6E3-7509-4419-B852-2A533B2B4C69}" destId="{C07CF7FB-72DD-4B5F-B2ED-F1C01F9BD627}" srcOrd="0" destOrd="0" presId="urn:microsoft.com/office/officeart/2005/8/layout/hierarchy2"/>
    <dgm:cxn modelId="{649768BF-5369-4438-9E4A-6BE6C871BC7F}" type="presParOf" srcId="{8292EB20-1799-4487-9E62-A31635007F50}" destId="{A2FB4843-001F-4CA6-AC23-88909BE9AFF4}" srcOrd="1" destOrd="0" presId="urn:microsoft.com/office/officeart/2005/8/layout/hierarchy2"/>
    <dgm:cxn modelId="{71D12B49-8CA9-4BBB-86A9-E6234AECF55C}" type="presParOf" srcId="{A2FB4843-001F-4CA6-AC23-88909BE9AFF4}" destId="{6DAD1B54-2A47-4C58-861B-7D20C7A6EF65}" srcOrd="0" destOrd="0" presId="urn:microsoft.com/office/officeart/2005/8/layout/hierarchy2"/>
    <dgm:cxn modelId="{AE43A148-AAA6-40AC-9CD0-9824878BF187}" type="presParOf" srcId="{A2FB4843-001F-4CA6-AC23-88909BE9AFF4}" destId="{9642DB5B-C3F1-48F6-8747-A889081A86CD}" srcOrd="1" destOrd="0" presId="urn:microsoft.com/office/officeart/2005/8/layout/hierarchy2"/>
    <dgm:cxn modelId="{CD2CED2C-485E-4995-8F8F-95C2840B02AD}" type="presParOf" srcId="{9642DB5B-C3F1-48F6-8747-A889081A86CD}" destId="{2A0EC8BF-1C07-475A-B760-5BEF4BC79269}" srcOrd="0" destOrd="0" presId="urn:microsoft.com/office/officeart/2005/8/layout/hierarchy2"/>
    <dgm:cxn modelId="{CCBFA146-0D8E-40D3-ADC0-5D917E3227D3}" type="presParOf" srcId="{2A0EC8BF-1C07-475A-B760-5BEF4BC79269}" destId="{A1E1D3DC-ADA0-4E8C-ACDF-2AFB244D1A44}" srcOrd="0" destOrd="0" presId="urn:microsoft.com/office/officeart/2005/8/layout/hierarchy2"/>
    <dgm:cxn modelId="{BD81386F-21D9-4DD8-B51F-8B4CE145CFAB}" type="presParOf" srcId="{9642DB5B-C3F1-48F6-8747-A889081A86CD}" destId="{56EEB22B-AD8D-4B2E-956F-ED5E886C758D}" srcOrd="1" destOrd="0" presId="urn:microsoft.com/office/officeart/2005/8/layout/hierarchy2"/>
    <dgm:cxn modelId="{A70FDEFF-27E4-4F9D-A1B0-8AA7FD803E56}" type="presParOf" srcId="{56EEB22B-AD8D-4B2E-956F-ED5E886C758D}" destId="{4580B9F6-C615-4266-B1D1-D1BACDF7011B}" srcOrd="0" destOrd="0" presId="urn:microsoft.com/office/officeart/2005/8/layout/hierarchy2"/>
    <dgm:cxn modelId="{C70BD3FF-206C-4AC6-A0BC-D2440A2702B4}" type="presParOf" srcId="{56EEB22B-AD8D-4B2E-956F-ED5E886C758D}" destId="{B1B97293-542F-4DC2-BD32-C4FDADF4A3D9}" srcOrd="1" destOrd="0" presId="urn:microsoft.com/office/officeart/2005/8/layout/hierarchy2"/>
    <dgm:cxn modelId="{3AA6615E-5356-4056-8AEB-C9DF2ACA83A2}" type="presParOf" srcId="{B1B97293-542F-4DC2-BD32-C4FDADF4A3D9}" destId="{CFF3B8DA-E244-4BED-B961-2DB38F667BD9}" srcOrd="0" destOrd="0" presId="urn:microsoft.com/office/officeart/2005/8/layout/hierarchy2"/>
    <dgm:cxn modelId="{C8C4728F-48F3-460A-8A10-42447BA3560E}" type="presParOf" srcId="{CFF3B8DA-E244-4BED-B961-2DB38F667BD9}" destId="{2E92813B-DDA1-41FB-93D5-A076EE62549F}" srcOrd="0" destOrd="0" presId="urn:microsoft.com/office/officeart/2005/8/layout/hierarchy2"/>
    <dgm:cxn modelId="{F3A50DBB-D991-4CC8-A5A2-5DB3DC203360}" type="presParOf" srcId="{B1B97293-542F-4DC2-BD32-C4FDADF4A3D9}" destId="{24804E10-7872-4966-B2FF-EDD188CD7D6D}" srcOrd="1" destOrd="0" presId="urn:microsoft.com/office/officeart/2005/8/layout/hierarchy2"/>
    <dgm:cxn modelId="{F8970C0A-A8E2-4D36-8ED3-D1DA54340073}" type="presParOf" srcId="{24804E10-7872-4966-B2FF-EDD188CD7D6D}" destId="{84039226-D0A5-4DE1-89D0-D7C5CFBD2050}" srcOrd="0" destOrd="0" presId="urn:microsoft.com/office/officeart/2005/8/layout/hierarchy2"/>
    <dgm:cxn modelId="{C05B6CDC-6E94-4F05-B11B-E42809CA218D}" type="presParOf" srcId="{24804E10-7872-4966-B2FF-EDD188CD7D6D}" destId="{5B73067B-7944-453F-98F6-2589715CFFE6}" srcOrd="1" destOrd="0" presId="urn:microsoft.com/office/officeart/2005/8/layout/hierarchy2"/>
    <dgm:cxn modelId="{DF73F8D9-8522-416A-A58B-67F80656A4CC}" type="presParOf" srcId="{B1B97293-542F-4DC2-BD32-C4FDADF4A3D9}" destId="{818E0A46-9679-4E34-B0CE-288B60CA5C9C}" srcOrd="2" destOrd="0" presId="urn:microsoft.com/office/officeart/2005/8/layout/hierarchy2"/>
    <dgm:cxn modelId="{93116B5A-68CA-49DB-AAC6-380C7A792512}" type="presParOf" srcId="{818E0A46-9679-4E34-B0CE-288B60CA5C9C}" destId="{AA7F27E6-9B37-4000-9FDB-1ED31AA0DC01}" srcOrd="0" destOrd="0" presId="urn:microsoft.com/office/officeart/2005/8/layout/hierarchy2"/>
    <dgm:cxn modelId="{1F78810A-85F9-4AB1-B9BD-CF07938FDFE4}" type="presParOf" srcId="{B1B97293-542F-4DC2-BD32-C4FDADF4A3D9}" destId="{2FE5D2FA-D827-4938-9AF9-BAA979B24156}" srcOrd="3" destOrd="0" presId="urn:microsoft.com/office/officeart/2005/8/layout/hierarchy2"/>
    <dgm:cxn modelId="{A73168D8-0BAF-477A-A516-8CC997717EC2}" type="presParOf" srcId="{2FE5D2FA-D827-4938-9AF9-BAA979B24156}" destId="{68E0D113-C75D-4034-B978-868AC992E46A}" srcOrd="0" destOrd="0" presId="urn:microsoft.com/office/officeart/2005/8/layout/hierarchy2"/>
    <dgm:cxn modelId="{02171B8E-588E-4A88-B2B6-798744D1641F}" type="presParOf" srcId="{2FE5D2FA-D827-4938-9AF9-BAA979B24156}" destId="{96B5948F-E5DC-4A67-B9E4-50F314A37DEA}" srcOrd="1" destOrd="0" presId="urn:microsoft.com/office/officeart/2005/8/layout/hierarchy2"/>
    <dgm:cxn modelId="{C329FDF9-3793-4D20-B270-B279C5C1E6DA}" type="presParOf" srcId="{8292EB20-1799-4487-9E62-A31635007F50}" destId="{60832570-AC2C-44A8-B1C4-D920D33A84CB}" srcOrd="2" destOrd="0" presId="urn:microsoft.com/office/officeart/2005/8/layout/hierarchy2"/>
    <dgm:cxn modelId="{39B8EB65-3496-4D82-A337-C6D698DFFFD3}" type="presParOf" srcId="{60832570-AC2C-44A8-B1C4-D920D33A84CB}" destId="{C7C38F03-FA6C-4357-A489-280A7519BED3}" srcOrd="0" destOrd="0" presId="urn:microsoft.com/office/officeart/2005/8/layout/hierarchy2"/>
    <dgm:cxn modelId="{94C9AF2A-C0BC-4FB5-ABD6-7A130CEDA911}" type="presParOf" srcId="{8292EB20-1799-4487-9E62-A31635007F50}" destId="{AE4E66E9-701F-40D7-BCBF-EAA0D0E001B0}" srcOrd="3" destOrd="0" presId="urn:microsoft.com/office/officeart/2005/8/layout/hierarchy2"/>
    <dgm:cxn modelId="{882D6042-DF24-498C-AD9A-EAFAA23C6A4F}" type="presParOf" srcId="{AE4E66E9-701F-40D7-BCBF-EAA0D0E001B0}" destId="{EC3FB502-5893-40F4-8D9B-01DAEA0DDD70}" srcOrd="0" destOrd="0" presId="urn:microsoft.com/office/officeart/2005/8/layout/hierarchy2"/>
    <dgm:cxn modelId="{3408199B-3EAD-4D1C-9C9C-1121827A99CF}" type="presParOf" srcId="{AE4E66E9-701F-40D7-BCBF-EAA0D0E001B0}" destId="{B700F717-EFD1-4F6E-AE94-B64DEB8C2394}" srcOrd="1" destOrd="0" presId="urn:microsoft.com/office/officeart/2005/8/layout/hierarchy2"/>
    <dgm:cxn modelId="{3A03713D-48A6-4674-A6F7-9E6A56F1D621}" type="presParOf" srcId="{B700F717-EFD1-4F6E-AE94-B64DEB8C2394}" destId="{A3BBA913-FB64-449B-8F91-420AA3A8C932}" srcOrd="0" destOrd="0" presId="urn:microsoft.com/office/officeart/2005/8/layout/hierarchy2"/>
    <dgm:cxn modelId="{58D6C327-48DC-4859-83A5-0E264BC0DB80}" type="presParOf" srcId="{A3BBA913-FB64-449B-8F91-420AA3A8C932}" destId="{4451BF06-EFB2-4A36-BE35-BE51D7AA73D1}" srcOrd="0" destOrd="0" presId="urn:microsoft.com/office/officeart/2005/8/layout/hierarchy2"/>
    <dgm:cxn modelId="{B7A5EA4F-3625-40CA-863C-A50D1BE83A7E}" type="presParOf" srcId="{B700F717-EFD1-4F6E-AE94-B64DEB8C2394}" destId="{606401A3-8DC3-4632-897A-1911755262E3}" srcOrd="1" destOrd="0" presId="urn:microsoft.com/office/officeart/2005/8/layout/hierarchy2"/>
    <dgm:cxn modelId="{235107FC-5EDE-436A-970E-06CAB66FB53E}" type="presParOf" srcId="{606401A3-8DC3-4632-897A-1911755262E3}" destId="{D33F8AA8-AF90-44F7-86E7-3198259F935B}" srcOrd="0" destOrd="0" presId="urn:microsoft.com/office/officeart/2005/8/layout/hierarchy2"/>
    <dgm:cxn modelId="{561D6750-A7B1-4146-AB41-09C0DAC6FF92}" type="presParOf" srcId="{606401A3-8DC3-4632-897A-1911755262E3}" destId="{48BFB916-8395-43EC-A052-A3D657FDA31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38E80D-7B1F-4C5E-AE1B-534982A21A2F}"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4B7793A6-0FB1-4C2F-B118-0816520B4EC2}">
      <dgm:prSet phldrT="[Text]"/>
      <dgm:spPr>
        <a:solidFill>
          <a:srgbClr val="CCCCFF"/>
        </a:solidFill>
      </dgm:spPr>
      <dgm:t>
        <a:bodyPr/>
        <a:lstStyle/>
        <a:p>
          <a:r>
            <a:rPr lang="en-US" dirty="0"/>
            <a:t>Is patient in a Cardiopulmonary Arrest</a:t>
          </a:r>
        </a:p>
      </dgm:t>
    </dgm:pt>
    <dgm:pt modelId="{205EC2D3-2577-4879-982F-24532817C3B8}" type="parTrans" cxnId="{F7BF7CBD-2318-44EA-B09A-87733DDB8D22}">
      <dgm:prSet/>
      <dgm:spPr/>
      <dgm:t>
        <a:bodyPr/>
        <a:lstStyle/>
        <a:p>
          <a:endParaRPr lang="en-US"/>
        </a:p>
      </dgm:t>
    </dgm:pt>
    <dgm:pt modelId="{6260423A-4327-4C8E-89B7-65012209D27E}" type="sibTrans" cxnId="{F7BF7CBD-2318-44EA-B09A-87733DDB8D22}">
      <dgm:prSet/>
      <dgm:spPr/>
      <dgm:t>
        <a:bodyPr/>
        <a:lstStyle/>
        <a:p>
          <a:endParaRPr lang="en-US"/>
        </a:p>
      </dgm:t>
    </dgm:pt>
    <dgm:pt modelId="{4DD18C61-EABC-4825-90F9-F2E607AA15C1}">
      <dgm:prSet phldrT="[Text]"/>
      <dgm:spPr>
        <a:solidFill>
          <a:schemeClr val="accent5">
            <a:lumMod val="40000"/>
            <a:lumOff val="60000"/>
          </a:schemeClr>
        </a:solidFill>
      </dgm:spPr>
      <dgm:t>
        <a:bodyPr/>
        <a:lstStyle/>
        <a:p>
          <a:r>
            <a:rPr lang="en-US" dirty="0"/>
            <a:t>No</a:t>
          </a:r>
        </a:p>
      </dgm:t>
    </dgm:pt>
    <dgm:pt modelId="{9EFA0024-B8A0-4A1F-931F-04E7A30E5B86}" type="parTrans" cxnId="{23827E77-CCC4-41EA-AC76-913DAA0517FA}">
      <dgm:prSet/>
      <dgm:spPr/>
      <dgm:t>
        <a:bodyPr/>
        <a:lstStyle/>
        <a:p>
          <a:endParaRPr lang="en-US"/>
        </a:p>
      </dgm:t>
    </dgm:pt>
    <dgm:pt modelId="{67D312A3-A405-4A91-AE51-8370A5706478}" type="sibTrans" cxnId="{23827E77-CCC4-41EA-AC76-913DAA0517FA}">
      <dgm:prSet/>
      <dgm:spPr/>
      <dgm:t>
        <a:bodyPr/>
        <a:lstStyle/>
        <a:p>
          <a:endParaRPr lang="en-US"/>
        </a:p>
      </dgm:t>
    </dgm:pt>
    <dgm:pt modelId="{9DD6033C-7577-4DEE-98C5-39B34C3EC86B}">
      <dgm:prSet phldrT="[Text]"/>
      <dgm:spPr>
        <a:solidFill>
          <a:schemeClr val="accent5">
            <a:lumMod val="40000"/>
            <a:lumOff val="60000"/>
          </a:schemeClr>
        </a:solidFill>
      </dgm:spPr>
      <dgm:t>
        <a:bodyPr/>
        <a:lstStyle/>
        <a:p>
          <a:r>
            <a:rPr lang="en-US" b="0" dirty="0"/>
            <a:t>Go to Section B: Initial Treatment Orders</a:t>
          </a:r>
        </a:p>
      </dgm:t>
    </dgm:pt>
    <dgm:pt modelId="{3236A5C8-A297-468E-913F-CA58DA4B1943}" type="parTrans" cxnId="{D3D9AC17-4B1B-444B-A7EF-34E747677FFC}">
      <dgm:prSet/>
      <dgm:spPr/>
      <dgm:t>
        <a:bodyPr/>
        <a:lstStyle/>
        <a:p>
          <a:endParaRPr lang="en-US"/>
        </a:p>
      </dgm:t>
    </dgm:pt>
    <dgm:pt modelId="{2B2827F3-C689-48F6-9982-783460D246AB}" type="sibTrans" cxnId="{D3D9AC17-4B1B-444B-A7EF-34E747677FFC}">
      <dgm:prSet/>
      <dgm:spPr/>
      <dgm:t>
        <a:bodyPr/>
        <a:lstStyle/>
        <a:p>
          <a:endParaRPr lang="en-US"/>
        </a:p>
      </dgm:t>
    </dgm:pt>
    <dgm:pt modelId="{167A46F5-E35A-44D4-B31D-CA6B1D67934B}" type="pres">
      <dgm:prSet presAssocID="{CD38E80D-7B1F-4C5E-AE1B-534982A21A2F}" presName="diagram" presStyleCnt="0">
        <dgm:presLayoutVars>
          <dgm:chPref val="1"/>
          <dgm:dir/>
          <dgm:animOne val="branch"/>
          <dgm:animLvl val="lvl"/>
          <dgm:resizeHandles val="exact"/>
        </dgm:presLayoutVars>
      </dgm:prSet>
      <dgm:spPr/>
    </dgm:pt>
    <dgm:pt modelId="{F91CDDFB-BE70-4CAB-809E-9FEFD4D9B23B}" type="pres">
      <dgm:prSet presAssocID="{4B7793A6-0FB1-4C2F-B118-0816520B4EC2}" presName="root1" presStyleCnt="0"/>
      <dgm:spPr/>
    </dgm:pt>
    <dgm:pt modelId="{7EECD55D-A0DF-4C32-B107-AE88A69760EE}" type="pres">
      <dgm:prSet presAssocID="{4B7793A6-0FB1-4C2F-B118-0816520B4EC2}" presName="LevelOneTextNode" presStyleLbl="node0" presStyleIdx="0" presStyleCnt="1">
        <dgm:presLayoutVars>
          <dgm:chPref val="3"/>
        </dgm:presLayoutVars>
      </dgm:prSet>
      <dgm:spPr/>
    </dgm:pt>
    <dgm:pt modelId="{95DF83A7-E6D9-4AA2-BFB5-2A7848A1E72D}" type="pres">
      <dgm:prSet presAssocID="{4B7793A6-0FB1-4C2F-B118-0816520B4EC2}" presName="level2hierChild" presStyleCnt="0"/>
      <dgm:spPr/>
    </dgm:pt>
    <dgm:pt modelId="{C2B8ABB6-C76C-4F0C-BC84-EF0250BFF2F3}" type="pres">
      <dgm:prSet presAssocID="{9EFA0024-B8A0-4A1F-931F-04E7A30E5B86}" presName="conn2-1" presStyleLbl="parChTrans1D2" presStyleIdx="0" presStyleCnt="1"/>
      <dgm:spPr/>
    </dgm:pt>
    <dgm:pt modelId="{5E5C4223-F5CC-4E75-94BF-240781939FF6}" type="pres">
      <dgm:prSet presAssocID="{9EFA0024-B8A0-4A1F-931F-04E7A30E5B86}" presName="connTx" presStyleLbl="parChTrans1D2" presStyleIdx="0" presStyleCnt="1"/>
      <dgm:spPr/>
    </dgm:pt>
    <dgm:pt modelId="{687460E8-6968-444E-BCD9-58FC681A757C}" type="pres">
      <dgm:prSet presAssocID="{4DD18C61-EABC-4825-90F9-F2E607AA15C1}" presName="root2" presStyleCnt="0"/>
      <dgm:spPr/>
    </dgm:pt>
    <dgm:pt modelId="{87A007C7-4F47-4AA5-B479-7FA9FFE94EEE}" type="pres">
      <dgm:prSet presAssocID="{4DD18C61-EABC-4825-90F9-F2E607AA15C1}" presName="LevelTwoTextNode" presStyleLbl="node2" presStyleIdx="0" presStyleCnt="1">
        <dgm:presLayoutVars>
          <dgm:chPref val="3"/>
        </dgm:presLayoutVars>
      </dgm:prSet>
      <dgm:spPr/>
    </dgm:pt>
    <dgm:pt modelId="{A043B2AB-7F84-49B8-9395-AF9F88CD579A}" type="pres">
      <dgm:prSet presAssocID="{4DD18C61-EABC-4825-90F9-F2E607AA15C1}" presName="level3hierChild" presStyleCnt="0"/>
      <dgm:spPr/>
    </dgm:pt>
    <dgm:pt modelId="{C4D9DB78-DAD0-4610-A8A0-45EB7AEEEF9E}" type="pres">
      <dgm:prSet presAssocID="{3236A5C8-A297-468E-913F-CA58DA4B1943}" presName="conn2-1" presStyleLbl="parChTrans1D3" presStyleIdx="0" presStyleCnt="1"/>
      <dgm:spPr/>
    </dgm:pt>
    <dgm:pt modelId="{E7CC5913-6162-47AD-AA00-0C0D9FFF2365}" type="pres">
      <dgm:prSet presAssocID="{3236A5C8-A297-468E-913F-CA58DA4B1943}" presName="connTx" presStyleLbl="parChTrans1D3" presStyleIdx="0" presStyleCnt="1"/>
      <dgm:spPr/>
    </dgm:pt>
    <dgm:pt modelId="{E71E50B3-2DE1-46B3-BE9E-2D3ABA37EAE9}" type="pres">
      <dgm:prSet presAssocID="{9DD6033C-7577-4DEE-98C5-39B34C3EC86B}" presName="root2" presStyleCnt="0"/>
      <dgm:spPr/>
    </dgm:pt>
    <dgm:pt modelId="{35D25902-DAE6-4751-937D-5C41EA790039}" type="pres">
      <dgm:prSet presAssocID="{9DD6033C-7577-4DEE-98C5-39B34C3EC86B}" presName="LevelTwoTextNode" presStyleLbl="node3" presStyleIdx="0" presStyleCnt="1">
        <dgm:presLayoutVars>
          <dgm:chPref val="3"/>
        </dgm:presLayoutVars>
      </dgm:prSet>
      <dgm:spPr/>
    </dgm:pt>
    <dgm:pt modelId="{EAD69869-ADE6-4AE1-ACD5-20F838FDBA01}" type="pres">
      <dgm:prSet presAssocID="{9DD6033C-7577-4DEE-98C5-39B34C3EC86B}" presName="level3hierChild" presStyleCnt="0"/>
      <dgm:spPr/>
    </dgm:pt>
  </dgm:ptLst>
  <dgm:cxnLst>
    <dgm:cxn modelId="{61452100-584C-4418-8E23-52043B33AEAC}" type="presOf" srcId="{3236A5C8-A297-468E-913F-CA58DA4B1943}" destId="{C4D9DB78-DAD0-4610-A8A0-45EB7AEEEF9E}" srcOrd="0" destOrd="0" presId="urn:microsoft.com/office/officeart/2005/8/layout/hierarchy2"/>
    <dgm:cxn modelId="{B58CE400-9B49-4B87-A5D0-0BE3E7C662C6}" type="presOf" srcId="{9EFA0024-B8A0-4A1F-931F-04E7A30E5B86}" destId="{C2B8ABB6-C76C-4F0C-BC84-EF0250BFF2F3}" srcOrd="0" destOrd="0" presId="urn:microsoft.com/office/officeart/2005/8/layout/hierarchy2"/>
    <dgm:cxn modelId="{D3D9AC17-4B1B-444B-A7EF-34E747677FFC}" srcId="{4DD18C61-EABC-4825-90F9-F2E607AA15C1}" destId="{9DD6033C-7577-4DEE-98C5-39B34C3EC86B}" srcOrd="0" destOrd="0" parTransId="{3236A5C8-A297-468E-913F-CA58DA4B1943}" sibTransId="{2B2827F3-C689-48F6-9982-783460D246AB}"/>
    <dgm:cxn modelId="{E7236F19-DCE3-41C4-B4F3-0F7FE0C36937}" type="presOf" srcId="{3236A5C8-A297-468E-913F-CA58DA4B1943}" destId="{E7CC5913-6162-47AD-AA00-0C0D9FFF2365}" srcOrd="1" destOrd="0" presId="urn:microsoft.com/office/officeart/2005/8/layout/hierarchy2"/>
    <dgm:cxn modelId="{23827E77-CCC4-41EA-AC76-913DAA0517FA}" srcId="{4B7793A6-0FB1-4C2F-B118-0816520B4EC2}" destId="{4DD18C61-EABC-4825-90F9-F2E607AA15C1}" srcOrd="0" destOrd="0" parTransId="{9EFA0024-B8A0-4A1F-931F-04E7A30E5B86}" sibTransId="{67D312A3-A405-4A91-AE51-8370A5706478}"/>
    <dgm:cxn modelId="{F7BF7CBD-2318-44EA-B09A-87733DDB8D22}" srcId="{CD38E80D-7B1F-4C5E-AE1B-534982A21A2F}" destId="{4B7793A6-0FB1-4C2F-B118-0816520B4EC2}" srcOrd="0" destOrd="0" parTransId="{205EC2D3-2577-4879-982F-24532817C3B8}" sibTransId="{6260423A-4327-4C8E-89B7-65012209D27E}"/>
    <dgm:cxn modelId="{D3C2E6C3-B66B-49D4-A367-CD31A1ED4F39}" type="presOf" srcId="{9EFA0024-B8A0-4A1F-931F-04E7A30E5B86}" destId="{5E5C4223-F5CC-4E75-94BF-240781939FF6}" srcOrd="1" destOrd="0" presId="urn:microsoft.com/office/officeart/2005/8/layout/hierarchy2"/>
    <dgm:cxn modelId="{0BDEBFC5-35FE-4AD9-A879-87D0A5E088C1}" type="presOf" srcId="{CD38E80D-7B1F-4C5E-AE1B-534982A21A2F}" destId="{167A46F5-E35A-44D4-B31D-CA6B1D67934B}" srcOrd="0" destOrd="0" presId="urn:microsoft.com/office/officeart/2005/8/layout/hierarchy2"/>
    <dgm:cxn modelId="{77E000CB-51CF-47C5-8EBF-17E415B8F1F3}" type="presOf" srcId="{4DD18C61-EABC-4825-90F9-F2E607AA15C1}" destId="{87A007C7-4F47-4AA5-B479-7FA9FFE94EEE}" srcOrd="0" destOrd="0" presId="urn:microsoft.com/office/officeart/2005/8/layout/hierarchy2"/>
    <dgm:cxn modelId="{A7EB72DC-258C-4D94-AAD6-9B4780FC6841}" type="presOf" srcId="{4B7793A6-0FB1-4C2F-B118-0816520B4EC2}" destId="{7EECD55D-A0DF-4C32-B107-AE88A69760EE}" srcOrd="0" destOrd="0" presId="urn:microsoft.com/office/officeart/2005/8/layout/hierarchy2"/>
    <dgm:cxn modelId="{BE623ADD-CFDD-4EFF-8D24-CE5DAADD3805}" type="presOf" srcId="{9DD6033C-7577-4DEE-98C5-39B34C3EC86B}" destId="{35D25902-DAE6-4751-937D-5C41EA790039}" srcOrd="0" destOrd="0" presId="urn:microsoft.com/office/officeart/2005/8/layout/hierarchy2"/>
    <dgm:cxn modelId="{6F2F514A-2735-4395-92F8-4B60FC92A0DB}" type="presParOf" srcId="{167A46F5-E35A-44D4-B31D-CA6B1D67934B}" destId="{F91CDDFB-BE70-4CAB-809E-9FEFD4D9B23B}" srcOrd="0" destOrd="0" presId="urn:microsoft.com/office/officeart/2005/8/layout/hierarchy2"/>
    <dgm:cxn modelId="{E2674B97-F440-4DF6-A7D4-28F569F188CF}" type="presParOf" srcId="{F91CDDFB-BE70-4CAB-809E-9FEFD4D9B23B}" destId="{7EECD55D-A0DF-4C32-B107-AE88A69760EE}" srcOrd="0" destOrd="0" presId="urn:microsoft.com/office/officeart/2005/8/layout/hierarchy2"/>
    <dgm:cxn modelId="{D4C7124F-53C5-480C-9B7A-F973FE37CFAE}" type="presParOf" srcId="{F91CDDFB-BE70-4CAB-809E-9FEFD4D9B23B}" destId="{95DF83A7-E6D9-4AA2-BFB5-2A7848A1E72D}" srcOrd="1" destOrd="0" presId="urn:microsoft.com/office/officeart/2005/8/layout/hierarchy2"/>
    <dgm:cxn modelId="{18BF95BE-7736-4856-90D7-C6BD383CA581}" type="presParOf" srcId="{95DF83A7-E6D9-4AA2-BFB5-2A7848A1E72D}" destId="{C2B8ABB6-C76C-4F0C-BC84-EF0250BFF2F3}" srcOrd="0" destOrd="0" presId="urn:microsoft.com/office/officeart/2005/8/layout/hierarchy2"/>
    <dgm:cxn modelId="{241B0CFF-43E9-4858-8D5C-49BBBBA7B92E}" type="presParOf" srcId="{C2B8ABB6-C76C-4F0C-BC84-EF0250BFF2F3}" destId="{5E5C4223-F5CC-4E75-94BF-240781939FF6}" srcOrd="0" destOrd="0" presId="urn:microsoft.com/office/officeart/2005/8/layout/hierarchy2"/>
    <dgm:cxn modelId="{70133E6E-E476-4849-BA72-F5C40F39B4B2}" type="presParOf" srcId="{95DF83A7-E6D9-4AA2-BFB5-2A7848A1E72D}" destId="{687460E8-6968-444E-BCD9-58FC681A757C}" srcOrd="1" destOrd="0" presId="urn:microsoft.com/office/officeart/2005/8/layout/hierarchy2"/>
    <dgm:cxn modelId="{A0599118-76DC-450E-8537-D4C69CF57B65}" type="presParOf" srcId="{687460E8-6968-444E-BCD9-58FC681A757C}" destId="{87A007C7-4F47-4AA5-B479-7FA9FFE94EEE}" srcOrd="0" destOrd="0" presId="urn:microsoft.com/office/officeart/2005/8/layout/hierarchy2"/>
    <dgm:cxn modelId="{A870CE77-85CC-4518-B007-0909DC94CDC8}" type="presParOf" srcId="{687460E8-6968-444E-BCD9-58FC681A757C}" destId="{A043B2AB-7F84-49B8-9395-AF9F88CD579A}" srcOrd="1" destOrd="0" presId="urn:microsoft.com/office/officeart/2005/8/layout/hierarchy2"/>
    <dgm:cxn modelId="{2EC8807B-A815-41B6-83C8-57187CB6E857}" type="presParOf" srcId="{A043B2AB-7F84-49B8-9395-AF9F88CD579A}" destId="{C4D9DB78-DAD0-4610-A8A0-45EB7AEEEF9E}" srcOrd="0" destOrd="0" presId="urn:microsoft.com/office/officeart/2005/8/layout/hierarchy2"/>
    <dgm:cxn modelId="{15D3A6B2-5433-4724-AA3C-2C4AA771C133}" type="presParOf" srcId="{C4D9DB78-DAD0-4610-A8A0-45EB7AEEEF9E}" destId="{E7CC5913-6162-47AD-AA00-0C0D9FFF2365}" srcOrd="0" destOrd="0" presId="urn:microsoft.com/office/officeart/2005/8/layout/hierarchy2"/>
    <dgm:cxn modelId="{16F369D7-2DE2-4DCD-8440-F3D32EBBB3DA}" type="presParOf" srcId="{A043B2AB-7F84-49B8-9395-AF9F88CD579A}" destId="{E71E50B3-2DE1-46B3-BE9E-2D3ABA37EAE9}" srcOrd="1" destOrd="0" presId="urn:microsoft.com/office/officeart/2005/8/layout/hierarchy2"/>
    <dgm:cxn modelId="{BDFF61E7-6C00-456A-805D-CE76E5996C2A}" type="presParOf" srcId="{E71E50B3-2DE1-46B3-BE9E-2D3ABA37EAE9}" destId="{35D25902-DAE6-4751-937D-5C41EA790039}" srcOrd="0" destOrd="0" presId="urn:microsoft.com/office/officeart/2005/8/layout/hierarchy2"/>
    <dgm:cxn modelId="{AAC32B6B-BE8C-4A27-9615-B762421BA981}" type="presParOf" srcId="{E71E50B3-2DE1-46B3-BE9E-2D3ABA37EAE9}" destId="{EAD69869-ADE6-4AE1-ACD5-20F838FDBA0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38E80D-7B1F-4C5E-AE1B-534982A21A2F}"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9DD6033C-7577-4DEE-98C5-39B34C3EC86B}">
      <dgm:prSet phldrT="[Text]"/>
      <dgm:spPr>
        <a:solidFill>
          <a:schemeClr val="accent5">
            <a:lumMod val="40000"/>
            <a:lumOff val="60000"/>
          </a:schemeClr>
        </a:solidFill>
      </dgm:spPr>
      <dgm:t>
        <a:bodyPr/>
        <a:lstStyle/>
        <a:p>
          <a:r>
            <a:rPr lang="en-US" b="1" dirty="0"/>
            <a:t>Look at Section B: Initial Treatment Orders</a:t>
          </a:r>
        </a:p>
      </dgm:t>
    </dgm:pt>
    <dgm:pt modelId="{3236A5C8-A297-468E-913F-CA58DA4B1943}" type="parTrans" cxnId="{D3D9AC17-4B1B-444B-A7EF-34E747677FFC}">
      <dgm:prSet/>
      <dgm:spPr/>
      <dgm:t>
        <a:bodyPr/>
        <a:lstStyle/>
        <a:p>
          <a:endParaRPr lang="en-US"/>
        </a:p>
      </dgm:t>
    </dgm:pt>
    <dgm:pt modelId="{2B2827F3-C689-48F6-9982-783460D246AB}" type="sibTrans" cxnId="{D3D9AC17-4B1B-444B-A7EF-34E747677FFC}">
      <dgm:prSet/>
      <dgm:spPr/>
      <dgm:t>
        <a:bodyPr/>
        <a:lstStyle/>
        <a:p>
          <a:endParaRPr lang="en-US"/>
        </a:p>
      </dgm:t>
    </dgm:pt>
    <dgm:pt modelId="{BEB9F580-F7CA-4C63-BEBD-D3F04CAAACC3}">
      <dgm:prSet phldrT="[Text]"/>
      <dgm:spPr>
        <a:solidFill>
          <a:schemeClr val="accent1">
            <a:lumMod val="60000"/>
            <a:lumOff val="40000"/>
          </a:schemeClr>
        </a:solidFill>
      </dgm:spPr>
      <dgm:t>
        <a:bodyPr/>
        <a:lstStyle/>
        <a:p>
          <a:r>
            <a:rPr lang="en-US"/>
            <a:t>Full Treatments</a:t>
          </a:r>
        </a:p>
      </dgm:t>
    </dgm:pt>
    <dgm:pt modelId="{5732F0C6-ED03-4FE5-8DD0-A8B99154BAFF}" type="parTrans" cxnId="{F2E90F1E-0957-4B15-98AD-42490442F779}">
      <dgm:prSet/>
      <dgm:spPr/>
      <dgm:t>
        <a:bodyPr/>
        <a:lstStyle/>
        <a:p>
          <a:endParaRPr lang="en-US"/>
        </a:p>
      </dgm:t>
    </dgm:pt>
    <dgm:pt modelId="{41ADCAEF-3868-4608-813D-9DB7CFD2B7F4}" type="sibTrans" cxnId="{F2E90F1E-0957-4B15-98AD-42490442F779}">
      <dgm:prSet/>
      <dgm:spPr/>
      <dgm:t>
        <a:bodyPr/>
        <a:lstStyle/>
        <a:p>
          <a:endParaRPr lang="en-US"/>
        </a:p>
      </dgm:t>
    </dgm:pt>
    <dgm:pt modelId="{5BB90064-95F8-4D15-9F75-9174D81B0A13}">
      <dgm:prSet phldrT="[Text]"/>
      <dgm:spPr>
        <a:solidFill>
          <a:schemeClr val="accent1">
            <a:lumMod val="60000"/>
            <a:lumOff val="40000"/>
          </a:schemeClr>
        </a:solidFill>
      </dgm:spPr>
      <dgm:t>
        <a:bodyPr/>
        <a:lstStyle/>
        <a:p>
          <a:r>
            <a:rPr lang="en-US"/>
            <a:t>Follow all standards of care and protocols</a:t>
          </a:r>
        </a:p>
      </dgm:t>
    </dgm:pt>
    <dgm:pt modelId="{1D045FA3-354F-414E-992A-15A8C501E8AE}" type="parTrans" cxnId="{797FA143-8E58-4285-B535-DC0BF042A270}">
      <dgm:prSet/>
      <dgm:spPr/>
      <dgm:t>
        <a:bodyPr/>
        <a:lstStyle/>
        <a:p>
          <a:endParaRPr lang="en-US"/>
        </a:p>
      </dgm:t>
    </dgm:pt>
    <dgm:pt modelId="{3DC467F2-0982-4D9B-8F3F-9A385085EA78}" type="sibTrans" cxnId="{797FA143-8E58-4285-B535-DC0BF042A270}">
      <dgm:prSet/>
      <dgm:spPr/>
      <dgm:t>
        <a:bodyPr/>
        <a:lstStyle/>
        <a:p>
          <a:endParaRPr lang="en-US"/>
        </a:p>
      </dgm:t>
    </dgm:pt>
    <dgm:pt modelId="{167A46F5-E35A-44D4-B31D-CA6B1D67934B}" type="pres">
      <dgm:prSet presAssocID="{CD38E80D-7B1F-4C5E-AE1B-534982A21A2F}" presName="diagram" presStyleCnt="0">
        <dgm:presLayoutVars>
          <dgm:chPref val="1"/>
          <dgm:dir/>
          <dgm:animOne val="branch"/>
          <dgm:animLvl val="lvl"/>
          <dgm:resizeHandles val="exact"/>
        </dgm:presLayoutVars>
      </dgm:prSet>
      <dgm:spPr/>
    </dgm:pt>
    <dgm:pt modelId="{3EEB50DC-44B3-4D6F-81CA-5065995B7F11}" type="pres">
      <dgm:prSet presAssocID="{9DD6033C-7577-4DEE-98C5-39B34C3EC86B}" presName="root1" presStyleCnt="0"/>
      <dgm:spPr/>
    </dgm:pt>
    <dgm:pt modelId="{B30E9F29-38D2-40EA-AF7B-7E4BB6C60C7E}" type="pres">
      <dgm:prSet presAssocID="{9DD6033C-7577-4DEE-98C5-39B34C3EC86B}" presName="LevelOneTextNode" presStyleLbl="node0" presStyleIdx="0" presStyleCnt="1" custLinFactY="-35471" custLinFactNeighborY="-100000">
        <dgm:presLayoutVars>
          <dgm:chPref val="3"/>
        </dgm:presLayoutVars>
      </dgm:prSet>
      <dgm:spPr/>
    </dgm:pt>
    <dgm:pt modelId="{25BD7643-995B-4504-9E3A-CC71F8766EB6}" type="pres">
      <dgm:prSet presAssocID="{9DD6033C-7577-4DEE-98C5-39B34C3EC86B}" presName="level2hierChild" presStyleCnt="0"/>
      <dgm:spPr/>
    </dgm:pt>
    <dgm:pt modelId="{79151443-0432-4B9D-B783-C28278CBA8A3}" type="pres">
      <dgm:prSet presAssocID="{5732F0C6-ED03-4FE5-8DD0-A8B99154BAFF}" presName="conn2-1" presStyleLbl="parChTrans1D2" presStyleIdx="0" presStyleCnt="1"/>
      <dgm:spPr/>
    </dgm:pt>
    <dgm:pt modelId="{FFC6F40E-59DC-4586-A5C2-2A463574C051}" type="pres">
      <dgm:prSet presAssocID="{5732F0C6-ED03-4FE5-8DD0-A8B99154BAFF}" presName="connTx" presStyleLbl="parChTrans1D2" presStyleIdx="0" presStyleCnt="1"/>
      <dgm:spPr/>
    </dgm:pt>
    <dgm:pt modelId="{454E09D6-9A4D-43B2-8296-417B8BA4F220}" type="pres">
      <dgm:prSet presAssocID="{BEB9F580-F7CA-4C63-BEBD-D3F04CAAACC3}" presName="root2" presStyleCnt="0"/>
      <dgm:spPr/>
    </dgm:pt>
    <dgm:pt modelId="{731F970B-7D95-4083-9F38-33387DCF1DD2}" type="pres">
      <dgm:prSet presAssocID="{BEB9F580-F7CA-4C63-BEBD-D3F04CAAACC3}" presName="LevelTwoTextNode" presStyleLbl="node2" presStyleIdx="0" presStyleCnt="1" custLinFactY="-35471" custLinFactNeighborX="1620" custLinFactNeighborY="-100000">
        <dgm:presLayoutVars>
          <dgm:chPref val="3"/>
        </dgm:presLayoutVars>
      </dgm:prSet>
      <dgm:spPr/>
    </dgm:pt>
    <dgm:pt modelId="{A7044748-072C-4A9E-9C09-5F49135045EC}" type="pres">
      <dgm:prSet presAssocID="{BEB9F580-F7CA-4C63-BEBD-D3F04CAAACC3}" presName="level3hierChild" presStyleCnt="0"/>
      <dgm:spPr/>
    </dgm:pt>
    <dgm:pt modelId="{8B17E51F-A145-4D96-AF4A-FBE351056F9B}" type="pres">
      <dgm:prSet presAssocID="{1D045FA3-354F-414E-992A-15A8C501E8AE}" presName="conn2-1" presStyleLbl="parChTrans1D3" presStyleIdx="0" presStyleCnt="1"/>
      <dgm:spPr/>
    </dgm:pt>
    <dgm:pt modelId="{03F9560C-26E2-4FF4-AEF1-1FA5AB3965EE}" type="pres">
      <dgm:prSet presAssocID="{1D045FA3-354F-414E-992A-15A8C501E8AE}" presName="connTx" presStyleLbl="parChTrans1D3" presStyleIdx="0" presStyleCnt="1"/>
      <dgm:spPr/>
    </dgm:pt>
    <dgm:pt modelId="{C8645F4E-9F5E-4141-B181-731F90908224}" type="pres">
      <dgm:prSet presAssocID="{5BB90064-95F8-4D15-9F75-9174D81B0A13}" presName="root2" presStyleCnt="0"/>
      <dgm:spPr/>
    </dgm:pt>
    <dgm:pt modelId="{8CC43EFF-FDE9-4362-A50D-F17CDF2BFF17}" type="pres">
      <dgm:prSet presAssocID="{5BB90064-95F8-4D15-9F75-9174D81B0A13}" presName="LevelTwoTextNode" presStyleLbl="node3" presStyleIdx="0" presStyleCnt="1" custLinFactY="-35471" custLinFactNeighborX="-3239" custLinFactNeighborY="-100000">
        <dgm:presLayoutVars>
          <dgm:chPref val="3"/>
        </dgm:presLayoutVars>
      </dgm:prSet>
      <dgm:spPr/>
    </dgm:pt>
    <dgm:pt modelId="{777E3B7A-93A3-4521-9BCF-2D40EC0FF44A}" type="pres">
      <dgm:prSet presAssocID="{5BB90064-95F8-4D15-9F75-9174D81B0A13}" presName="level3hierChild" presStyleCnt="0"/>
      <dgm:spPr/>
    </dgm:pt>
  </dgm:ptLst>
  <dgm:cxnLst>
    <dgm:cxn modelId="{FCF08115-3CAA-40FB-9E86-55592FABB5C0}" type="presOf" srcId="{5732F0C6-ED03-4FE5-8DD0-A8B99154BAFF}" destId="{79151443-0432-4B9D-B783-C28278CBA8A3}" srcOrd="0" destOrd="0" presId="urn:microsoft.com/office/officeart/2005/8/layout/hierarchy2"/>
    <dgm:cxn modelId="{D3D9AC17-4B1B-444B-A7EF-34E747677FFC}" srcId="{CD38E80D-7B1F-4C5E-AE1B-534982A21A2F}" destId="{9DD6033C-7577-4DEE-98C5-39B34C3EC86B}" srcOrd="0" destOrd="0" parTransId="{3236A5C8-A297-468E-913F-CA58DA4B1943}" sibTransId="{2B2827F3-C689-48F6-9982-783460D246AB}"/>
    <dgm:cxn modelId="{F2E90F1E-0957-4B15-98AD-42490442F779}" srcId="{9DD6033C-7577-4DEE-98C5-39B34C3EC86B}" destId="{BEB9F580-F7CA-4C63-BEBD-D3F04CAAACC3}" srcOrd="0" destOrd="0" parTransId="{5732F0C6-ED03-4FE5-8DD0-A8B99154BAFF}" sibTransId="{41ADCAEF-3868-4608-813D-9DB7CFD2B7F4}"/>
    <dgm:cxn modelId="{797FA143-8E58-4285-B535-DC0BF042A270}" srcId="{BEB9F580-F7CA-4C63-BEBD-D3F04CAAACC3}" destId="{5BB90064-95F8-4D15-9F75-9174D81B0A13}" srcOrd="0" destOrd="0" parTransId="{1D045FA3-354F-414E-992A-15A8C501E8AE}" sibTransId="{3DC467F2-0982-4D9B-8F3F-9A385085EA78}"/>
    <dgm:cxn modelId="{34138544-4849-45FF-896A-183D089C7DE7}" type="presOf" srcId="{9DD6033C-7577-4DEE-98C5-39B34C3EC86B}" destId="{B30E9F29-38D2-40EA-AF7B-7E4BB6C60C7E}" srcOrd="0" destOrd="0" presId="urn:microsoft.com/office/officeart/2005/8/layout/hierarchy2"/>
    <dgm:cxn modelId="{747D736B-14A6-4D79-B5F4-13C15F2ECDD0}" type="presOf" srcId="{BEB9F580-F7CA-4C63-BEBD-D3F04CAAACC3}" destId="{731F970B-7D95-4083-9F38-33387DCF1DD2}" srcOrd="0" destOrd="0" presId="urn:microsoft.com/office/officeart/2005/8/layout/hierarchy2"/>
    <dgm:cxn modelId="{BE967F83-5047-4C4A-81FF-B90D249F5D65}" type="presOf" srcId="{5BB90064-95F8-4D15-9F75-9174D81B0A13}" destId="{8CC43EFF-FDE9-4362-A50D-F17CDF2BFF17}" srcOrd="0" destOrd="0" presId="urn:microsoft.com/office/officeart/2005/8/layout/hierarchy2"/>
    <dgm:cxn modelId="{0FA14ABF-9FB5-4479-B6DF-102D09ED17B1}" type="presOf" srcId="{5732F0C6-ED03-4FE5-8DD0-A8B99154BAFF}" destId="{FFC6F40E-59DC-4586-A5C2-2A463574C051}" srcOrd="1" destOrd="0" presId="urn:microsoft.com/office/officeart/2005/8/layout/hierarchy2"/>
    <dgm:cxn modelId="{E9E58BC3-8D41-482D-87FE-0824860671E6}" type="presOf" srcId="{1D045FA3-354F-414E-992A-15A8C501E8AE}" destId="{8B17E51F-A145-4D96-AF4A-FBE351056F9B}" srcOrd="0" destOrd="0" presId="urn:microsoft.com/office/officeart/2005/8/layout/hierarchy2"/>
    <dgm:cxn modelId="{0BDEBFC5-35FE-4AD9-A879-87D0A5E088C1}" type="presOf" srcId="{CD38E80D-7B1F-4C5E-AE1B-534982A21A2F}" destId="{167A46F5-E35A-44D4-B31D-CA6B1D67934B}" srcOrd="0" destOrd="0" presId="urn:microsoft.com/office/officeart/2005/8/layout/hierarchy2"/>
    <dgm:cxn modelId="{097F9BE7-6AD3-4207-8B33-BB6EC002A488}" type="presOf" srcId="{1D045FA3-354F-414E-992A-15A8C501E8AE}" destId="{03F9560C-26E2-4FF4-AEF1-1FA5AB3965EE}" srcOrd="1" destOrd="0" presId="urn:microsoft.com/office/officeart/2005/8/layout/hierarchy2"/>
    <dgm:cxn modelId="{D068C6DE-B691-4CA6-84AF-1E3A4C91383C}" type="presParOf" srcId="{167A46F5-E35A-44D4-B31D-CA6B1D67934B}" destId="{3EEB50DC-44B3-4D6F-81CA-5065995B7F11}" srcOrd="0" destOrd="0" presId="urn:microsoft.com/office/officeart/2005/8/layout/hierarchy2"/>
    <dgm:cxn modelId="{5A19EEFA-F743-4601-B8BC-69EC61F4E42E}" type="presParOf" srcId="{3EEB50DC-44B3-4D6F-81CA-5065995B7F11}" destId="{B30E9F29-38D2-40EA-AF7B-7E4BB6C60C7E}" srcOrd="0" destOrd="0" presId="urn:microsoft.com/office/officeart/2005/8/layout/hierarchy2"/>
    <dgm:cxn modelId="{A966FD31-69E4-4E42-9F0E-ADDF43532E3B}" type="presParOf" srcId="{3EEB50DC-44B3-4D6F-81CA-5065995B7F11}" destId="{25BD7643-995B-4504-9E3A-CC71F8766EB6}" srcOrd="1" destOrd="0" presId="urn:microsoft.com/office/officeart/2005/8/layout/hierarchy2"/>
    <dgm:cxn modelId="{AA63C5A3-2B67-4D97-A71F-15DA6CC75605}" type="presParOf" srcId="{25BD7643-995B-4504-9E3A-CC71F8766EB6}" destId="{79151443-0432-4B9D-B783-C28278CBA8A3}" srcOrd="0" destOrd="0" presId="urn:microsoft.com/office/officeart/2005/8/layout/hierarchy2"/>
    <dgm:cxn modelId="{B1D4054D-5272-41C1-9279-4BAC7101A3ED}" type="presParOf" srcId="{79151443-0432-4B9D-B783-C28278CBA8A3}" destId="{FFC6F40E-59DC-4586-A5C2-2A463574C051}" srcOrd="0" destOrd="0" presId="urn:microsoft.com/office/officeart/2005/8/layout/hierarchy2"/>
    <dgm:cxn modelId="{20593C68-DC63-4E6F-97F5-7F05F9C22808}" type="presParOf" srcId="{25BD7643-995B-4504-9E3A-CC71F8766EB6}" destId="{454E09D6-9A4D-43B2-8296-417B8BA4F220}" srcOrd="1" destOrd="0" presId="urn:microsoft.com/office/officeart/2005/8/layout/hierarchy2"/>
    <dgm:cxn modelId="{402E39A7-FA9D-4BF1-96D6-2082C214438F}" type="presParOf" srcId="{454E09D6-9A4D-43B2-8296-417B8BA4F220}" destId="{731F970B-7D95-4083-9F38-33387DCF1DD2}" srcOrd="0" destOrd="0" presId="urn:microsoft.com/office/officeart/2005/8/layout/hierarchy2"/>
    <dgm:cxn modelId="{17650C5C-FB94-4944-89C8-96D8D55D88A0}" type="presParOf" srcId="{454E09D6-9A4D-43B2-8296-417B8BA4F220}" destId="{A7044748-072C-4A9E-9C09-5F49135045EC}" srcOrd="1" destOrd="0" presId="urn:microsoft.com/office/officeart/2005/8/layout/hierarchy2"/>
    <dgm:cxn modelId="{97D897BA-6571-4774-91A2-48AE5DFC396D}" type="presParOf" srcId="{A7044748-072C-4A9E-9C09-5F49135045EC}" destId="{8B17E51F-A145-4D96-AF4A-FBE351056F9B}" srcOrd="0" destOrd="0" presId="urn:microsoft.com/office/officeart/2005/8/layout/hierarchy2"/>
    <dgm:cxn modelId="{59449D94-1DD3-48AC-858D-B00BFE29ACE7}" type="presParOf" srcId="{8B17E51F-A145-4D96-AF4A-FBE351056F9B}" destId="{03F9560C-26E2-4FF4-AEF1-1FA5AB3965EE}" srcOrd="0" destOrd="0" presId="urn:microsoft.com/office/officeart/2005/8/layout/hierarchy2"/>
    <dgm:cxn modelId="{AEE2E507-0955-4C4D-8E8C-2555AC1DC87B}" type="presParOf" srcId="{A7044748-072C-4A9E-9C09-5F49135045EC}" destId="{C8645F4E-9F5E-4141-B181-731F90908224}" srcOrd="1" destOrd="0" presId="urn:microsoft.com/office/officeart/2005/8/layout/hierarchy2"/>
    <dgm:cxn modelId="{4B479D6D-5D15-47BD-810A-95EABFA14490}" type="presParOf" srcId="{C8645F4E-9F5E-4141-B181-731F90908224}" destId="{8CC43EFF-FDE9-4362-A50D-F17CDF2BFF17}" srcOrd="0" destOrd="0" presId="urn:microsoft.com/office/officeart/2005/8/layout/hierarchy2"/>
    <dgm:cxn modelId="{896356B8-FF0B-4537-85B3-86E584F29B7C}" type="presParOf" srcId="{C8645F4E-9F5E-4141-B181-731F90908224}" destId="{777E3B7A-93A3-4521-9BCF-2D40EC0FF44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38E80D-7B1F-4C5E-AE1B-534982A21A2F}"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9DD6033C-7577-4DEE-98C5-39B34C3EC86B}">
      <dgm:prSet phldrT="[Text]"/>
      <dgm:spPr>
        <a:solidFill>
          <a:schemeClr val="accent5">
            <a:lumMod val="40000"/>
            <a:lumOff val="60000"/>
          </a:schemeClr>
        </a:solidFill>
      </dgm:spPr>
      <dgm:t>
        <a:bodyPr/>
        <a:lstStyle/>
        <a:p>
          <a:r>
            <a:rPr lang="en-US" b="1" dirty="0"/>
            <a:t>Look at Section B: Initial Treatment Orders</a:t>
          </a:r>
        </a:p>
      </dgm:t>
    </dgm:pt>
    <dgm:pt modelId="{3236A5C8-A297-468E-913F-CA58DA4B1943}" type="parTrans" cxnId="{D3D9AC17-4B1B-444B-A7EF-34E747677FFC}">
      <dgm:prSet/>
      <dgm:spPr/>
      <dgm:t>
        <a:bodyPr/>
        <a:lstStyle/>
        <a:p>
          <a:endParaRPr lang="en-US"/>
        </a:p>
      </dgm:t>
    </dgm:pt>
    <dgm:pt modelId="{2B2827F3-C689-48F6-9982-783460D246AB}" type="sibTrans" cxnId="{D3D9AC17-4B1B-444B-A7EF-34E747677FFC}">
      <dgm:prSet/>
      <dgm:spPr/>
      <dgm:t>
        <a:bodyPr/>
        <a:lstStyle/>
        <a:p>
          <a:endParaRPr lang="en-US"/>
        </a:p>
      </dgm:t>
    </dgm:pt>
    <dgm:pt modelId="{9E63E552-63D4-415B-82F7-53B9CD00ACDB}">
      <dgm:prSet phldrT="[Text]"/>
      <dgm:spPr>
        <a:solidFill>
          <a:schemeClr val="accent1">
            <a:lumMod val="40000"/>
            <a:lumOff val="60000"/>
          </a:schemeClr>
        </a:solidFill>
      </dgm:spPr>
      <dgm:t>
        <a:bodyPr/>
        <a:lstStyle/>
        <a:p>
          <a:r>
            <a:rPr lang="en-US" dirty="0"/>
            <a:t>DNI/no ETT</a:t>
          </a:r>
        </a:p>
        <a:p>
          <a:r>
            <a:rPr lang="en-US" dirty="0"/>
            <a:t>No Shocks</a:t>
          </a:r>
        </a:p>
      </dgm:t>
    </dgm:pt>
    <dgm:pt modelId="{671E5DF4-78B6-4374-A90A-DBCDE668CB5C}" type="parTrans" cxnId="{F4B2B3A0-8497-4D51-9056-90592863531B}">
      <dgm:prSet/>
      <dgm:spPr/>
      <dgm:t>
        <a:bodyPr/>
        <a:lstStyle/>
        <a:p>
          <a:endParaRPr lang="en-US"/>
        </a:p>
      </dgm:t>
    </dgm:pt>
    <dgm:pt modelId="{45977764-B311-4191-ADA0-3437DD98A944}" type="sibTrans" cxnId="{F4B2B3A0-8497-4D51-9056-90592863531B}">
      <dgm:prSet/>
      <dgm:spPr/>
      <dgm:t>
        <a:bodyPr/>
        <a:lstStyle/>
        <a:p>
          <a:endParaRPr lang="en-US"/>
        </a:p>
      </dgm:t>
    </dgm:pt>
    <dgm:pt modelId="{7CF6F94B-D54C-43AE-AF7B-211448F492CE}">
      <dgm:prSet phldrT="[Text]"/>
      <dgm:spPr>
        <a:solidFill>
          <a:schemeClr val="accent1">
            <a:lumMod val="40000"/>
            <a:lumOff val="60000"/>
          </a:schemeClr>
        </a:solidFill>
      </dgm:spPr>
      <dgm:t>
        <a:bodyPr/>
        <a:lstStyle/>
        <a:p>
          <a:r>
            <a:rPr lang="en-US" dirty="0"/>
            <a:t>Selective Treatments</a:t>
          </a:r>
        </a:p>
      </dgm:t>
    </dgm:pt>
    <dgm:pt modelId="{F89B4A74-4DD7-41E0-BAFD-6A59E9275EE0}" type="parTrans" cxnId="{01A67A92-C7A5-4B96-A778-56E04F0FEC19}">
      <dgm:prSet/>
      <dgm:spPr/>
      <dgm:t>
        <a:bodyPr/>
        <a:lstStyle/>
        <a:p>
          <a:endParaRPr lang="en-US"/>
        </a:p>
      </dgm:t>
    </dgm:pt>
    <dgm:pt modelId="{EA589D1C-1BF0-4247-839F-517AF7FF503F}" type="sibTrans" cxnId="{01A67A92-C7A5-4B96-A778-56E04F0FEC19}">
      <dgm:prSet/>
      <dgm:spPr/>
      <dgm:t>
        <a:bodyPr/>
        <a:lstStyle/>
        <a:p>
          <a:endParaRPr lang="en-US"/>
        </a:p>
      </dgm:t>
    </dgm:pt>
    <dgm:pt modelId="{280D1D16-E784-484D-A779-C9607D47EFBD}">
      <dgm:prSet phldrT="[Text]"/>
      <dgm:spPr>
        <a:solidFill>
          <a:schemeClr val="accent1">
            <a:lumMod val="40000"/>
            <a:lumOff val="60000"/>
          </a:schemeClr>
        </a:solidFill>
      </dgm:spPr>
      <dgm:t>
        <a:bodyPr/>
        <a:lstStyle/>
        <a:p>
          <a:r>
            <a:rPr lang="en-US" dirty="0"/>
            <a:t>EMS: Provide medical Rx and </a:t>
          </a:r>
          <a:r>
            <a:rPr lang="en-US" dirty="0">
              <a:latin typeface="Calibri Light" panose="020F0302020204030204"/>
            </a:rPr>
            <a:t>hospital</a:t>
          </a:r>
          <a:r>
            <a:rPr lang="en-US" dirty="0"/>
            <a:t> transfer</a:t>
          </a:r>
        </a:p>
      </dgm:t>
    </dgm:pt>
    <dgm:pt modelId="{09F2E9FA-71C1-47E4-A244-F87B22999697}" type="parTrans" cxnId="{6F1C5712-91BC-44F9-99BB-CD235076E9C7}">
      <dgm:prSet/>
      <dgm:spPr/>
      <dgm:t>
        <a:bodyPr/>
        <a:lstStyle/>
        <a:p>
          <a:endParaRPr lang="en-US"/>
        </a:p>
      </dgm:t>
    </dgm:pt>
    <dgm:pt modelId="{CA28C7C4-69C8-42A1-A144-2A50923A86E1}" type="sibTrans" cxnId="{6F1C5712-91BC-44F9-99BB-CD235076E9C7}">
      <dgm:prSet/>
      <dgm:spPr/>
      <dgm:t>
        <a:bodyPr/>
        <a:lstStyle/>
        <a:p>
          <a:endParaRPr lang="en-US"/>
        </a:p>
      </dgm:t>
    </dgm:pt>
    <dgm:pt modelId="{167A46F5-E35A-44D4-B31D-CA6B1D67934B}" type="pres">
      <dgm:prSet presAssocID="{CD38E80D-7B1F-4C5E-AE1B-534982A21A2F}" presName="diagram" presStyleCnt="0">
        <dgm:presLayoutVars>
          <dgm:chPref val="1"/>
          <dgm:dir/>
          <dgm:animOne val="branch"/>
          <dgm:animLvl val="lvl"/>
          <dgm:resizeHandles val="exact"/>
        </dgm:presLayoutVars>
      </dgm:prSet>
      <dgm:spPr/>
    </dgm:pt>
    <dgm:pt modelId="{E61804CC-3921-4E5D-B5B9-245CC8A7C097}" type="pres">
      <dgm:prSet presAssocID="{9DD6033C-7577-4DEE-98C5-39B34C3EC86B}" presName="root1" presStyleCnt="0"/>
      <dgm:spPr/>
    </dgm:pt>
    <dgm:pt modelId="{627985C3-8A0B-4B5A-9E95-18B7C00EC7F2}" type="pres">
      <dgm:prSet presAssocID="{9DD6033C-7577-4DEE-98C5-39B34C3EC86B}" presName="LevelOneTextNode" presStyleLbl="node0" presStyleIdx="0" presStyleCnt="1">
        <dgm:presLayoutVars>
          <dgm:chPref val="3"/>
        </dgm:presLayoutVars>
      </dgm:prSet>
      <dgm:spPr/>
    </dgm:pt>
    <dgm:pt modelId="{ED43EDF6-3C4C-4651-8336-09E7A34F6554}" type="pres">
      <dgm:prSet presAssocID="{9DD6033C-7577-4DEE-98C5-39B34C3EC86B}" presName="level2hierChild" presStyleCnt="0"/>
      <dgm:spPr/>
    </dgm:pt>
    <dgm:pt modelId="{C5D16107-FE3F-4F51-B76E-D00406A8A216}" type="pres">
      <dgm:prSet presAssocID="{F89B4A74-4DD7-41E0-BAFD-6A59E9275EE0}" presName="conn2-1" presStyleLbl="parChTrans1D2" presStyleIdx="0" presStyleCnt="1"/>
      <dgm:spPr/>
    </dgm:pt>
    <dgm:pt modelId="{75394E48-3F84-461D-8D3B-A00E41D17939}" type="pres">
      <dgm:prSet presAssocID="{F89B4A74-4DD7-41E0-BAFD-6A59E9275EE0}" presName="connTx" presStyleLbl="parChTrans1D2" presStyleIdx="0" presStyleCnt="1"/>
      <dgm:spPr/>
    </dgm:pt>
    <dgm:pt modelId="{990FDAC5-30ED-44FD-B029-03FF1674D531}" type="pres">
      <dgm:prSet presAssocID="{7CF6F94B-D54C-43AE-AF7B-211448F492CE}" presName="root2" presStyleCnt="0"/>
      <dgm:spPr/>
    </dgm:pt>
    <dgm:pt modelId="{F00B1ED2-9AF0-43A8-95D1-0C220E760541}" type="pres">
      <dgm:prSet presAssocID="{7CF6F94B-D54C-43AE-AF7B-211448F492CE}" presName="LevelTwoTextNode" presStyleLbl="node2" presStyleIdx="0" presStyleCnt="1">
        <dgm:presLayoutVars>
          <dgm:chPref val="3"/>
        </dgm:presLayoutVars>
      </dgm:prSet>
      <dgm:spPr/>
    </dgm:pt>
    <dgm:pt modelId="{FDBB5536-CFDA-4BA4-895D-9AFCD7B77999}" type="pres">
      <dgm:prSet presAssocID="{7CF6F94B-D54C-43AE-AF7B-211448F492CE}" presName="level3hierChild" presStyleCnt="0"/>
      <dgm:spPr/>
    </dgm:pt>
    <dgm:pt modelId="{D3CFC150-BF7E-4B15-BDD3-02E908E7AF46}" type="pres">
      <dgm:prSet presAssocID="{671E5DF4-78B6-4374-A90A-DBCDE668CB5C}" presName="conn2-1" presStyleLbl="parChTrans1D3" presStyleIdx="0" presStyleCnt="1"/>
      <dgm:spPr/>
    </dgm:pt>
    <dgm:pt modelId="{CAC7E5E1-91E0-4883-B17E-F3B2E5A80B41}" type="pres">
      <dgm:prSet presAssocID="{671E5DF4-78B6-4374-A90A-DBCDE668CB5C}" presName="connTx" presStyleLbl="parChTrans1D3" presStyleIdx="0" presStyleCnt="1"/>
      <dgm:spPr/>
    </dgm:pt>
    <dgm:pt modelId="{B8268B1C-8370-4BC9-83C8-191FC7992616}" type="pres">
      <dgm:prSet presAssocID="{9E63E552-63D4-415B-82F7-53B9CD00ACDB}" presName="root2" presStyleCnt="0"/>
      <dgm:spPr/>
    </dgm:pt>
    <dgm:pt modelId="{B3C67590-ABED-4BF0-BD7E-5C426245C1AA}" type="pres">
      <dgm:prSet presAssocID="{9E63E552-63D4-415B-82F7-53B9CD00ACDB}" presName="LevelTwoTextNode" presStyleLbl="node3" presStyleIdx="0" presStyleCnt="1">
        <dgm:presLayoutVars>
          <dgm:chPref val="3"/>
        </dgm:presLayoutVars>
      </dgm:prSet>
      <dgm:spPr/>
    </dgm:pt>
    <dgm:pt modelId="{D7E270F9-891B-402B-AAE3-3892E493E1EE}" type="pres">
      <dgm:prSet presAssocID="{9E63E552-63D4-415B-82F7-53B9CD00ACDB}" presName="level3hierChild" presStyleCnt="0"/>
      <dgm:spPr/>
    </dgm:pt>
    <dgm:pt modelId="{EAD24F7E-3C10-42DA-AE22-589E73CE2B87}" type="pres">
      <dgm:prSet presAssocID="{09F2E9FA-71C1-47E4-A244-F87B22999697}" presName="conn2-1" presStyleLbl="parChTrans1D4" presStyleIdx="0" presStyleCnt="1"/>
      <dgm:spPr/>
    </dgm:pt>
    <dgm:pt modelId="{E08ADBCC-3B9D-45B7-9425-EA64DF5C35E6}" type="pres">
      <dgm:prSet presAssocID="{09F2E9FA-71C1-47E4-A244-F87B22999697}" presName="connTx" presStyleLbl="parChTrans1D4" presStyleIdx="0" presStyleCnt="1"/>
      <dgm:spPr/>
    </dgm:pt>
    <dgm:pt modelId="{EAA5848D-745D-49A6-900E-4E4952D01EF4}" type="pres">
      <dgm:prSet presAssocID="{280D1D16-E784-484D-A779-C9607D47EFBD}" presName="root2" presStyleCnt="0"/>
      <dgm:spPr/>
    </dgm:pt>
    <dgm:pt modelId="{C15A2DBE-E7F6-4295-901E-EE32F8A350B9}" type="pres">
      <dgm:prSet presAssocID="{280D1D16-E784-484D-A779-C9607D47EFBD}" presName="LevelTwoTextNode" presStyleLbl="node4" presStyleIdx="0" presStyleCnt="1">
        <dgm:presLayoutVars>
          <dgm:chPref val="3"/>
        </dgm:presLayoutVars>
      </dgm:prSet>
      <dgm:spPr/>
    </dgm:pt>
    <dgm:pt modelId="{C904D85A-EB00-42CB-A0CB-5849FFE51A51}" type="pres">
      <dgm:prSet presAssocID="{280D1D16-E784-484D-A779-C9607D47EFBD}" presName="level3hierChild" presStyleCnt="0"/>
      <dgm:spPr/>
    </dgm:pt>
  </dgm:ptLst>
  <dgm:cxnLst>
    <dgm:cxn modelId="{6F1C5712-91BC-44F9-99BB-CD235076E9C7}" srcId="{9E63E552-63D4-415B-82F7-53B9CD00ACDB}" destId="{280D1D16-E784-484D-A779-C9607D47EFBD}" srcOrd="0" destOrd="0" parTransId="{09F2E9FA-71C1-47E4-A244-F87B22999697}" sibTransId="{CA28C7C4-69C8-42A1-A144-2A50923A86E1}"/>
    <dgm:cxn modelId="{D3D9AC17-4B1B-444B-A7EF-34E747677FFC}" srcId="{CD38E80D-7B1F-4C5E-AE1B-534982A21A2F}" destId="{9DD6033C-7577-4DEE-98C5-39B34C3EC86B}" srcOrd="0" destOrd="0" parTransId="{3236A5C8-A297-468E-913F-CA58DA4B1943}" sibTransId="{2B2827F3-C689-48F6-9982-783460D246AB}"/>
    <dgm:cxn modelId="{BD756723-1A68-43E0-9F67-373835AA7C17}" type="presOf" srcId="{F89B4A74-4DD7-41E0-BAFD-6A59E9275EE0}" destId="{C5D16107-FE3F-4F51-B76E-D00406A8A216}" srcOrd="0" destOrd="0" presId="urn:microsoft.com/office/officeart/2005/8/layout/hierarchy2"/>
    <dgm:cxn modelId="{2AF53829-053E-428D-8467-BCD095E64E16}" type="presOf" srcId="{280D1D16-E784-484D-A779-C9607D47EFBD}" destId="{C15A2DBE-E7F6-4295-901E-EE32F8A350B9}" srcOrd="0" destOrd="0" presId="urn:microsoft.com/office/officeart/2005/8/layout/hierarchy2"/>
    <dgm:cxn modelId="{E7341736-C22C-4EAF-A691-BCB31D45AF82}" type="presOf" srcId="{F89B4A74-4DD7-41E0-BAFD-6A59E9275EE0}" destId="{75394E48-3F84-461D-8D3B-A00E41D17939}" srcOrd="1" destOrd="0" presId="urn:microsoft.com/office/officeart/2005/8/layout/hierarchy2"/>
    <dgm:cxn modelId="{5341D43D-5925-4487-991F-BF6F604095FD}" type="presOf" srcId="{09F2E9FA-71C1-47E4-A244-F87B22999697}" destId="{EAD24F7E-3C10-42DA-AE22-589E73CE2B87}" srcOrd="0" destOrd="0" presId="urn:microsoft.com/office/officeart/2005/8/layout/hierarchy2"/>
    <dgm:cxn modelId="{756F895B-1859-4CC0-9FC1-FB13F62B7A69}" type="presOf" srcId="{671E5DF4-78B6-4374-A90A-DBCDE668CB5C}" destId="{D3CFC150-BF7E-4B15-BDD3-02E908E7AF46}" srcOrd="0" destOrd="0" presId="urn:microsoft.com/office/officeart/2005/8/layout/hierarchy2"/>
    <dgm:cxn modelId="{5FDC0D81-46E6-492F-A09A-5A0B9B1890AC}" type="presOf" srcId="{7CF6F94B-D54C-43AE-AF7B-211448F492CE}" destId="{F00B1ED2-9AF0-43A8-95D1-0C220E760541}" srcOrd="0" destOrd="0" presId="urn:microsoft.com/office/officeart/2005/8/layout/hierarchy2"/>
    <dgm:cxn modelId="{D44B6085-84E4-491F-B677-100810EC5C12}" type="presOf" srcId="{9E63E552-63D4-415B-82F7-53B9CD00ACDB}" destId="{B3C67590-ABED-4BF0-BD7E-5C426245C1AA}" srcOrd="0" destOrd="0" presId="urn:microsoft.com/office/officeart/2005/8/layout/hierarchy2"/>
    <dgm:cxn modelId="{19D7E387-528B-4E93-AED7-8484A1B54542}" type="presOf" srcId="{9DD6033C-7577-4DEE-98C5-39B34C3EC86B}" destId="{627985C3-8A0B-4B5A-9E95-18B7C00EC7F2}" srcOrd="0" destOrd="0" presId="urn:microsoft.com/office/officeart/2005/8/layout/hierarchy2"/>
    <dgm:cxn modelId="{01A67A92-C7A5-4B96-A778-56E04F0FEC19}" srcId="{9DD6033C-7577-4DEE-98C5-39B34C3EC86B}" destId="{7CF6F94B-D54C-43AE-AF7B-211448F492CE}" srcOrd="0" destOrd="0" parTransId="{F89B4A74-4DD7-41E0-BAFD-6A59E9275EE0}" sibTransId="{EA589D1C-1BF0-4247-839F-517AF7FF503F}"/>
    <dgm:cxn modelId="{F4B2B3A0-8497-4D51-9056-90592863531B}" srcId="{7CF6F94B-D54C-43AE-AF7B-211448F492CE}" destId="{9E63E552-63D4-415B-82F7-53B9CD00ACDB}" srcOrd="0" destOrd="0" parTransId="{671E5DF4-78B6-4374-A90A-DBCDE668CB5C}" sibTransId="{45977764-B311-4191-ADA0-3437DD98A944}"/>
    <dgm:cxn modelId="{0BDEBFC5-35FE-4AD9-A879-87D0A5E088C1}" type="presOf" srcId="{CD38E80D-7B1F-4C5E-AE1B-534982A21A2F}" destId="{167A46F5-E35A-44D4-B31D-CA6B1D67934B}" srcOrd="0" destOrd="0" presId="urn:microsoft.com/office/officeart/2005/8/layout/hierarchy2"/>
    <dgm:cxn modelId="{83E17FF4-EA6E-4DC1-8732-F0DE7C66975C}" type="presOf" srcId="{09F2E9FA-71C1-47E4-A244-F87B22999697}" destId="{E08ADBCC-3B9D-45B7-9425-EA64DF5C35E6}" srcOrd="1" destOrd="0" presId="urn:microsoft.com/office/officeart/2005/8/layout/hierarchy2"/>
    <dgm:cxn modelId="{E15A2BF6-1DB3-4AAB-BD0D-BAC8AFC35992}" type="presOf" srcId="{671E5DF4-78B6-4374-A90A-DBCDE668CB5C}" destId="{CAC7E5E1-91E0-4883-B17E-F3B2E5A80B41}" srcOrd="1" destOrd="0" presId="urn:microsoft.com/office/officeart/2005/8/layout/hierarchy2"/>
    <dgm:cxn modelId="{95009282-D957-4585-93BC-6FE4B615DAAA}" type="presParOf" srcId="{167A46F5-E35A-44D4-B31D-CA6B1D67934B}" destId="{E61804CC-3921-4E5D-B5B9-245CC8A7C097}" srcOrd="0" destOrd="0" presId="urn:microsoft.com/office/officeart/2005/8/layout/hierarchy2"/>
    <dgm:cxn modelId="{54DDC331-40B9-44AB-AE1E-AAD8EF4959F7}" type="presParOf" srcId="{E61804CC-3921-4E5D-B5B9-245CC8A7C097}" destId="{627985C3-8A0B-4B5A-9E95-18B7C00EC7F2}" srcOrd="0" destOrd="0" presId="urn:microsoft.com/office/officeart/2005/8/layout/hierarchy2"/>
    <dgm:cxn modelId="{56A23573-0BCF-47F0-A356-48C78A993C34}" type="presParOf" srcId="{E61804CC-3921-4E5D-B5B9-245CC8A7C097}" destId="{ED43EDF6-3C4C-4651-8336-09E7A34F6554}" srcOrd="1" destOrd="0" presId="urn:microsoft.com/office/officeart/2005/8/layout/hierarchy2"/>
    <dgm:cxn modelId="{242B944B-323E-45EC-A774-F555983446FF}" type="presParOf" srcId="{ED43EDF6-3C4C-4651-8336-09E7A34F6554}" destId="{C5D16107-FE3F-4F51-B76E-D00406A8A216}" srcOrd="0" destOrd="0" presId="urn:microsoft.com/office/officeart/2005/8/layout/hierarchy2"/>
    <dgm:cxn modelId="{51C31990-F22D-4DA5-B58E-D0A7D4E5C838}" type="presParOf" srcId="{C5D16107-FE3F-4F51-B76E-D00406A8A216}" destId="{75394E48-3F84-461D-8D3B-A00E41D17939}" srcOrd="0" destOrd="0" presId="urn:microsoft.com/office/officeart/2005/8/layout/hierarchy2"/>
    <dgm:cxn modelId="{71895B5F-8C2D-4F17-A4EE-99D19E1D5B97}" type="presParOf" srcId="{ED43EDF6-3C4C-4651-8336-09E7A34F6554}" destId="{990FDAC5-30ED-44FD-B029-03FF1674D531}" srcOrd="1" destOrd="0" presId="urn:microsoft.com/office/officeart/2005/8/layout/hierarchy2"/>
    <dgm:cxn modelId="{E6C7CFE2-8B7A-4F0D-875F-9669566008F0}" type="presParOf" srcId="{990FDAC5-30ED-44FD-B029-03FF1674D531}" destId="{F00B1ED2-9AF0-43A8-95D1-0C220E760541}" srcOrd="0" destOrd="0" presId="urn:microsoft.com/office/officeart/2005/8/layout/hierarchy2"/>
    <dgm:cxn modelId="{E4EBE96E-5F16-4D42-867C-32A8707756B3}" type="presParOf" srcId="{990FDAC5-30ED-44FD-B029-03FF1674D531}" destId="{FDBB5536-CFDA-4BA4-895D-9AFCD7B77999}" srcOrd="1" destOrd="0" presId="urn:microsoft.com/office/officeart/2005/8/layout/hierarchy2"/>
    <dgm:cxn modelId="{34A4644A-6DB1-43C6-AE34-5C57F29F77D6}" type="presParOf" srcId="{FDBB5536-CFDA-4BA4-895D-9AFCD7B77999}" destId="{D3CFC150-BF7E-4B15-BDD3-02E908E7AF46}" srcOrd="0" destOrd="0" presId="urn:microsoft.com/office/officeart/2005/8/layout/hierarchy2"/>
    <dgm:cxn modelId="{37F44E0C-3EA2-42DA-8394-0630F7D3CA73}" type="presParOf" srcId="{D3CFC150-BF7E-4B15-BDD3-02E908E7AF46}" destId="{CAC7E5E1-91E0-4883-B17E-F3B2E5A80B41}" srcOrd="0" destOrd="0" presId="urn:microsoft.com/office/officeart/2005/8/layout/hierarchy2"/>
    <dgm:cxn modelId="{954F4627-C194-4649-B91A-F21A07BDFD46}" type="presParOf" srcId="{FDBB5536-CFDA-4BA4-895D-9AFCD7B77999}" destId="{B8268B1C-8370-4BC9-83C8-191FC7992616}" srcOrd="1" destOrd="0" presId="urn:microsoft.com/office/officeart/2005/8/layout/hierarchy2"/>
    <dgm:cxn modelId="{8D4B399F-6A94-4675-ABF3-AA3771CB18D9}" type="presParOf" srcId="{B8268B1C-8370-4BC9-83C8-191FC7992616}" destId="{B3C67590-ABED-4BF0-BD7E-5C426245C1AA}" srcOrd="0" destOrd="0" presId="urn:microsoft.com/office/officeart/2005/8/layout/hierarchy2"/>
    <dgm:cxn modelId="{E6ADEB78-4031-4BDF-AD94-A2B9DFA79F47}" type="presParOf" srcId="{B8268B1C-8370-4BC9-83C8-191FC7992616}" destId="{D7E270F9-891B-402B-AAE3-3892E493E1EE}" srcOrd="1" destOrd="0" presId="urn:microsoft.com/office/officeart/2005/8/layout/hierarchy2"/>
    <dgm:cxn modelId="{7ECEFD01-AA99-4BD8-BC20-58EE8A8D9D86}" type="presParOf" srcId="{D7E270F9-891B-402B-AAE3-3892E493E1EE}" destId="{EAD24F7E-3C10-42DA-AE22-589E73CE2B87}" srcOrd="0" destOrd="0" presId="urn:microsoft.com/office/officeart/2005/8/layout/hierarchy2"/>
    <dgm:cxn modelId="{F843A0D5-F850-403C-87AC-D978901E531B}" type="presParOf" srcId="{EAD24F7E-3C10-42DA-AE22-589E73CE2B87}" destId="{E08ADBCC-3B9D-45B7-9425-EA64DF5C35E6}" srcOrd="0" destOrd="0" presId="urn:microsoft.com/office/officeart/2005/8/layout/hierarchy2"/>
    <dgm:cxn modelId="{106AA102-E680-4335-960A-D74CEF2F8CA3}" type="presParOf" srcId="{D7E270F9-891B-402B-AAE3-3892E493E1EE}" destId="{EAA5848D-745D-49A6-900E-4E4952D01EF4}" srcOrd="1" destOrd="0" presId="urn:microsoft.com/office/officeart/2005/8/layout/hierarchy2"/>
    <dgm:cxn modelId="{1C1A5496-2EBE-47C2-BA8B-C3C07A53C4A8}" type="presParOf" srcId="{EAA5848D-745D-49A6-900E-4E4952D01EF4}" destId="{C15A2DBE-E7F6-4295-901E-EE32F8A350B9}" srcOrd="0" destOrd="0" presId="urn:microsoft.com/office/officeart/2005/8/layout/hierarchy2"/>
    <dgm:cxn modelId="{D516D970-A648-456C-BC9B-31C48620C385}" type="presParOf" srcId="{EAA5848D-745D-49A6-900E-4E4952D01EF4}" destId="{C904D85A-EB00-42CB-A0CB-5849FFE51A51}"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38E80D-7B1F-4C5E-AE1B-534982A21A2F}"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9DD6033C-7577-4DEE-98C5-39B34C3EC86B}">
      <dgm:prSet phldrT="[Text]"/>
      <dgm:spPr>
        <a:solidFill>
          <a:schemeClr val="accent5">
            <a:lumMod val="40000"/>
            <a:lumOff val="60000"/>
          </a:schemeClr>
        </a:solidFill>
      </dgm:spPr>
      <dgm:t>
        <a:bodyPr/>
        <a:lstStyle/>
        <a:p>
          <a:r>
            <a:rPr lang="en-US" b="1" dirty="0"/>
            <a:t>Look at Section B: Initial Treatment Orders</a:t>
          </a:r>
        </a:p>
      </dgm:t>
    </dgm:pt>
    <dgm:pt modelId="{3236A5C8-A297-468E-913F-CA58DA4B1943}" type="parTrans" cxnId="{D3D9AC17-4B1B-444B-A7EF-34E747677FFC}">
      <dgm:prSet/>
      <dgm:spPr/>
      <dgm:t>
        <a:bodyPr/>
        <a:lstStyle/>
        <a:p>
          <a:endParaRPr lang="en-US"/>
        </a:p>
      </dgm:t>
    </dgm:pt>
    <dgm:pt modelId="{2B2827F3-C689-48F6-9982-783460D246AB}" type="sibTrans" cxnId="{D3D9AC17-4B1B-444B-A7EF-34E747677FFC}">
      <dgm:prSet/>
      <dgm:spPr/>
      <dgm:t>
        <a:bodyPr/>
        <a:lstStyle/>
        <a:p>
          <a:endParaRPr lang="en-US"/>
        </a:p>
      </dgm:t>
    </dgm:pt>
    <dgm:pt modelId="{83309932-C5DC-4CC5-A486-83457E126389}">
      <dgm:prSet phldrT="[Text]"/>
      <dgm:spPr>
        <a:solidFill>
          <a:schemeClr val="accent1">
            <a:lumMod val="20000"/>
            <a:lumOff val="80000"/>
          </a:schemeClr>
        </a:solidFill>
      </dgm:spPr>
      <dgm:t>
        <a:bodyPr/>
        <a:lstStyle/>
        <a:p>
          <a:r>
            <a:rPr lang="en-US"/>
            <a:t>Comfort-Focused Treatments: Avoid Hospitalization</a:t>
          </a:r>
        </a:p>
      </dgm:t>
    </dgm:pt>
    <dgm:pt modelId="{6BF4A830-DB59-438D-9C70-F54BB6D7FD4E}" type="parTrans" cxnId="{6A50E254-7980-44B8-AFEF-FB90378280CD}">
      <dgm:prSet/>
      <dgm:spPr/>
      <dgm:t>
        <a:bodyPr/>
        <a:lstStyle/>
        <a:p>
          <a:endParaRPr lang="en-US"/>
        </a:p>
      </dgm:t>
    </dgm:pt>
    <dgm:pt modelId="{845CA1B0-0450-4A3B-BFF4-9CEB9A40804D}" type="sibTrans" cxnId="{6A50E254-7980-44B8-AFEF-FB90378280CD}">
      <dgm:prSet/>
      <dgm:spPr/>
      <dgm:t>
        <a:bodyPr/>
        <a:lstStyle/>
        <a:p>
          <a:endParaRPr lang="en-US"/>
        </a:p>
      </dgm:t>
    </dgm:pt>
    <dgm:pt modelId="{5D7B95A1-2919-4940-80DA-54F501DBB8B7}">
      <dgm:prSet phldrT="[Text]"/>
      <dgm:spPr>
        <a:solidFill>
          <a:schemeClr val="accent1">
            <a:lumMod val="20000"/>
            <a:lumOff val="80000"/>
          </a:schemeClr>
        </a:solidFill>
      </dgm:spPr>
      <dgm:t>
        <a:bodyPr/>
        <a:lstStyle/>
        <a:p>
          <a:r>
            <a:rPr lang="en-US" dirty="0"/>
            <a:t>DNI, no ETT</a:t>
          </a:r>
        </a:p>
        <a:p>
          <a:r>
            <a:rPr lang="en-US" dirty="0"/>
            <a:t>No Shocks</a:t>
          </a:r>
        </a:p>
        <a:p>
          <a:r>
            <a:rPr lang="en-US" dirty="0"/>
            <a:t>No NIV</a:t>
          </a:r>
        </a:p>
      </dgm:t>
    </dgm:pt>
    <dgm:pt modelId="{BD9D8ECA-1473-43B1-8B0E-C6D7D81CEF90}" type="parTrans" cxnId="{08776431-9F47-4025-B0B0-E6CCD32CD362}">
      <dgm:prSet/>
      <dgm:spPr/>
      <dgm:t>
        <a:bodyPr/>
        <a:lstStyle/>
        <a:p>
          <a:endParaRPr lang="en-US"/>
        </a:p>
      </dgm:t>
    </dgm:pt>
    <dgm:pt modelId="{DA03015B-62F6-4B15-8DBF-F5CBA9623ED1}" type="sibTrans" cxnId="{08776431-9F47-4025-B0B0-E6CCD32CD362}">
      <dgm:prSet/>
      <dgm:spPr/>
      <dgm:t>
        <a:bodyPr/>
        <a:lstStyle/>
        <a:p>
          <a:endParaRPr lang="en-US"/>
        </a:p>
      </dgm:t>
    </dgm:pt>
    <dgm:pt modelId="{DC201612-20A3-4CDD-AD6D-6EC02CEEB5B3}">
      <dgm:prSet phldrT="[Text]"/>
      <dgm:spPr>
        <a:solidFill>
          <a:schemeClr val="accent1">
            <a:lumMod val="20000"/>
            <a:lumOff val="80000"/>
          </a:schemeClr>
        </a:solidFill>
      </dgm:spPr>
      <dgm:t>
        <a:bodyPr/>
        <a:lstStyle/>
        <a:p>
          <a:r>
            <a:rPr lang="en-US"/>
            <a:t>Provide symptom Rx and offer hospital transfer if needed for comfort </a:t>
          </a:r>
        </a:p>
      </dgm:t>
    </dgm:pt>
    <dgm:pt modelId="{E2F42185-A428-4450-A883-D23E398803F6}" type="parTrans" cxnId="{66B04219-B41B-460E-8EE1-F0B4B83C0335}">
      <dgm:prSet/>
      <dgm:spPr/>
      <dgm:t>
        <a:bodyPr/>
        <a:lstStyle/>
        <a:p>
          <a:endParaRPr lang="en-US"/>
        </a:p>
      </dgm:t>
    </dgm:pt>
    <dgm:pt modelId="{7D7984D9-E5C1-4523-B1AE-C5E102464E43}" type="sibTrans" cxnId="{66B04219-B41B-460E-8EE1-F0B4B83C0335}">
      <dgm:prSet/>
      <dgm:spPr/>
      <dgm:t>
        <a:bodyPr/>
        <a:lstStyle/>
        <a:p>
          <a:endParaRPr lang="en-US"/>
        </a:p>
      </dgm:t>
    </dgm:pt>
    <dgm:pt modelId="{167A46F5-E35A-44D4-B31D-CA6B1D67934B}" type="pres">
      <dgm:prSet presAssocID="{CD38E80D-7B1F-4C5E-AE1B-534982A21A2F}" presName="diagram" presStyleCnt="0">
        <dgm:presLayoutVars>
          <dgm:chPref val="1"/>
          <dgm:dir/>
          <dgm:animOne val="branch"/>
          <dgm:animLvl val="lvl"/>
          <dgm:resizeHandles val="exact"/>
        </dgm:presLayoutVars>
      </dgm:prSet>
      <dgm:spPr/>
    </dgm:pt>
    <dgm:pt modelId="{47240DF3-F497-41B0-999F-BE5C7EBA490C}" type="pres">
      <dgm:prSet presAssocID="{9DD6033C-7577-4DEE-98C5-39B34C3EC86B}" presName="root1" presStyleCnt="0"/>
      <dgm:spPr/>
    </dgm:pt>
    <dgm:pt modelId="{1C6F3A58-63B1-4A5F-B8EB-DABC4E1EC73A}" type="pres">
      <dgm:prSet presAssocID="{9DD6033C-7577-4DEE-98C5-39B34C3EC86B}" presName="LevelOneTextNode" presStyleLbl="node0" presStyleIdx="0" presStyleCnt="1">
        <dgm:presLayoutVars>
          <dgm:chPref val="3"/>
        </dgm:presLayoutVars>
      </dgm:prSet>
      <dgm:spPr/>
    </dgm:pt>
    <dgm:pt modelId="{401FE922-85F4-4052-B432-32BA93E94941}" type="pres">
      <dgm:prSet presAssocID="{9DD6033C-7577-4DEE-98C5-39B34C3EC86B}" presName="level2hierChild" presStyleCnt="0"/>
      <dgm:spPr/>
    </dgm:pt>
    <dgm:pt modelId="{26AEEB3E-DBC3-4235-A226-F3FF5AE4740F}" type="pres">
      <dgm:prSet presAssocID="{6BF4A830-DB59-438D-9C70-F54BB6D7FD4E}" presName="conn2-1" presStyleLbl="parChTrans1D2" presStyleIdx="0" presStyleCnt="1"/>
      <dgm:spPr/>
    </dgm:pt>
    <dgm:pt modelId="{3D2A2517-2824-4A56-8260-D01A0CA4589E}" type="pres">
      <dgm:prSet presAssocID="{6BF4A830-DB59-438D-9C70-F54BB6D7FD4E}" presName="connTx" presStyleLbl="parChTrans1D2" presStyleIdx="0" presStyleCnt="1"/>
      <dgm:spPr/>
    </dgm:pt>
    <dgm:pt modelId="{D37682E1-3759-475F-B507-BE999D1A6CB4}" type="pres">
      <dgm:prSet presAssocID="{83309932-C5DC-4CC5-A486-83457E126389}" presName="root2" presStyleCnt="0"/>
      <dgm:spPr/>
    </dgm:pt>
    <dgm:pt modelId="{81D46CFA-8014-489E-B071-A05378B45DDE}" type="pres">
      <dgm:prSet presAssocID="{83309932-C5DC-4CC5-A486-83457E126389}" presName="LevelTwoTextNode" presStyleLbl="node2" presStyleIdx="0" presStyleCnt="1">
        <dgm:presLayoutVars>
          <dgm:chPref val="3"/>
        </dgm:presLayoutVars>
      </dgm:prSet>
      <dgm:spPr/>
    </dgm:pt>
    <dgm:pt modelId="{74F12BD8-EA83-4E97-88B8-9F577B8F3C80}" type="pres">
      <dgm:prSet presAssocID="{83309932-C5DC-4CC5-A486-83457E126389}" presName="level3hierChild" presStyleCnt="0"/>
      <dgm:spPr/>
    </dgm:pt>
    <dgm:pt modelId="{9FF85A7B-A967-4E9B-8019-E56FD61FAFF6}" type="pres">
      <dgm:prSet presAssocID="{BD9D8ECA-1473-43B1-8B0E-C6D7D81CEF90}" presName="conn2-1" presStyleLbl="parChTrans1D3" presStyleIdx="0" presStyleCnt="1"/>
      <dgm:spPr/>
    </dgm:pt>
    <dgm:pt modelId="{BF6EC06A-8E39-4957-8F39-654E75973EC5}" type="pres">
      <dgm:prSet presAssocID="{BD9D8ECA-1473-43B1-8B0E-C6D7D81CEF90}" presName="connTx" presStyleLbl="parChTrans1D3" presStyleIdx="0" presStyleCnt="1"/>
      <dgm:spPr/>
    </dgm:pt>
    <dgm:pt modelId="{D84CCFF4-914D-49D8-9738-6B05611A5CEC}" type="pres">
      <dgm:prSet presAssocID="{5D7B95A1-2919-4940-80DA-54F501DBB8B7}" presName="root2" presStyleCnt="0"/>
      <dgm:spPr/>
    </dgm:pt>
    <dgm:pt modelId="{59965F0C-B3E0-496E-8A42-690634C30176}" type="pres">
      <dgm:prSet presAssocID="{5D7B95A1-2919-4940-80DA-54F501DBB8B7}" presName="LevelTwoTextNode" presStyleLbl="node3" presStyleIdx="0" presStyleCnt="1">
        <dgm:presLayoutVars>
          <dgm:chPref val="3"/>
        </dgm:presLayoutVars>
      </dgm:prSet>
      <dgm:spPr/>
    </dgm:pt>
    <dgm:pt modelId="{5430D74D-9C08-4CC4-AC41-EDE0FBF172E2}" type="pres">
      <dgm:prSet presAssocID="{5D7B95A1-2919-4940-80DA-54F501DBB8B7}" presName="level3hierChild" presStyleCnt="0"/>
      <dgm:spPr/>
    </dgm:pt>
    <dgm:pt modelId="{13D1C497-70C9-4F9B-9041-8A2F34E8523C}" type="pres">
      <dgm:prSet presAssocID="{E2F42185-A428-4450-A883-D23E398803F6}" presName="conn2-1" presStyleLbl="parChTrans1D4" presStyleIdx="0" presStyleCnt="1"/>
      <dgm:spPr/>
    </dgm:pt>
    <dgm:pt modelId="{CD60A371-9FE3-4376-9336-E861463B489E}" type="pres">
      <dgm:prSet presAssocID="{E2F42185-A428-4450-A883-D23E398803F6}" presName="connTx" presStyleLbl="parChTrans1D4" presStyleIdx="0" presStyleCnt="1"/>
      <dgm:spPr/>
    </dgm:pt>
    <dgm:pt modelId="{824671A4-790D-49E1-8FFB-3B4952F3AF6D}" type="pres">
      <dgm:prSet presAssocID="{DC201612-20A3-4CDD-AD6D-6EC02CEEB5B3}" presName="root2" presStyleCnt="0"/>
      <dgm:spPr/>
    </dgm:pt>
    <dgm:pt modelId="{7F875177-7E5C-4069-BF0F-F91A8A48BC0D}" type="pres">
      <dgm:prSet presAssocID="{DC201612-20A3-4CDD-AD6D-6EC02CEEB5B3}" presName="LevelTwoTextNode" presStyleLbl="node4" presStyleIdx="0" presStyleCnt="1">
        <dgm:presLayoutVars>
          <dgm:chPref val="3"/>
        </dgm:presLayoutVars>
      </dgm:prSet>
      <dgm:spPr/>
    </dgm:pt>
    <dgm:pt modelId="{5E3240BC-6DD0-4E08-83EE-9093BD236B29}" type="pres">
      <dgm:prSet presAssocID="{DC201612-20A3-4CDD-AD6D-6EC02CEEB5B3}" presName="level3hierChild" presStyleCnt="0"/>
      <dgm:spPr/>
    </dgm:pt>
  </dgm:ptLst>
  <dgm:cxnLst>
    <dgm:cxn modelId="{176C3F11-31CD-492F-BC3A-D2FF993A5B1E}" type="presOf" srcId="{DC201612-20A3-4CDD-AD6D-6EC02CEEB5B3}" destId="{7F875177-7E5C-4069-BF0F-F91A8A48BC0D}" srcOrd="0" destOrd="0" presId="urn:microsoft.com/office/officeart/2005/8/layout/hierarchy2"/>
    <dgm:cxn modelId="{D3D9AC17-4B1B-444B-A7EF-34E747677FFC}" srcId="{CD38E80D-7B1F-4C5E-AE1B-534982A21A2F}" destId="{9DD6033C-7577-4DEE-98C5-39B34C3EC86B}" srcOrd="0" destOrd="0" parTransId="{3236A5C8-A297-468E-913F-CA58DA4B1943}" sibTransId="{2B2827F3-C689-48F6-9982-783460D246AB}"/>
    <dgm:cxn modelId="{66B04219-B41B-460E-8EE1-F0B4B83C0335}" srcId="{5D7B95A1-2919-4940-80DA-54F501DBB8B7}" destId="{DC201612-20A3-4CDD-AD6D-6EC02CEEB5B3}" srcOrd="0" destOrd="0" parTransId="{E2F42185-A428-4450-A883-D23E398803F6}" sibTransId="{7D7984D9-E5C1-4523-B1AE-C5E102464E43}"/>
    <dgm:cxn modelId="{92838827-8C00-4833-BD5B-BF8022B343F6}" type="presOf" srcId="{E2F42185-A428-4450-A883-D23E398803F6}" destId="{CD60A371-9FE3-4376-9336-E861463B489E}" srcOrd="1" destOrd="0" presId="urn:microsoft.com/office/officeart/2005/8/layout/hierarchy2"/>
    <dgm:cxn modelId="{08776431-9F47-4025-B0B0-E6CCD32CD362}" srcId="{83309932-C5DC-4CC5-A486-83457E126389}" destId="{5D7B95A1-2919-4940-80DA-54F501DBB8B7}" srcOrd="0" destOrd="0" parTransId="{BD9D8ECA-1473-43B1-8B0E-C6D7D81CEF90}" sibTransId="{DA03015B-62F6-4B15-8DBF-F5CBA9623ED1}"/>
    <dgm:cxn modelId="{E8020B3E-A38A-4F9C-95E9-80F1F55B1C97}" type="presOf" srcId="{6BF4A830-DB59-438D-9C70-F54BB6D7FD4E}" destId="{3D2A2517-2824-4A56-8260-D01A0CA4589E}" srcOrd="1" destOrd="0" presId="urn:microsoft.com/office/officeart/2005/8/layout/hierarchy2"/>
    <dgm:cxn modelId="{E19D1C43-8704-45AD-9D44-70257946A281}" type="presOf" srcId="{9DD6033C-7577-4DEE-98C5-39B34C3EC86B}" destId="{1C6F3A58-63B1-4A5F-B8EB-DABC4E1EC73A}" srcOrd="0" destOrd="0" presId="urn:microsoft.com/office/officeart/2005/8/layout/hierarchy2"/>
    <dgm:cxn modelId="{0F393A66-AAD4-4F22-8548-F586CCCABB96}" type="presOf" srcId="{BD9D8ECA-1473-43B1-8B0E-C6D7D81CEF90}" destId="{9FF85A7B-A967-4E9B-8019-E56FD61FAFF6}" srcOrd="0" destOrd="0" presId="urn:microsoft.com/office/officeart/2005/8/layout/hierarchy2"/>
    <dgm:cxn modelId="{17C1A067-EA88-4A48-90C5-0A233899D790}" type="presOf" srcId="{5D7B95A1-2919-4940-80DA-54F501DBB8B7}" destId="{59965F0C-B3E0-496E-8A42-690634C30176}" srcOrd="0" destOrd="0" presId="urn:microsoft.com/office/officeart/2005/8/layout/hierarchy2"/>
    <dgm:cxn modelId="{6A50E254-7980-44B8-AFEF-FB90378280CD}" srcId="{9DD6033C-7577-4DEE-98C5-39B34C3EC86B}" destId="{83309932-C5DC-4CC5-A486-83457E126389}" srcOrd="0" destOrd="0" parTransId="{6BF4A830-DB59-438D-9C70-F54BB6D7FD4E}" sibTransId="{845CA1B0-0450-4A3B-BFF4-9CEB9A40804D}"/>
    <dgm:cxn modelId="{64F0B459-64A9-4C37-A10B-CFFE8F2B53AE}" type="presOf" srcId="{83309932-C5DC-4CC5-A486-83457E126389}" destId="{81D46CFA-8014-489E-B071-A05378B45DDE}" srcOrd="0" destOrd="0" presId="urn:microsoft.com/office/officeart/2005/8/layout/hierarchy2"/>
    <dgm:cxn modelId="{C86B1A8F-C0E0-40F5-848C-B0230A09ED7C}" type="presOf" srcId="{6BF4A830-DB59-438D-9C70-F54BB6D7FD4E}" destId="{26AEEB3E-DBC3-4235-A226-F3FF5AE4740F}" srcOrd="0" destOrd="0" presId="urn:microsoft.com/office/officeart/2005/8/layout/hierarchy2"/>
    <dgm:cxn modelId="{03DD68C1-539D-4824-826C-F90D0AB56778}" type="presOf" srcId="{E2F42185-A428-4450-A883-D23E398803F6}" destId="{13D1C497-70C9-4F9B-9041-8A2F34E8523C}" srcOrd="0" destOrd="0" presId="urn:microsoft.com/office/officeart/2005/8/layout/hierarchy2"/>
    <dgm:cxn modelId="{0BDEBFC5-35FE-4AD9-A879-87D0A5E088C1}" type="presOf" srcId="{CD38E80D-7B1F-4C5E-AE1B-534982A21A2F}" destId="{167A46F5-E35A-44D4-B31D-CA6B1D67934B}" srcOrd="0" destOrd="0" presId="urn:microsoft.com/office/officeart/2005/8/layout/hierarchy2"/>
    <dgm:cxn modelId="{8A742CE0-EC89-4DDD-9669-66521F06DD2F}" type="presOf" srcId="{BD9D8ECA-1473-43B1-8B0E-C6D7D81CEF90}" destId="{BF6EC06A-8E39-4957-8F39-654E75973EC5}" srcOrd="1" destOrd="0" presId="urn:microsoft.com/office/officeart/2005/8/layout/hierarchy2"/>
    <dgm:cxn modelId="{250E9EB1-2DB8-45BE-83A0-388837E06B19}" type="presParOf" srcId="{167A46F5-E35A-44D4-B31D-CA6B1D67934B}" destId="{47240DF3-F497-41B0-999F-BE5C7EBA490C}" srcOrd="0" destOrd="0" presId="urn:microsoft.com/office/officeart/2005/8/layout/hierarchy2"/>
    <dgm:cxn modelId="{6AF603EE-007B-472B-9F70-7F912D708F00}" type="presParOf" srcId="{47240DF3-F497-41B0-999F-BE5C7EBA490C}" destId="{1C6F3A58-63B1-4A5F-B8EB-DABC4E1EC73A}" srcOrd="0" destOrd="0" presId="urn:microsoft.com/office/officeart/2005/8/layout/hierarchy2"/>
    <dgm:cxn modelId="{EE17E939-38BA-40A1-83B3-190644CC9C64}" type="presParOf" srcId="{47240DF3-F497-41B0-999F-BE5C7EBA490C}" destId="{401FE922-85F4-4052-B432-32BA93E94941}" srcOrd="1" destOrd="0" presId="urn:microsoft.com/office/officeart/2005/8/layout/hierarchy2"/>
    <dgm:cxn modelId="{21B767E2-A80D-4690-BF63-97BBE8846CE7}" type="presParOf" srcId="{401FE922-85F4-4052-B432-32BA93E94941}" destId="{26AEEB3E-DBC3-4235-A226-F3FF5AE4740F}" srcOrd="0" destOrd="0" presId="urn:microsoft.com/office/officeart/2005/8/layout/hierarchy2"/>
    <dgm:cxn modelId="{F068B687-65D0-4DDE-92A9-763AA21F97DB}" type="presParOf" srcId="{26AEEB3E-DBC3-4235-A226-F3FF5AE4740F}" destId="{3D2A2517-2824-4A56-8260-D01A0CA4589E}" srcOrd="0" destOrd="0" presId="urn:microsoft.com/office/officeart/2005/8/layout/hierarchy2"/>
    <dgm:cxn modelId="{DFDE7E2F-2063-43FE-989A-4ACB5040D712}" type="presParOf" srcId="{401FE922-85F4-4052-B432-32BA93E94941}" destId="{D37682E1-3759-475F-B507-BE999D1A6CB4}" srcOrd="1" destOrd="0" presId="urn:microsoft.com/office/officeart/2005/8/layout/hierarchy2"/>
    <dgm:cxn modelId="{7F24B453-B858-488E-9C43-83BA09667FD9}" type="presParOf" srcId="{D37682E1-3759-475F-B507-BE999D1A6CB4}" destId="{81D46CFA-8014-489E-B071-A05378B45DDE}" srcOrd="0" destOrd="0" presId="urn:microsoft.com/office/officeart/2005/8/layout/hierarchy2"/>
    <dgm:cxn modelId="{FF327A20-97EE-4ADE-B786-D512E58B2B5A}" type="presParOf" srcId="{D37682E1-3759-475F-B507-BE999D1A6CB4}" destId="{74F12BD8-EA83-4E97-88B8-9F577B8F3C80}" srcOrd="1" destOrd="0" presId="urn:microsoft.com/office/officeart/2005/8/layout/hierarchy2"/>
    <dgm:cxn modelId="{91D48E0C-75ED-44AB-B3D4-BF3FF2FD08E2}" type="presParOf" srcId="{74F12BD8-EA83-4E97-88B8-9F577B8F3C80}" destId="{9FF85A7B-A967-4E9B-8019-E56FD61FAFF6}" srcOrd="0" destOrd="0" presId="urn:microsoft.com/office/officeart/2005/8/layout/hierarchy2"/>
    <dgm:cxn modelId="{C6AE4F45-AECA-4C0A-AA87-087F4D5BC47B}" type="presParOf" srcId="{9FF85A7B-A967-4E9B-8019-E56FD61FAFF6}" destId="{BF6EC06A-8E39-4957-8F39-654E75973EC5}" srcOrd="0" destOrd="0" presId="urn:microsoft.com/office/officeart/2005/8/layout/hierarchy2"/>
    <dgm:cxn modelId="{7FCA4006-1307-4856-90EA-3C3E2DFC98B9}" type="presParOf" srcId="{74F12BD8-EA83-4E97-88B8-9F577B8F3C80}" destId="{D84CCFF4-914D-49D8-9738-6B05611A5CEC}" srcOrd="1" destOrd="0" presId="urn:microsoft.com/office/officeart/2005/8/layout/hierarchy2"/>
    <dgm:cxn modelId="{A1842BD2-C102-43E7-8399-44054FD32F2E}" type="presParOf" srcId="{D84CCFF4-914D-49D8-9738-6B05611A5CEC}" destId="{59965F0C-B3E0-496E-8A42-690634C30176}" srcOrd="0" destOrd="0" presId="urn:microsoft.com/office/officeart/2005/8/layout/hierarchy2"/>
    <dgm:cxn modelId="{1BBA91C5-01F9-4966-8DA4-317C25D4C29E}" type="presParOf" srcId="{D84CCFF4-914D-49D8-9738-6B05611A5CEC}" destId="{5430D74D-9C08-4CC4-AC41-EDE0FBF172E2}" srcOrd="1" destOrd="0" presId="urn:microsoft.com/office/officeart/2005/8/layout/hierarchy2"/>
    <dgm:cxn modelId="{D2F0714A-E268-4EE0-A1B1-163EEC3A06B6}" type="presParOf" srcId="{5430D74D-9C08-4CC4-AC41-EDE0FBF172E2}" destId="{13D1C497-70C9-4F9B-9041-8A2F34E8523C}" srcOrd="0" destOrd="0" presId="urn:microsoft.com/office/officeart/2005/8/layout/hierarchy2"/>
    <dgm:cxn modelId="{192C6C4A-7EA8-4F97-80C5-A4710DE693BC}" type="presParOf" srcId="{13D1C497-70C9-4F9B-9041-8A2F34E8523C}" destId="{CD60A371-9FE3-4376-9336-E861463B489E}" srcOrd="0" destOrd="0" presId="urn:microsoft.com/office/officeart/2005/8/layout/hierarchy2"/>
    <dgm:cxn modelId="{28E796F2-F2C2-469F-9028-DE755FC10837}" type="presParOf" srcId="{5430D74D-9C08-4CC4-AC41-EDE0FBF172E2}" destId="{824671A4-790D-49E1-8FFB-3B4952F3AF6D}" srcOrd="1" destOrd="0" presId="urn:microsoft.com/office/officeart/2005/8/layout/hierarchy2"/>
    <dgm:cxn modelId="{843274A3-3468-48ED-85D2-883A01943373}" type="presParOf" srcId="{824671A4-790D-49E1-8FFB-3B4952F3AF6D}" destId="{7F875177-7E5C-4069-BF0F-F91A8A48BC0D}" srcOrd="0" destOrd="0" presId="urn:microsoft.com/office/officeart/2005/8/layout/hierarchy2"/>
    <dgm:cxn modelId="{6B3C8FDF-8E8D-4A61-9CAD-3D6B6A009D9B}" type="presParOf" srcId="{824671A4-790D-49E1-8FFB-3B4952F3AF6D}" destId="{5E3240BC-6DD0-4E08-83EE-9093BD236B2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36D84-90AE-4C93-ACDC-A47ABB873C1B}">
      <dsp:nvSpPr>
        <dsp:cNvPr id="0" name=""/>
        <dsp:cNvSpPr/>
      </dsp:nvSpPr>
      <dsp:spPr>
        <a:xfrm>
          <a:off x="10247" y="3806496"/>
          <a:ext cx="2892535" cy="1446267"/>
        </a:xfrm>
        <a:prstGeom prst="roundRect">
          <a:avLst>
            <a:gd name="adj" fmla="val 10000"/>
          </a:avLst>
        </a:prstGeom>
        <a:solidFill>
          <a:srgbClr val="CCCCFF"/>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Is patient in a Cardiopulmonary Arrest</a:t>
          </a:r>
        </a:p>
      </dsp:txBody>
      <dsp:txXfrm>
        <a:off x="52607" y="3848856"/>
        <a:ext cx="2807815" cy="1361547"/>
      </dsp:txXfrm>
    </dsp:sp>
    <dsp:sp modelId="{A9CBD6E3-7509-4419-B852-2A533B2B4C69}">
      <dsp:nvSpPr>
        <dsp:cNvPr id="0" name=""/>
        <dsp:cNvSpPr/>
      </dsp:nvSpPr>
      <dsp:spPr>
        <a:xfrm rot="19457599">
          <a:off x="2768856" y="4098007"/>
          <a:ext cx="1424867" cy="31640"/>
        </a:xfrm>
        <a:custGeom>
          <a:avLst/>
          <a:gdLst/>
          <a:ahLst/>
          <a:cxnLst/>
          <a:rect l="0" t="0" r="0" b="0"/>
          <a:pathLst>
            <a:path>
              <a:moveTo>
                <a:pt x="0" y="15820"/>
              </a:moveTo>
              <a:lnTo>
                <a:pt x="1424867" y="1582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5668" y="4078206"/>
        <a:ext cx="71243" cy="71243"/>
      </dsp:txXfrm>
    </dsp:sp>
    <dsp:sp modelId="{6DAD1B54-2A47-4C58-861B-7D20C7A6EF65}">
      <dsp:nvSpPr>
        <dsp:cNvPr id="0" name=""/>
        <dsp:cNvSpPr/>
      </dsp:nvSpPr>
      <dsp:spPr>
        <a:xfrm>
          <a:off x="4059797" y="2974892"/>
          <a:ext cx="2892535" cy="1446267"/>
        </a:xfrm>
        <a:prstGeom prst="roundRect">
          <a:avLst>
            <a:gd name="adj" fmla="val 10000"/>
          </a:avLst>
        </a:prstGeom>
        <a:solidFill>
          <a:srgbClr val="EDE1EA"/>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a:t>Yes </a:t>
          </a:r>
        </a:p>
      </dsp:txBody>
      <dsp:txXfrm>
        <a:off x="4102157" y="3017252"/>
        <a:ext cx="2807815" cy="1361547"/>
      </dsp:txXfrm>
    </dsp:sp>
    <dsp:sp modelId="{2A0EC8BF-1C07-475A-B760-5BEF4BC79269}">
      <dsp:nvSpPr>
        <dsp:cNvPr id="0" name=""/>
        <dsp:cNvSpPr/>
      </dsp:nvSpPr>
      <dsp:spPr>
        <a:xfrm>
          <a:off x="6952332" y="3682205"/>
          <a:ext cx="1157014" cy="31640"/>
        </a:xfrm>
        <a:custGeom>
          <a:avLst/>
          <a:gdLst/>
          <a:ahLst/>
          <a:cxnLst/>
          <a:rect l="0" t="0" r="0" b="0"/>
          <a:pathLst>
            <a:path>
              <a:moveTo>
                <a:pt x="0" y="15820"/>
              </a:moveTo>
              <a:lnTo>
                <a:pt x="1157014" y="158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01914" y="3669100"/>
        <a:ext cx="57850" cy="57850"/>
      </dsp:txXfrm>
    </dsp:sp>
    <dsp:sp modelId="{4580B9F6-C615-4266-B1D1-D1BACDF7011B}">
      <dsp:nvSpPr>
        <dsp:cNvPr id="0" name=""/>
        <dsp:cNvSpPr/>
      </dsp:nvSpPr>
      <dsp:spPr>
        <a:xfrm>
          <a:off x="8109346" y="2974892"/>
          <a:ext cx="2892535" cy="1446267"/>
        </a:xfrm>
        <a:prstGeom prst="roundRect">
          <a:avLst>
            <a:gd name="adj" fmla="val 10000"/>
          </a:avLst>
        </a:prstGeom>
        <a:solidFill>
          <a:srgbClr val="EDE1EA"/>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0" kern="1200" dirty="0"/>
            <a:t>Go to at Section A: CPR Orders</a:t>
          </a:r>
        </a:p>
      </dsp:txBody>
      <dsp:txXfrm>
        <a:off x="8151706" y="3017252"/>
        <a:ext cx="2807815" cy="1361547"/>
      </dsp:txXfrm>
    </dsp:sp>
    <dsp:sp modelId="{CFF3B8DA-E244-4BED-B961-2DB38F667BD9}">
      <dsp:nvSpPr>
        <dsp:cNvPr id="0" name=""/>
        <dsp:cNvSpPr/>
      </dsp:nvSpPr>
      <dsp:spPr>
        <a:xfrm rot="19457599">
          <a:off x="10867955" y="3266403"/>
          <a:ext cx="1424867" cy="31640"/>
        </a:xfrm>
        <a:custGeom>
          <a:avLst/>
          <a:gdLst/>
          <a:ahLst/>
          <a:cxnLst/>
          <a:rect l="0" t="0" r="0" b="0"/>
          <a:pathLst>
            <a:path>
              <a:moveTo>
                <a:pt x="0" y="15820"/>
              </a:moveTo>
              <a:lnTo>
                <a:pt x="1424867" y="158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44767" y="3246602"/>
        <a:ext cx="71243" cy="71243"/>
      </dsp:txXfrm>
    </dsp:sp>
    <dsp:sp modelId="{84039226-D0A5-4DE1-89D0-D7C5CFBD2050}">
      <dsp:nvSpPr>
        <dsp:cNvPr id="0" name=""/>
        <dsp:cNvSpPr/>
      </dsp:nvSpPr>
      <dsp:spPr>
        <a:xfrm>
          <a:off x="12158896" y="2143288"/>
          <a:ext cx="2892535" cy="1446267"/>
        </a:xfrm>
        <a:prstGeom prst="roundRect">
          <a:avLst>
            <a:gd name="adj" fmla="val 10000"/>
          </a:avLst>
        </a:prstGeom>
        <a:solidFill>
          <a:srgbClr val="EDE1EA"/>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a:t>Yes CPR</a:t>
          </a:r>
          <a:r>
            <a:rPr lang="en-US" sz="3000" kern="1200">
              <a:sym typeface="Wingdings" panose="05000000000000000000" pitchFamily="2" charset="2"/>
            </a:rPr>
            <a:t></a:t>
          </a:r>
          <a:r>
            <a:rPr lang="en-US" sz="3000" kern="1200"/>
            <a:t> CPR</a:t>
          </a:r>
        </a:p>
      </dsp:txBody>
      <dsp:txXfrm>
        <a:off x="12201256" y="2185648"/>
        <a:ext cx="2807815" cy="1361547"/>
      </dsp:txXfrm>
    </dsp:sp>
    <dsp:sp modelId="{818E0A46-9679-4E34-B0CE-288B60CA5C9C}">
      <dsp:nvSpPr>
        <dsp:cNvPr id="0" name=""/>
        <dsp:cNvSpPr/>
      </dsp:nvSpPr>
      <dsp:spPr>
        <a:xfrm rot="2142401">
          <a:off x="10867955" y="4098007"/>
          <a:ext cx="1424867" cy="31640"/>
        </a:xfrm>
        <a:custGeom>
          <a:avLst/>
          <a:gdLst/>
          <a:ahLst/>
          <a:cxnLst/>
          <a:rect l="0" t="0" r="0" b="0"/>
          <a:pathLst>
            <a:path>
              <a:moveTo>
                <a:pt x="0" y="15820"/>
              </a:moveTo>
              <a:lnTo>
                <a:pt x="1424867" y="158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44767" y="4078206"/>
        <a:ext cx="71243" cy="71243"/>
      </dsp:txXfrm>
    </dsp:sp>
    <dsp:sp modelId="{68E0D113-C75D-4034-B978-868AC992E46A}">
      <dsp:nvSpPr>
        <dsp:cNvPr id="0" name=""/>
        <dsp:cNvSpPr/>
      </dsp:nvSpPr>
      <dsp:spPr>
        <a:xfrm>
          <a:off x="12158896" y="3806496"/>
          <a:ext cx="2892535" cy="1446267"/>
        </a:xfrm>
        <a:prstGeom prst="roundRect">
          <a:avLst>
            <a:gd name="adj" fmla="val 10000"/>
          </a:avLst>
        </a:prstGeom>
        <a:solidFill>
          <a:srgbClr val="EDE1EA"/>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No CPR</a:t>
          </a:r>
          <a:r>
            <a:rPr lang="en-US" sz="3000" kern="1200" dirty="0">
              <a:sym typeface="Wingdings" panose="05000000000000000000" pitchFamily="2" charset="2"/>
            </a:rPr>
            <a:t>DNR</a:t>
          </a:r>
          <a:endParaRPr lang="en-US" sz="3000" kern="1200" dirty="0"/>
        </a:p>
      </dsp:txBody>
      <dsp:txXfrm>
        <a:off x="12201256" y="3848856"/>
        <a:ext cx="2807815" cy="1361547"/>
      </dsp:txXfrm>
    </dsp:sp>
    <dsp:sp modelId="{60832570-AC2C-44A8-B1C4-D920D33A84CB}">
      <dsp:nvSpPr>
        <dsp:cNvPr id="0" name=""/>
        <dsp:cNvSpPr/>
      </dsp:nvSpPr>
      <dsp:spPr>
        <a:xfrm rot="2142401">
          <a:off x="2768856" y="4929611"/>
          <a:ext cx="1424867" cy="31640"/>
        </a:xfrm>
        <a:custGeom>
          <a:avLst/>
          <a:gdLst/>
          <a:ahLst/>
          <a:cxnLst/>
          <a:rect l="0" t="0" r="0" b="0"/>
          <a:pathLst>
            <a:path>
              <a:moveTo>
                <a:pt x="0" y="15820"/>
              </a:moveTo>
              <a:lnTo>
                <a:pt x="1424867" y="1582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5668" y="4909810"/>
        <a:ext cx="71243" cy="71243"/>
      </dsp:txXfrm>
    </dsp:sp>
    <dsp:sp modelId="{EC3FB502-5893-40F4-8D9B-01DAEA0DDD70}">
      <dsp:nvSpPr>
        <dsp:cNvPr id="0" name=""/>
        <dsp:cNvSpPr/>
      </dsp:nvSpPr>
      <dsp:spPr>
        <a:xfrm>
          <a:off x="4059797" y="4638100"/>
          <a:ext cx="2892535" cy="1446267"/>
        </a:xfrm>
        <a:prstGeom prst="roundRect">
          <a:avLst>
            <a:gd name="adj" fmla="val 10000"/>
          </a:avLst>
        </a:prstGeom>
        <a:solidFill>
          <a:schemeClr val="accent5">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No</a:t>
          </a:r>
        </a:p>
      </dsp:txBody>
      <dsp:txXfrm>
        <a:off x="4102157" y="4680460"/>
        <a:ext cx="2807815" cy="1361547"/>
      </dsp:txXfrm>
    </dsp:sp>
    <dsp:sp modelId="{A3BBA913-FB64-449B-8F91-420AA3A8C932}">
      <dsp:nvSpPr>
        <dsp:cNvPr id="0" name=""/>
        <dsp:cNvSpPr/>
      </dsp:nvSpPr>
      <dsp:spPr>
        <a:xfrm>
          <a:off x="6952332" y="5345413"/>
          <a:ext cx="1157014" cy="31640"/>
        </a:xfrm>
        <a:custGeom>
          <a:avLst/>
          <a:gdLst/>
          <a:ahLst/>
          <a:cxnLst/>
          <a:rect l="0" t="0" r="0" b="0"/>
          <a:pathLst>
            <a:path>
              <a:moveTo>
                <a:pt x="0" y="15820"/>
              </a:moveTo>
              <a:lnTo>
                <a:pt x="1157014" y="158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01914" y="5332308"/>
        <a:ext cx="57850" cy="57850"/>
      </dsp:txXfrm>
    </dsp:sp>
    <dsp:sp modelId="{D33F8AA8-AF90-44F7-86E7-3198259F935B}">
      <dsp:nvSpPr>
        <dsp:cNvPr id="0" name=""/>
        <dsp:cNvSpPr/>
      </dsp:nvSpPr>
      <dsp:spPr>
        <a:xfrm>
          <a:off x="8109346" y="4638100"/>
          <a:ext cx="2892535" cy="1446267"/>
        </a:xfrm>
        <a:prstGeom prst="roundRect">
          <a:avLst>
            <a:gd name="adj" fmla="val 10000"/>
          </a:avLst>
        </a:prstGeom>
        <a:solidFill>
          <a:schemeClr val="accent5">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0" kern="1200" dirty="0"/>
            <a:t>Go to Section B: Initial Treatment Orders</a:t>
          </a:r>
        </a:p>
      </dsp:txBody>
      <dsp:txXfrm>
        <a:off x="8151706" y="4680460"/>
        <a:ext cx="2807815" cy="13615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CD55D-A0DF-4C32-B107-AE88A69760EE}">
      <dsp:nvSpPr>
        <dsp:cNvPr id="0" name=""/>
        <dsp:cNvSpPr/>
      </dsp:nvSpPr>
      <dsp:spPr>
        <a:xfrm>
          <a:off x="4558" y="1322886"/>
          <a:ext cx="4454033" cy="2227016"/>
        </a:xfrm>
        <a:prstGeom prst="roundRect">
          <a:avLst>
            <a:gd name="adj" fmla="val 10000"/>
          </a:avLst>
        </a:prstGeom>
        <a:solidFill>
          <a:srgbClr val="CCCCFF"/>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t>Is patient in a Cardiopulmonary Arrest</a:t>
          </a:r>
        </a:p>
      </dsp:txBody>
      <dsp:txXfrm>
        <a:off x="69785" y="1388113"/>
        <a:ext cx="4323579" cy="2096562"/>
      </dsp:txXfrm>
    </dsp:sp>
    <dsp:sp modelId="{C2B8ABB6-C76C-4F0C-BC84-EF0250BFF2F3}">
      <dsp:nvSpPr>
        <dsp:cNvPr id="0" name=""/>
        <dsp:cNvSpPr/>
      </dsp:nvSpPr>
      <dsp:spPr>
        <a:xfrm>
          <a:off x="4458592" y="2395261"/>
          <a:ext cx="1781613" cy="82265"/>
        </a:xfrm>
        <a:custGeom>
          <a:avLst/>
          <a:gdLst/>
          <a:ahLst/>
          <a:cxnLst/>
          <a:rect l="0" t="0" r="0" b="0"/>
          <a:pathLst>
            <a:path>
              <a:moveTo>
                <a:pt x="0" y="41132"/>
              </a:moveTo>
              <a:lnTo>
                <a:pt x="1781613" y="4113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304859" y="2391854"/>
        <a:ext cx="89080" cy="89080"/>
      </dsp:txXfrm>
    </dsp:sp>
    <dsp:sp modelId="{87A007C7-4F47-4AA5-B479-7FA9FFE94EEE}">
      <dsp:nvSpPr>
        <dsp:cNvPr id="0" name=""/>
        <dsp:cNvSpPr/>
      </dsp:nvSpPr>
      <dsp:spPr>
        <a:xfrm>
          <a:off x="6240206" y="1322886"/>
          <a:ext cx="4454033" cy="2227016"/>
        </a:xfrm>
        <a:prstGeom prst="roundRect">
          <a:avLst>
            <a:gd name="adj" fmla="val 10000"/>
          </a:avLst>
        </a:prstGeom>
        <a:solidFill>
          <a:schemeClr val="accent5">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t>No</a:t>
          </a:r>
        </a:p>
      </dsp:txBody>
      <dsp:txXfrm>
        <a:off x="6305433" y="1388113"/>
        <a:ext cx="4323579" cy="2096562"/>
      </dsp:txXfrm>
    </dsp:sp>
    <dsp:sp modelId="{C4D9DB78-DAD0-4610-A8A0-45EB7AEEEF9E}">
      <dsp:nvSpPr>
        <dsp:cNvPr id="0" name=""/>
        <dsp:cNvSpPr/>
      </dsp:nvSpPr>
      <dsp:spPr>
        <a:xfrm>
          <a:off x="10694239" y="2395261"/>
          <a:ext cx="1781613" cy="82265"/>
        </a:xfrm>
        <a:custGeom>
          <a:avLst/>
          <a:gdLst/>
          <a:ahLst/>
          <a:cxnLst/>
          <a:rect l="0" t="0" r="0" b="0"/>
          <a:pathLst>
            <a:path>
              <a:moveTo>
                <a:pt x="0" y="41132"/>
              </a:moveTo>
              <a:lnTo>
                <a:pt x="1781613" y="4113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1540506" y="2391854"/>
        <a:ext cx="89080" cy="89080"/>
      </dsp:txXfrm>
    </dsp:sp>
    <dsp:sp modelId="{35D25902-DAE6-4751-937D-5C41EA790039}">
      <dsp:nvSpPr>
        <dsp:cNvPr id="0" name=""/>
        <dsp:cNvSpPr/>
      </dsp:nvSpPr>
      <dsp:spPr>
        <a:xfrm>
          <a:off x="12475853" y="1322886"/>
          <a:ext cx="4454033" cy="2227016"/>
        </a:xfrm>
        <a:prstGeom prst="roundRect">
          <a:avLst>
            <a:gd name="adj" fmla="val 10000"/>
          </a:avLst>
        </a:prstGeom>
        <a:solidFill>
          <a:schemeClr val="accent5">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b="0" kern="1200" dirty="0"/>
            <a:t>Go to Section B: Initial Treatment Orders</a:t>
          </a:r>
        </a:p>
      </dsp:txBody>
      <dsp:txXfrm>
        <a:off x="12541080" y="1388113"/>
        <a:ext cx="4323579" cy="2096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E9F29-38D2-40EA-AF7B-7E4BB6C60C7E}">
      <dsp:nvSpPr>
        <dsp:cNvPr id="0" name=""/>
        <dsp:cNvSpPr/>
      </dsp:nvSpPr>
      <dsp:spPr>
        <a:xfrm>
          <a:off x="7558" y="1398925"/>
          <a:ext cx="4457204" cy="2228602"/>
        </a:xfrm>
        <a:prstGeom prst="roundRect">
          <a:avLst>
            <a:gd name="adj" fmla="val 10000"/>
          </a:avLst>
        </a:prstGeom>
        <a:solidFill>
          <a:schemeClr val="accent5">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b="1" kern="1200" dirty="0"/>
            <a:t>Look at Section B: Initial Treatment Orders</a:t>
          </a:r>
        </a:p>
      </dsp:txBody>
      <dsp:txXfrm>
        <a:off x="72832" y="1464199"/>
        <a:ext cx="4326656" cy="2098054"/>
      </dsp:txXfrm>
    </dsp:sp>
    <dsp:sp modelId="{79151443-0432-4B9D-B783-C28278CBA8A3}">
      <dsp:nvSpPr>
        <dsp:cNvPr id="0" name=""/>
        <dsp:cNvSpPr/>
      </dsp:nvSpPr>
      <dsp:spPr>
        <a:xfrm>
          <a:off x="4464762" y="2495098"/>
          <a:ext cx="1855088" cy="36254"/>
        </a:xfrm>
        <a:custGeom>
          <a:avLst/>
          <a:gdLst/>
          <a:ahLst/>
          <a:cxnLst/>
          <a:rect l="0" t="0" r="0" b="0"/>
          <a:pathLst>
            <a:path>
              <a:moveTo>
                <a:pt x="0" y="18127"/>
              </a:moveTo>
              <a:lnTo>
                <a:pt x="1855088" y="1812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345929" y="2466849"/>
        <a:ext cx="92754" cy="92754"/>
      </dsp:txXfrm>
    </dsp:sp>
    <dsp:sp modelId="{731F970B-7D95-4083-9F38-33387DCF1DD2}">
      <dsp:nvSpPr>
        <dsp:cNvPr id="0" name=""/>
        <dsp:cNvSpPr/>
      </dsp:nvSpPr>
      <dsp:spPr>
        <a:xfrm>
          <a:off x="6319851" y="1398925"/>
          <a:ext cx="4457204" cy="2228602"/>
        </a:xfrm>
        <a:prstGeom prst="roundRect">
          <a:avLst>
            <a:gd name="adj" fmla="val 10000"/>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a:t>Full Treatments</a:t>
          </a:r>
        </a:p>
      </dsp:txBody>
      <dsp:txXfrm>
        <a:off x="6385125" y="1464199"/>
        <a:ext cx="4326656" cy="2098054"/>
      </dsp:txXfrm>
    </dsp:sp>
    <dsp:sp modelId="{8B17E51F-A145-4D96-AF4A-FBE351056F9B}">
      <dsp:nvSpPr>
        <dsp:cNvPr id="0" name=""/>
        <dsp:cNvSpPr/>
      </dsp:nvSpPr>
      <dsp:spPr>
        <a:xfrm>
          <a:off x="10777055" y="2495098"/>
          <a:ext cx="1566306" cy="36254"/>
        </a:xfrm>
        <a:custGeom>
          <a:avLst/>
          <a:gdLst/>
          <a:ahLst/>
          <a:cxnLst/>
          <a:rect l="0" t="0" r="0" b="0"/>
          <a:pathLst>
            <a:path>
              <a:moveTo>
                <a:pt x="0" y="18127"/>
              </a:moveTo>
              <a:lnTo>
                <a:pt x="1566306" y="1812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1050" y="2474068"/>
        <a:ext cx="78315" cy="78315"/>
      </dsp:txXfrm>
    </dsp:sp>
    <dsp:sp modelId="{8CC43EFF-FDE9-4362-A50D-F17CDF2BFF17}">
      <dsp:nvSpPr>
        <dsp:cNvPr id="0" name=""/>
        <dsp:cNvSpPr/>
      </dsp:nvSpPr>
      <dsp:spPr>
        <a:xfrm>
          <a:off x="12343361" y="1398925"/>
          <a:ext cx="4457204" cy="2228602"/>
        </a:xfrm>
        <a:prstGeom prst="roundRect">
          <a:avLst>
            <a:gd name="adj" fmla="val 10000"/>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a:t>Follow all standards of care and protocols</a:t>
          </a:r>
        </a:p>
      </dsp:txBody>
      <dsp:txXfrm>
        <a:off x="12408635" y="1464199"/>
        <a:ext cx="4326656" cy="20980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7985C3-8A0B-4B5A-9E95-18B7C00EC7F2}">
      <dsp:nvSpPr>
        <dsp:cNvPr id="0" name=""/>
        <dsp:cNvSpPr/>
      </dsp:nvSpPr>
      <dsp:spPr>
        <a:xfrm>
          <a:off x="931" y="2732324"/>
          <a:ext cx="3259736" cy="1629868"/>
        </a:xfrm>
        <a:prstGeom prst="roundRect">
          <a:avLst>
            <a:gd name="adj" fmla="val 10000"/>
          </a:avLst>
        </a:prstGeom>
        <a:solidFill>
          <a:schemeClr val="accent5">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Look at Section B: Initial Treatment Orders</a:t>
          </a:r>
        </a:p>
      </dsp:txBody>
      <dsp:txXfrm>
        <a:off x="48668" y="2780061"/>
        <a:ext cx="3164262" cy="1534394"/>
      </dsp:txXfrm>
    </dsp:sp>
    <dsp:sp modelId="{C5D16107-FE3F-4F51-B76E-D00406A8A216}">
      <dsp:nvSpPr>
        <dsp:cNvPr id="0" name=""/>
        <dsp:cNvSpPr/>
      </dsp:nvSpPr>
      <dsp:spPr>
        <a:xfrm>
          <a:off x="3260667" y="3526582"/>
          <a:ext cx="1303894" cy="41352"/>
        </a:xfrm>
        <a:custGeom>
          <a:avLst/>
          <a:gdLst/>
          <a:ahLst/>
          <a:cxnLst/>
          <a:rect l="0" t="0" r="0" b="0"/>
          <a:pathLst>
            <a:path>
              <a:moveTo>
                <a:pt x="0" y="20676"/>
              </a:moveTo>
              <a:lnTo>
                <a:pt x="1303894" y="206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80017" y="3514661"/>
        <a:ext cx="65194" cy="65194"/>
      </dsp:txXfrm>
    </dsp:sp>
    <dsp:sp modelId="{F00B1ED2-9AF0-43A8-95D1-0C220E760541}">
      <dsp:nvSpPr>
        <dsp:cNvPr id="0" name=""/>
        <dsp:cNvSpPr/>
      </dsp:nvSpPr>
      <dsp:spPr>
        <a:xfrm>
          <a:off x="4564562" y="2732324"/>
          <a:ext cx="3259736" cy="1629868"/>
        </a:xfrm>
        <a:prstGeom prst="roundRect">
          <a:avLst>
            <a:gd name="adj" fmla="val 10000"/>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Selective Treatments</a:t>
          </a:r>
        </a:p>
      </dsp:txBody>
      <dsp:txXfrm>
        <a:off x="4612299" y="2780061"/>
        <a:ext cx="3164262" cy="1534394"/>
      </dsp:txXfrm>
    </dsp:sp>
    <dsp:sp modelId="{D3CFC150-BF7E-4B15-BDD3-02E908E7AF46}">
      <dsp:nvSpPr>
        <dsp:cNvPr id="0" name=""/>
        <dsp:cNvSpPr/>
      </dsp:nvSpPr>
      <dsp:spPr>
        <a:xfrm>
          <a:off x="7824299" y="3526582"/>
          <a:ext cx="1303894" cy="41352"/>
        </a:xfrm>
        <a:custGeom>
          <a:avLst/>
          <a:gdLst/>
          <a:ahLst/>
          <a:cxnLst/>
          <a:rect l="0" t="0" r="0" b="0"/>
          <a:pathLst>
            <a:path>
              <a:moveTo>
                <a:pt x="0" y="20676"/>
              </a:moveTo>
              <a:lnTo>
                <a:pt x="1303894" y="2067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43649" y="3514661"/>
        <a:ext cx="65194" cy="65194"/>
      </dsp:txXfrm>
    </dsp:sp>
    <dsp:sp modelId="{B3C67590-ABED-4BF0-BD7E-5C426245C1AA}">
      <dsp:nvSpPr>
        <dsp:cNvPr id="0" name=""/>
        <dsp:cNvSpPr/>
      </dsp:nvSpPr>
      <dsp:spPr>
        <a:xfrm>
          <a:off x="9128193" y="2732324"/>
          <a:ext cx="3259736" cy="1629868"/>
        </a:xfrm>
        <a:prstGeom prst="roundRect">
          <a:avLst>
            <a:gd name="adj" fmla="val 10000"/>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DNI/no ETT</a:t>
          </a:r>
        </a:p>
        <a:p>
          <a:pPr marL="0" lvl="0" indent="0" algn="ctr" defTabSz="1466850">
            <a:lnSpc>
              <a:spcPct val="90000"/>
            </a:lnSpc>
            <a:spcBef>
              <a:spcPct val="0"/>
            </a:spcBef>
            <a:spcAft>
              <a:spcPct val="35000"/>
            </a:spcAft>
            <a:buNone/>
          </a:pPr>
          <a:r>
            <a:rPr lang="en-US" sz="3300" kern="1200" dirty="0"/>
            <a:t>No Shocks</a:t>
          </a:r>
        </a:p>
      </dsp:txBody>
      <dsp:txXfrm>
        <a:off x="9175930" y="2780061"/>
        <a:ext cx="3164262" cy="1534394"/>
      </dsp:txXfrm>
    </dsp:sp>
    <dsp:sp modelId="{EAD24F7E-3C10-42DA-AE22-589E73CE2B87}">
      <dsp:nvSpPr>
        <dsp:cNvPr id="0" name=""/>
        <dsp:cNvSpPr/>
      </dsp:nvSpPr>
      <dsp:spPr>
        <a:xfrm>
          <a:off x="12387930" y="3526582"/>
          <a:ext cx="1303894" cy="41352"/>
        </a:xfrm>
        <a:custGeom>
          <a:avLst/>
          <a:gdLst/>
          <a:ahLst/>
          <a:cxnLst/>
          <a:rect l="0" t="0" r="0" b="0"/>
          <a:pathLst>
            <a:path>
              <a:moveTo>
                <a:pt x="0" y="20676"/>
              </a:moveTo>
              <a:lnTo>
                <a:pt x="1303894" y="2067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007280" y="3514661"/>
        <a:ext cx="65194" cy="65194"/>
      </dsp:txXfrm>
    </dsp:sp>
    <dsp:sp modelId="{C15A2DBE-E7F6-4295-901E-EE32F8A350B9}">
      <dsp:nvSpPr>
        <dsp:cNvPr id="0" name=""/>
        <dsp:cNvSpPr/>
      </dsp:nvSpPr>
      <dsp:spPr>
        <a:xfrm>
          <a:off x="13691825" y="2732324"/>
          <a:ext cx="3259736" cy="1629868"/>
        </a:xfrm>
        <a:prstGeom prst="roundRect">
          <a:avLst>
            <a:gd name="adj" fmla="val 10000"/>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EMS: Provide medical Rx and </a:t>
          </a:r>
          <a:r>
            <a:rPr lang="en-US" sz="3300" kern="1200" dirty="0">
              <a:latin typeface="Calibri Light" panose="020F0302020204030204"/>
            </a:rPr>
            <a:t>hospital</a:t>
          </a:r>
          <a:r>
            <a:rPr lang="en-US" sz="3300" kern="1200" dirty="0"/>
            <a:t> transfer</a:t>
          </a:r>
        </a:p>
      </dsp:txBody>
      <dsp:txXfrm>
        <a:off x="13739562" y="2780061"/>
        <a:ext cx="3164262" cy="15343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F3A58-63B1-4A5F-B8EB-DABC4E1EC73A}">
      <dsp:nvSpPr>
        <dsp:cNvPr id="0" name=""/>
        <dsp:cNvSpPr/>
      </dsp:nvSpPr>
      <dsp:spPr>
        <a:xfrm>
          <a:off x="5937" y="4717883"/>
          <a:ext cx="3257811" cy="1628905"/>
        </a:xfrm>
        <a:prstGeom prst="roundRect">
          <a:avLst>
            <a:gd name="adj" fmla="val 10000"/>
          </a:avLst>
        </a:prstGeom>
        <a:solidFill>
          <a:schemeClr val="accent5">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t>Look at Section B: Initial Treatment Orders</a:t>
          </a:r>
        </a:p>
      </dsp:txBody>
      <dsp:txXfrm>
        <a:off x="53646" y="4765592"/>
        <a:ext cx="3162393" cy="1533487"/>
      </dsp:txXfrm>
    </dsp:sp>
    <dsp:sp modelId="{26AEEB3E-DBC3-4235-A226-F3FF5AE4740F}">
      <dsp:nvSpPr>
        <dsp:cNvPr id="0" name=""/>
        <dsp:cNvSpPr/>
      </dsp:nvSpPr>
      <dsp:spPr>
        <a:xfrm>
          <a:off x="3263748" y="5519086"/>
          <a:ext cx="1303124" cy="26499"/>
        </a:xfrm>
        <a:custGeom>
          <a:avLst/>
          <a:gdLst/>
          <a:ahLst/>
          <a:cxnLst/>
          <a:rect l="0" t="0" r="0" b="0"/>
          <a:pathLst>
            <a:path>
              <a:moveTo>
                <a:pt x="0" y="13249"/>
              </a:moveTo>
              <a:lnTo>
                <a:pt x="1303124" y="1324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82732" y="5499757"/>
        <a:ext cx="65156" cy="65156"/>
      </dsp:txXfrm>
    </dsp:sp>
    <dsp:sp modelId="{81D46CFA-8014-489E-B071-A05378B45DDE}">
      <dsp:nvSpPr>
        <dsp:cNvPr id="0" name=""/>
        <dsp:cNvSpPr/>
      </dsp:nvSpPr>
      <dsp:spPr>
        <a:xfrm>
          <a:off x="4566873" y="4717883"/>
          <a:ext cx="3257811" cy="1628905"/>
        </a:xfrm>
        <a:prstGeom prst="roundRect">
          <a:avLst>
            <a:gd name="adj" fmla="val 10000"/>
          </a:avLst>
        </a:prstGeom>
        <a:solidFill>
          <a:schemeClr val="accent1">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Comfort-Focused Treatments: Avoid Hospitalization</a:t>
          </a:r>
        </a:p>
      </dsp:txBody>
      <dsp:txXfrm>
        <a:off x="4614582" y="4765592"/>
        <a:ext cx="3162393" cy="1533487"/>
      </dsp:txXfrm>
    </dsp:sp>
    <dsp:sp modelId="{9FF85A7B-A967-4E9B-8019-E56FD61FAFF6}">
      <dsp:nvSpPr>
        <dsp:cNvPr id="0" name=""/>
        <dsp:cNvSpPr/>
      </dsp:nvSpPr>
      <dsp:spPr>
        <a:xfrm>
          <a:off x="7824684" y="5519086"/>
          <a:ext cx="1303124" cy="26499"/>
        </a:xfrm>
        <a:custGeom>
          <a:avLst/>
          <a:gdLst/>
          <a:ahLst/>
          <a:cxnLst/>
          <a:rect l="0" t="0" r="0" b="0"/>
          <a:pathLst>
            <a:path>
              <a:moveTo>
                <a:pt x="0" y="13249"/>
              </a:moveTo>
              <a:lnTo>
                <a:pt x="1303124" y="13249"/>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43668" y="5499757"/>
        <a:ext cx="65156" cy="65156"/>
      </dsp:txXfrm>
    </dsp:sp>
    <dsp:sp modelId="{59965F0C-B3E0-496E-8A42-690634C30176}">
      <dsp:nvSpPr>
        <dsp:cNvPr id="0" name=""/>
        <dsp:cNvSpPr/>
      </dsp:nvSpPr>
      <dsp:spPr>
        <a:xfrm>
          <a:off x="9127808" y="4717883"/>
          <a:ext cx="3257811" cy="1628905"/>
        </a:xfrm>
        <a:prstGeom prst="roundRect">
          <a:avLst>
            <a:gd name="adj" fmla="val 10000"/>
          </a:avLst>
        </a:prstGeom>
        <a:solidFill>
          <a:schemeClr val="accent1">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DNI, no ETT</a:t>
          </a:r>
        </a:p>
        <a:p>
          <a:pPr marL="0" lvl="0" indent="0" algn="ctr" defTabSz="1155700">
            <a:lnSpc>
              <a:spcPct val="90000"/>
            </a:lnSpc>
            <a:spcBef>
              <a:spcPct val="0"/>
            </a:spcBef>
            <a:spcAft>
              <a:spcPct val="35000"/>
            </a:spcAft>
            <a:buNone/>
          </a:pPr>
          <a:r>
            <a:rPr lang="en-US" sz="2600" kern="1200" dirty="0"/>
            <a:t>No Shocks</a:t>
          </a:r>
        </a:p>
        <a:p>
          <a:pPr marL="0" lvl="0" indent="0" algn="ctr" defTabSz="1155700">
            <a:lnSpc>
              <a:spcPct val="90000"/>
            </a:lnSpc>
            <a:spcBef>
              <a:spcPct val="0"/>
            </a:spcBef>
            <a:spcAft>
              <a:spcPct val="35000"/>
            </a:spcAft>
            <a:buNone/>
          </a:pPr>
          <a:r>
            <a:rPr lang="en-US" sz="2600" kern="1200" dirty="0"/>
            <a:t>No NIV</a:t>
          </a:r>
        </a:p>
      </dsp:txBody>
      <dsp:txXfrm>
        <a:off x="9175517" y="4765592"/>
        <a:ext cx="3162393" cy="1533487"/>
      </dsp:txXfrm>
    </dsp:sp>
    <dsp:sp modelId="{13D1C497-70C9-4F9B-9041-8A2F34E8523C}">
      <dsp:nvSpPr>
        <dsp:cNvPr id="0" name=""/>
        <dsp:cNvSpPr/>
      </dsp:nvSpPr>
      <dsp:spPr>
        <a:xfrm>
          <a:off x="12385619" y="5519086"/>
          <a:ext cx="1303124" cy="26499"/>
        </a:xfrm>
        <a:custGeom>
          <a:avLst/>
          <a:gdLst/>
          <a:ahLst/>
          <a:cxnLst/>
          <a:rect l="0" t="0" r="0" b="0"/>
          <a:pathLst>
            <a:path>
              <a:moveTo>
                <a:pt x="0" y="13249"/>
              </a:moveTo>
              <a:lnTo>
                <a:pt x="1303124" y="13249"/>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004603" y="5499757"/>
        <a:ext cx="65156" cy="65156"/>
      </dsp:txXfrm>
    </dsp:sp>
    <dsp:sp modelId="{7F875177-7E5C-4069-BF0F-F91A8A48BC0D}">
      <dsp:nvSpPr>
        <dsp:cNvPr id="0" name=""/>
        <dsp:cNvSpPr/>
      </dsp:nvSpPr>
      <dsp:spPr>
        <a:xfrm>
          <a:off x="13688744" y="4717883"/>
          <a:ext cx="3257811" cy="1628905"/>
        </a:xfrm>
        <a:prstGeom prst="roundRect">
          <a:avLst>
            <a:gd name="adj" fmla="val 10000"/>
          </a:avLst>
        </a:prstGeom>
        <a:solidFill>
          <a:schemeClr val="accent1">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Provide symptom Rx and offer hospital transfer if needed for comfort </a:t>
          </a:r>
        </a:p>
      </dsp:txBody>
      <dsp:txXfrm>
        <a:off x="13736453" y="4765592"/>
        <a:ext cx="3162393" cy="15334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9E3E-9299-BC4D-B463-25F2D230A8C5}"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62B93-0FCB-1F41-AC9B-0FB6F71A2D58}" type="slidenum">
              <a:rPr lang="en-US" smtClean="0"/>
              <a:t>‹#›</a:t>
            </a:fld>
            <a:endParaRPr lang="en-US"/>
          </a:p>
        </p:txBody>
      </p:sp>
    </p:spTree>
    <p:extLst>
      <p:ext uri="{BB962C8B-B14F-4D97-AF65-F5344CB8AC3E}">
        <p14:creationId xmlns:p14="http://schemas.microsoft.com/office/powerpoint/2010/main" val="294549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are offered freely for use by anyone furthering POLST education in Alaska</a:t>
            </a:r>
          </a:p>
        </p:txBody>
      </p:sp>
      <p:sp>
        <p:nvSpPr>
          <p:cNvPr id="4" name="Slide Number Placeholder 3"/>
          <p:cNvSpPr>
            <a:spLocks noGrp="1"/>
          </p:cNvSpPr>
          <p:nvPr>
            <p:ph type="sldNum" sz="quarter" idx="5"/>
          </p:nvPr>
        </p:nvSpPr>
        <p:spPr/>
        <p:txBody>
          <a:bodyPr/>
          <a:lstStyle/>
          <a:p>
            <a:fld id="{F7762B93-0FCB-1F41-AC9B-0FB6F71A2D58}" type="slidenum">
              <a:rPr lang="en-US" smtClean="0"/>
              <a:t>1</a:t>
            </a:fld>
            <a:endParaRPr lang="en-US"/>
          </a:p>
        </p:txBody>
      </p:sp>
    </p:spTree>
    <p:extLst>
      <p:ext uri="{BB962C8B-B14F-4D97-AF65-F5344CB8AC3E}">
        <p14:creationId xmlns:p14="http://schemas.microsoft.com/office/powerpoint/2010/main" val="363180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Verbal orders acceptable with f/u signature.</a:t>
            </a:r>
          </a:p>
          <a:p>
            <a:r>
              <a:rPr lang="en-US" dirty="0"/>
              <a:t>Can be signed by RN/ANP/PA documenting the verbal order from the physician and EMS instructed that verbal orders are active orders to be followed.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51F16"/>
                </a:solidFill>
                <a:latin typeface="Open Sans" panose="020B0606030504020204" pitchFamily="34" charset="0"/>
                <a:ea typeface="Open Sans" panose="020B0606030504020204" pitchFamily="34" charset="0"/>
                <a:cs typeface="Open Sans" panose="020B0606030504020204" pitchFamily="34" charset="0"/>
              </a:rPr>
              <a:t>The physician signature confirms that conversation about goals/outcomes has occurred (even when someone else has had it) and confirms basis for decision, if made with surrogate</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13</a:t>
            </a:fld>
            <a:endParaRPr lang="en-US"/>
          </a:p>
        </p:txBody>
      </p:sp>
    </p:spTree>
    <p:extLst>
      <p:ext uri="{BB962C8B-B14F-4D97-AF65-F5344CB8AC3E}">
        <p14:creationId xmlns:p14="http://schemas.microsoft.com/office/powerpoint/2010/main" val="3839633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14</a:t>
            </a:fld>
            <a:endParaRPr lang="en-US"/>
          </a:p>
        </p:txBody>
      </p:sp>
    </p:spTree>
    <p:extLst>
      <p:ext uri="{BB962C8B-B14F-4D97-AF65-F5344CB8AC3E}">
        <p14:creationId xmlns:p14="http://schemas.microsoft.com/office/powerpoint/2010/main" val="3692061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51F16"/>
                </a:solidFill>
                <a:latin typeface="Open Sans" panose="020B0606030504020204" pitchFamily="34" charset="0"/>
                <a:ea typeface="Open Sans" panose="020B0606030504020204" pitchFamily="34" charset="0"/>
                <a:cs typeface="Open Sans" panose="020B0606030504020204" pitchFamily="34" charset="0"/>
              </a:rPr>
              <a:t>95% of everything you need to know about POLST is found somewhere on the form itself</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15</a:t>
            </a:fld>
            <a:endParaRPr lang="en-US"/>
          </a:p>
        </p:txBody>
      </p:sp>
    </p:spTree>
    <p:extLst>
      <p:ext uri="{BB962C8B-B14F-4D97-AF65-F5344CB8AC3E}">
        <p14:creationId xmlns:p14="http://schemas.microsoft.com/office/powerpoint/2010/main" val="2541661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run through how to translate POLST orders in an emergency and on admission to the hospital</a:t>
            </a:r>
          </a:p>
          <a:p>
            <a:endParaRPr lang="en-US" dirty="0"/>
          </a:p>
          <a:p>
            <a:r>
              <a:rPr lang="en-US" dirty="0"/>
              <a:t>The two main sections, A and B, specific wishes in instance of cardiopulmonary arrest (patient has no pulse and is not breathing) and in non-arrest emergencies (patient has a pulse and /or is breathing</a:t>
            </a:r>
          </a:p>
        </p:txBody>
      </p:sp>
      <p:sp>
        <p:nvSpPr>
          <p:cNvPr id="4" name="Slide Number Placeholder 3"/>
          <p:cNvSpPr>
            <a:spLocks noGrp="1"/>
          </p:cNvSpPr>
          <p:nvPr>
            <p:ph type="sldNum" sz="quarter" idx="5"/>
          </p:nvPr>
        </p:nvSpPr>
        <p:spPr/>
        <p:txBody>
          <a:bodyPr/>
          <a:lstStyle/>
          <a:p>
            <a:fld id="{F7762B93-0FCB-1F41-AC9B-0FB6F71A2D58}" type="slidenum">
              <a:rPr lang="en-US" smtClean="0"/>
              <a:t>16</a:t>
            </a:fld>
            <a:endParaRPr lang="en-US"/>
          </a:p>
        </p:txBody>
      </p:sp>
    </p:spTree>
    <p:extLst>
      <p:ext uri="{BB962C8B-B14F-4D97-AF65-F5344CB8AC3E}">
        <p14:creationId xmlns:p14="http://schemas.microsoft.com/office/powerpoint/2010/main" val="4207903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work though how to honor POLST orders in a medical emergency- First to start with orders for instance of cardiopulmonary arrest. </a:t>
            </a:r>
          </a:p>
          <a:p>
            <a:r>
              <a:rPr lang="en-US" dirty="0"/>
              <a:t>The choices here are binary- either patients can receive full code response with CPR and ACLS or they can be no CPR aka DNR and allow death in this moment. In this framework, having a DNR ONLY gives instructions for instance of cardiopulmonary arrest and does not give any treatment instructions for someone in a pre-arrest emergency. </a:t>
            </a:r>
          </a:p>
        </p:txBody>
      </p:sp>
      <p:sp>
        <p:nvSpPr>
          <p:cNvPr id="4" name="Slide Number Placeholder 3"/>
          <p:cNvSpPr>
            <a:spLocks noGrp="1"/>
          </p:cNvSpPr>
          <p:nvPr>
            <p:ph type="sldNum" sz="quarter" idx="5"/>
          </p:nvPr>
        </p:nvSpPr>
        <p:spPr/>
        <p:txBody>
          <a:bodyPr/>
          <a:lstStyle/>
          <a:p>
            <a:fld id="{F7762B93-0FCB-1F41-AC9B-0FB6F71A2D58}" type="slidenum">
              <a:rPr lang="en-US" smtClean="0"/>
              <a:t>17</a:t>
            </a:fld>
            <a:endParaRPr lang="en-US"/>
          </a:p>
        </p:txBody>
      </p:sp>
    </p:spTree>
    <p:extLst>
      <p:ext uri="{BB962C8B-B14F-4D97-AF65-F5344CB8AC3E}">
        <p14:creationId xmlns:p14="http://schemas.microsoft.com/office/powerpoint/2010/main" val="3730556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patient is not in cardiopulmonary arrest (CPA)  (has a pulse and/or is breathing) only the orders in Section B and C apply.  We’ll go over each one individually, but these three levels of care capture the three most common goals of care categories people want along the course of serious illness. </a:t>
            </a:r>
          </a:p>
          <a:p>
            <a:endParaRPr lang="en-US" dirty="0"/>
          </a:p>
          <a:p>
            <a:r>
              <a:rPr lang="en-US" dirty="0"/>
              <a:t>Early in the course of serious illness someone may want “Full treatment” for initial treatment orders mean follow all standards and protocols. If a patient wishes to receive CPR for section A then they have to choose full treatment for Section B- it would not make sense to limit life saving treatments and then attempt CPR at time of death, so this is not an </a:t>
            </a:r>
            <a:r>
              <a:rPr lang="en-US" dirty="0" err="1"/>
              <a:t>an</a:t>
            </a:r>
            <a:r>
              <a:rPr lang="en-US" dirty="0"/>
              <a:t> option on POLST. It is also not an option to request modified CPR- studies who that partial codes, ones that modify ACLS, like not including intubation or not doing chest compressions are not medically effective in preventing death and is recommended not to offer. </a:t>
            </a:r>
          </a:p>
          <a:p>
            <a:endParaRPr lang="en-US" dirty="0"/>
          </a:p>
          <a:p>
            <a:r>
              <a:rPr lang="en-US" dirty="0"/>
              <a:t>If someone wishes to have CPR and wishes to be full treatment they do not need a POLST, as this is just stating they want to standard of care and you </a:t>
            </a:r>
            <a:r>
              <a:rPr lang="en-US" dirty="0" err="1"/>
              <a:t>on;y</a:t>
            </a:r>
            <a:r>
              <a:rPr lang="en-US" dirty="0"/>
              <a:t> need a POLST to opt out of certain protocols. Therefor, nearly all POLST forms will be completed b/c the patient wishes to have a DNR. </a:t>
            </a:r>
          </a:p>
          <a:p>
            <a:endParaRPr lang="en-US" dirty="0"/>
          </a:p>
          <a:p>
            <a:r>
              <a:rPr lang="en-US" dirty="0"/>
              <a:t>Patients that choose DNR for CPA in section A have all three choices of level of care for pre-arrest emergencies in Section B and they may elect to have full treatment in wanting all attempts made to prevent a cardiopulmonary arrest and prolong their life, for example if someone is early in the course of serious illness and intensive care interventions could be successful in preventing death. </a:t>
            </a:r>
          </a:p>
          <a:p>
            <a:endParaRPr lang="en-US" dirty="0"/>
          </a:p>
          <a:p>
            <a:r>
              <a:rPr lang="en-US" dirty="0"/>
              <a:t>Or a patient who is DNR may want selective treatment- accepting usual medical treatments that can be done in the hospital or ED but putting safe guards around not wanting treatments in event of critical illness, like not being on ventilator or in ICU. </a:t>
            </a:r>
          </a:p>
          <a:p>
            <a:endParaRPr lang="en-US" dirty="0"/>
          </a:p>
          <a:p>
            <a:r>
              <a:rPr lang="en-US" dirty="0"/>
              <a:t>Or they may want only comfort-focused treatments, and wish to avoid being in the ED or hospital at all</a:t>
            </a:r>
          </a:p>
          <a:p>
            <a:endParaRPr lang="en-US" dirty="0"/>
          </a:p>
          <a:p>
            <a:r>
              <a:rPr lang="en-US" dirty="0"/>
              <a:t>If patient received any of these three levels of care for pre-arrest emergency declines and then suffers a CPA, now look at section A for CPA orders: CPR or not CPR.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E29E1-C5EF-43EB-8BED-5AA1F52453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327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patient selecting full treatment wishes to receive all life saving interventions in non-CPA situations (when they have a pulse and or are breathing)- This means accepting care in the ICU if needed, and includes intubation /mechanical ventilator treatments. </a:t>
            </a:r>
          </a:p>
          <a:p>
            <a:endParaRPr lang="en-US" dirty="0"/>
          </a:p>
          <a:p>
            <a:r>
              <a:rPr lang="en-US" dirty="0"/>
              <a:t>In an emergency- provide all standards protocols for prearrest emergencies- and for hospital orders on admission- review POLST and confirm patient wishes for admission in context of new medical information and checking on patient preference- if POLST still representative of patient wishes then enter preference in section A for code status (DNR or + CPR) and indicate no other limitations of treatments (+ ICU, + intubation) .</a:t>
            </a:r>
          </a:p>
          <a:p>
            <a:endParaRPr lang="en-US" dirty="0"/>
          </a:p>
          <a:p>
            <a:r>
              <a:rPr lang="en-US" dirty="0"/>
              <a:t>If there is no legal decision maker available to confirm POLST wishes on admission then the hospital orders should be entered c/w POLST form and then noted to review when legal decision maker is able to review and assent for care plan. </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19</a:t>
            </a:fld>
            <a:endParaRPr lang="en-US"/>
          </a:p>
        </p:txBody>
      </p:sp>
    </p:spTree>
    <p:extLst>
      <p:ext uri="{BB962C8B-B14F-4D97-AF65-F5344CB8AC3E}">
        <p14:creationId xmlns:p14="http://schemas.microsoft.com/office/powerpoint/2010/main" val="140105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POLST with Section B “selective treatments” means in an emergency DNI, no shocks and do not do treatments that require care in the ICU.</a:t>
            </a:r>
          </a:p>
          <a:p>
            <a:endParaRPr lang="en-US" dirty="0"/>
          </a:p>
          <a:p>
            <a:r>
              <a:rPr lang="en-US" dirty="0"/>
              <a:t>On admission, review POLST orders in content of medical situation, explain hospital care plan c/w POLST and if POLST wishes affirmed then enter DNR for code status and DNI, no ICU for level of care. If no legal decision maker available able to affirm treatment plan place these orders based on plan most c/w most recent POLST and make a note to review when decision maker able.  </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20</a:t>
            </a:fld>
            <a:endParaRPr lang="en-US"/>
          </a:p>
        </p:txBody>
      </p:sp>
    </p:spTree>
    <p:extLst>
      <p:ext uri="{BB962C8B-B14F-4D97-AF65-F5344CB8AC3E}">
        <p14:creationId xmlns:p14="http://schemas.microsoft.com/office/powerpoint/2010/main" val="1280940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patient may wish for all care to be focused on comfort and not have efforts aimed at treating disease or prolonging their life. Usually this is selected near the end of life where the burden of being the hospital or treating disease may outweigh benefit or prolong end of life or maybe b/c the person wishes to die at home. In an emergency this order means DNI, no shocks and also non-invasive ventilation and avoid hospital/ED unless comfort can not be maintained in the current setting. </a:t>
            </a:r>
          </a:p>
          <a:p>
            <a:r>
              <a:rPr lang="en-US" dirty="0"/>
              <a:t>When a patient selecting comfort focused treatments is admitted to the hospital and these wishes are affirmed this would mean entering DNR for code status and DNI, No ICU, no NIV etc. in the orders . </a:t>
            </a:r>
          </a:p>
        </p:txBody>
      </p:sp>
      <p:sp>
        <p:nvSpPr>
          <p:cNvPr id="4" name="Slide Number Placeholder 3"/>
          <p:cNvSpPr>
            <a:spLocks noGrp="1"/>
          </p:cNvSpPr>
          <p:nvPr>
            <p:ph type="sldNum" sz="quarter" idx="5"/>
          </p:nvPr>
        </p:nvSpPr>
        <p:spPr/>
        <p:txBody>
          <a:bodyPr/>
          <a:lstStyle/>
          <a:p>
            <a:fld id="{F7762B93-0FCB-1F41-AC9B-0FB6F71A2D58}" type="slidenum">
              <a:rPr lang="en-US" smtClean="0"/>
              <a:t>21</a:t>
            </a:fld>
            <a:endParaRPr lang="en-US"/>
          </a:p>
        </p:txBody>
      </p:sp>
    </p:spTree>
    <p:extLst>
      <p:ext uri="{BB962C8B-B14F-4D97-AF65-F5344CB8AC3E}">
        <p14:creationId xmlns:p14="http://schemas.microsoft.com/office/powerpoint/2010/main" val="189972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not already in place in the hospital EMR it is helpful to design hospital orders that mirror the </a:t>
            </a:r>
            <a:r>
              <a:rPr lang="en-US" dirty="0" err="1"/>
              <a:t>polst</a:t>
            </a:r>
            <a:r>
              <a:rPr lang="en-US" dirty="0"/>
              <a:t> framework- very important to designate DNR as only referring to no CPR in setting of cardiopulmonary arrest and have a different way to order other limitations of treatment in prearrest situations- the most common treatment preference, best practice, to affirm on admission is code status for CPR/DNR and intubation/DNI. At providence we call the treatment orders in prearrest emergencies “Desired Level of Medical Care, aka DLMC) but other hospitals call this LOTO, SOTO…  this list is not meant to be a checklist asked every patient, just would ask DNI routinely and then these other preferences are discussed in context of illness and goals only when appropriate or when outlined on POLST. </a:t>
            </a:r>
          </a:p>
        </p:txBody>
      </p:sp>
      <p:sp>
        <p:nvSpPr>
          <p:cNvPr id="4" name="Slide Number Placeholder 3"/>
          <p:cNvSpPr>
            <a:spLocks noGrp="1"/>
          </p:cNvSpPr>
          <p:nvPr>
            <p:ph type="sldNum" sz="quarter" idx="5"/>
          </p:nvPr>
        </p:nvSpPr>
        <p:spPr/>
        <p:txBody>
          <a:bodyPr/>
          <a:lstStyle/>
          <a:p>
            <a:fld id="{F7762B93-0FCB-1F41-AC9B-0FB6F71A2D58}" type="slidenum">
              <a:rPr lang="en-US" smtClean="0"/>
              <a:t>22</a:t>
            </a:fld>
            <a:endParaRPr lang="en-US"/>
          </a:p>
        </p:txBody>
      </p:sp>
    </p:spTree>
    <p:extLst>
      <p:ext uri="{BB962C8B-B14F-4D97-AF65-F5344CB8AC3E}">
        <p14:creationId xmlns:p14="http://schemas.microsoft.com/office/powerpoint/2010/main" val="330364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facing serious illness have preferences and priorities that inform the care they want to receive. POLST is now replacing Comfort One as the state-wide DNR identification program and improves on the comfort one framework for allowing more details about spectrum of other wishes for pre-arrest emergencies</a:t>
            </a:r>
          </a:p>
        </p:txBody>
      </p:sp>
      <p:sp>
        <p:nvSpPr>
          <p:cNvPr id="4" name="Slide Number Placeholder 3"/>
          <p:cNvSpPr>
            <a:spLocks noGrp="1"/>
          </p:cNvSpPr>
          <p:nvPr>
            <p:ph type="sldNum" sz="quarter" idx="5"/>
          </p:nvPr>
        </p:nvSpPr>
        <p:spPr/>
        <p:txBody>
          <a:bodyPr/>
          <a:lstStyle/>
          <a:p>
            <a:fld id="{F7762B93-0FCB-1F41-AC9B-0FB6F71A2D58}" type="slidenum">
              <a:rPr lang="en-US" smtClean="0"/>
              <a:t>4</a:t>
            </a:fld>
            <a:endParaRPr lang="en-US"/>
          </a:p>
        </p:txBody>
      </p:sp>
    </p:spTree>
    <p:extLst>
      <p:ext uri="{BB962C8B-B14F-4D97-AF65-F5344CB8AC3E}">
        <p14:creationId xmlns:p14="http://schemas.microsoft.com/office/powerpoint/2010/main" val="3756429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And to review offerings for patient/family education on the website: akpolst.org </a:t>
            </a:r>
          </a:p>
          <a:p>
            <a:endParaRPr lang="en-US" sz="2800" dirty="0"/>
          </a:p>
          <a:p>
            <a:endParaRPr lang="en-US" sz="2800" dirty="0"/>
          </a:p>
        </p:txBody>
      </p:sp>
      <p:sp>
        <p:nvSpPr>
          <p:cNvPr id="4" name="Slide Number Placeholder 3"/>
          <p:cNvSpPr>
            <a:spLocks noGrp="1"/>
          </p:cNvSpPr>
          <p:nvPr>
            <p:ph type="sldNum" sz="quarter" idx="5"/>
          </p:nvPr>
        </p:nvSpPr>
        <p:spPr/>
        <p:txBody>
          <a:bodyPr/>
          <a:lstStyle/>
          <a:p>
            <a:fld id="{F7762B93-0FCB-1F41-AC9B-0FB6F71A2D58}" type="slidenum">
              <a:rPr lang="en-US" smtClean="0"/>
              <a:t>23</a:t>
            </a:fld>
            <a:endParaRPr lang="en-US"/>
          </a:p>
        </p:txBody>
      </p:sp>
    </p:spTree>
    <p:extLst>
      <p:ext uri="{BB962C8B-B14F-4D97-AF65-F5344CB8AC3E}">
        <p14:creationId xmlns:p14="http://schemas.microsoft.com/office/powerpoint/2010/main" val="773548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And the website’s professional offerings</a:t>
            </a:r>
          </a:p>
        </p:txBody>
      </p:sp>
      <p:sp>
        <p:nvSpPr>
          <p:cNvPr id="4" name="Slide Number Placeholder 3"/>
          <p:cNvSpPr>
            <a:spLocks noGrp="1"/>
          </p:cNvSpPr>
          <p:nvPr>
            <p:ph type="sldNum" sz="quarter" idx="5"/>
          </p:nvPr>
        </p:nvSpPr>
        <p:spPr/>
        <p:txBody>
          <a:bodyPr/>
          <a:lstStyle/>
          <a:p>
            <a:fld id="{F7762B93-0FCB-1F41-AC9B-0FB6F71A2D58}" type="slidenum">
              <a:rPr lang="en-US" smtClean="0"/>
              <a:t>24</a:t>
            </a:fld>
            <a:endParaRPr lang="en-US"/>
          </a:p>
        </p:txBody>
      </p:sp>
    </p:spTree>
    <p:extLst>
      <p:ext uri="{BB962C8B-B14F-4D97-AF65-F5344CB8AC3E}">
        <p14:creationId xmlns:p14="http://schemas.microsoft.com/office/powerpoint/2010/main" val="314465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Will have policy share on website</a:t>
            </a:r>
          </a:p>
          <a:p>
            <a:r>
              <a:rPr lang="en-US" sz="2800" dirty="0"/>
              <a:t>Emphasize process without dispatch- </a:t>
            </a:r>
          </a:p>
          <a:p>
            <a:r>
              <a:rPr lang="en-US" sz="2800" dirty="0"/>
              <a:t>Goal is to have an electronic registry- but realistically looking at &gt;1 year to have in place</a:t>
            </a:r>
          </a:p>
          <a:p>
            <a:r>
              <a:rPr lang="en-US" sz="2800" dirty="0"/>
              <a:t>Have to work with paper forms- </a:t>
            </a:r>
          </a:p>
          <a:p>
            <a:r>
              <a:rPr lang="en-US" sz="2800" dirty="0"/>
              <a:t>Most emphasis/ed to patients/families/facilities/ALF to have forms and present to EMS</a:t>
            </a:r>
          </a:p>
          <a:p>
            <a:r>
              <a:rPr lang="en-US" sz="2800" dirty="0"/>
              <a:t>Have on record at local hospital which EMS can call to have read as medical orders from hospital on line control to EMS in field and follow those verbal orders on POLST </a:t>
            </a:r>
          </a:p>
          <a:p>
            <a:r>
              <a:rPr lang="en-US" sz="2800" dirty="0"/>
              <a:t>Or discuss on the local level with your community and EMS and dispatch how best to have back up systems in case patient’s can’t find forms or forget</a:t>
            </a:r>
          </a:p>
        </p:txBody>
      </p:sp>
      <p:sp>
        <p:nvSpPr>
          <p:cNvPr id="4" name="Slide Number Placeholder 3"/>
          <p:cNvSpPr>
            <a:spLocks noGrp="1"/>
          </p:cNvSpPr>
          <p:nvPr>
            <p:ph type="sldNum" sz="quarter" idx="5"/>
          </p:nvPr>
        </p:nvSpPr>
        <p:spPr/>
        <p:txBody>
          <a:bodyPr/>
          <a:lstStyle/>
          <a:p>
            <a:fld id="{F7762B93-0FCB-1F41-AC9B-0FB6F71A2D58}" type="slidenum">
              <a:rPr lang="en-US" smtClean="0"/>
              <a:t>25</a:t>
            </a:fld>
            <a:endParaRPr lang="en-US"/>
          </a:p>
        </p:txBody>
      </p:sp>
    </p:spTree>
    <p:extLst>
      <p:ext uri="{BB962C8B-B14F-4D97-AF65-F5344CB8AC3E}">
        <p14:creationId xmlns:p14="http://schemas.microsoft.com/office/powerpoint/2010/main" val="2630138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place like home</a:t>
            </a:r>
          </a:p>
        </p:txBody>
      </p:sp>
      <p:sp>
        <p:nvSpPr>
          <p:cNvPr id="4" name="Slide Number Placeholder 3"/>
          <p:cNvSpPr>
            <a:spLocks noGrp="1"/>
          </p:cNvSpPr>
          <p:nvPr>
            <p:ph type="sldNum" sz="quarter" idx="5"/>
          </p:nvPr>
        </p:nvSpPr>
        <p:spPr/>
        <p:txBody>
          <a:bodyPr/>
          <a:lstStyle/>
          <a:p>
            <a:fld id="{F7762B93-0FCB-1F41-AC9B-0FB6F71A2D58}" type="slidenum">
              <a:rPr lang="en-US" smtClean="0"/>
              <a:t>26</a:t>
            </a:fld>
            <a:endParaRPr lang="en-US"/>
          </a:p>
        </p:txBody>
      </p:sp>
    </p:spTree>
    <p:extLst>
      <p:ext uri="{BB962C8B-B14F-4D97-AF65-F5344CB8AC3E}">
        <p14:creationId xmlns:p14="http://schemas.microsoft.com/office/powerpoint/2010/main" val="1907947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27</a:t>
            </a:fld>
            <a:endParaRPr lang="en-US"/>
          </a:p>
        </p:txBody>
      </p:sp>
    </p:spTree>
    <p:extLst>
      <p:ext uri="{BB962C8B-B14F-4D97-AF65-F5344CB8AC3E}">
        <p14:creationId xmlns:p14="http://schemas.microsoft.com/office/powerpoint/2010/main" val="385860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talking about the new Alaska POLST : as we do so we’ll be coming back to these basic ideas central to what is POLST – more than a form, it is part of the process of advance care planning and the product of impactful conversations between a patient and their health care professional about their illness, goals and preferences for care when seriously ill and/or at the end of life.</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5</a:t>
            </a:fld>
            <a:endParaRPr lang="en-US"/>
          </a:p>
        </p:txBody>
      </p:sp>
    </p:spTree>
    <p:extLst>
      <p:ext uri="{BB962C8B-B14F-4D97-AF65-F5344CB8AC3E}">
        <p14:creationId xmlns:p14="http://schemas.microsoft.com/office/powerpoint/2010/main" val="3210967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 care planning is for every adult</a:t>
            </a:r>
          </a:p>
          <a:p>
            <a:r>
              <a:rPr lang="en-US" dirty="0"/>
              <a:t>Thinking about what is important &amp; who is trusted to make decisions</a:t>
            </a:r>
          </a:p>
          <a:p>
            <a:r>
              <a:rPr lang="en-US" dirty="0"/>
              <a:t>Writing down what others need to know</a:t>
            </a:r>
          </a:p>
          <a:p>
            <a:r>
              <a:rPr lang="en-US" dirty="0"/>
              <a:t>Making sure everyone understands the plan- sharing, policies, training to ensure orders are honored</a:t>
            </a:r>
          </a:p>
          <a:p>
            <a:endParaRPr lang="en-US" dirty="0"/>
          </a:p>
          <a:p>
            <a:endParaRPr lang="en-US" dirty="0"/>
          </a:p>
          <a:p>
            <a:r>
              <a:rPr lang="en-US" dirty="0"/>
              <a:t>For healthy adults the standards of care is the best care possible- these standard emergency algorithms use all medically effective means to prevent death in unexpected medical emergencies. </a:t>
            </a:r>
          </a:p>
          <a:p>
            <a:r>
              <a:rPr lang="en-US" dirty="0"/>
              <a:t>But for people with serious illness and/or near the end of life- individuals may want to opt out of these standard protocols – to have limitations of treatment and end of life care plans that avoid use of aggressive treatments and machines. </a:t>
            </a:r>
          </a:p>
          <a:p>
            <a:endParaRPr lang="en-US" dirty="0"/>
          </a:p>
          <a:p>
            <a:r>
              <a:rPr lang="en-US" dirty="0"/>
              <a:t>Important to note that POLST does not replace advance directive- these are recommended for every adult and important to name who they want to make decisions for them if they can’t for themselves and to give guidance in those decisions for future, hypothetical medical events. </a:t>
            </a:r>
          </a:p>
          <a:p>
            <a:endParaRPr lang="en-US" dirty="0"/>
          </a:p>
          <a:p>
            <a:r>
              <a:rPr lang="en-US" dirty="0"/>
              <a:t>And for adults with serious illness, where anticipated medical events are expected as part of the natural course of their own illness, they may consider thinking in advance about these anticipated emergencies and define their wishes as actual medical orders for events now- and near future</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6</a:t>
            </a:fld>
            <a:endParaRPr lang="en-US"/>
          </a:p>
        </p:txBody>
      </p:sp>
    </p:spTree>
    <p:extLst>
      <p:ext uri="{BB962C8B-B14F-4D97-AF65-F5344CB8AC3E}">
        <p14:creationId xmlns:p14="http://schemas.microsoft.com/office/powerpoint/2010/main" val="122663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4423"/>
              </a:lnSpc>
              <a:buFont typeface="Arial" panose="020B0604020202020204" pitchFamily="34" charset="0"/>
              <a:buNone/>
            </a:pPr>
            <a:r>
              <a:rPr lang="en-US" sz="1200" dirty="0">
                <a:solidFill>
                  <a:srgbClr val="351F16"/>
                </a:solidFill>
                <a:latin typeface="Open Sans" panose="020B0606030504020204" pitchFamily="34" charset="0"/>
                <a:ea typeface="Open Sans" panose="020B0606030504020204" pitchFamily="34" charset="0"/>
                <a:cs typeface="Open Sans" panose="020B0606030504020204" pitchFamily="34" charset="0"/>
              </a:rPr>
              <a:t>Alaska Health Care Decisions Act of 2004 put into law the framework for a statewide DNR identification program and gave DHSS the authority to define this program through regulation. Comfort One was developed and now DHSS has passed through regulation the AK POLST program to replace Comfort One. Aside from a new form, the regulation also included a Reference Document that defines the laws and protocols required to be followed. </a:t>
            </a:r>
          </a:p>
          <a:p>
            <a:pPr marL="0" indent="0">
              <a:lnSpc>
                <a:spcPts val="4423"/>
              </a:lnSpc>
              <a:buFont typeface="Arial" panose="020B0604020202020204" pitchFamily="34" charset="0"/>
              <a:buNone/>
            </a:pPr>
            <a:endParaRPr lang="en-US" sz="12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51F16"/>
                </a:solidFill>
                <a:latin typeface="Open Sans" panose="020B0606030504020204" pitchFamily="34" charset="0"/>
                <a:ea typeface="Open Sans" panose="020B0606030504020204" pitchFamily="34" charset="0"/>
                <a:cs typeface="Open Sans" panose="020B0606030504020204" pitchFamily="34" charset="0"/>
              </a:rPr>
              <a:t>Comfort One forms will/should still be honored, but DHSS will stop resupplying Comfort One forms in June 2022. As POLST is a legal medical order now , it is required that all health care providers honor the POLST orders when presented, and it is rec to star adopting POLST and developing policies for use now. </a:t>
            </a:r>
            <a:endParaRPr lang="en-US" sz="1200" dirty="0">
              <a:solidFill>
                <a:srgbClr val="351F16"/>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51F16"/>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51F16"/>
                </a:solidFill>
                <a:latin typeface="Open Sans"/>
              </a:rPr>
              <a:t>Alaska POLST was modeled after the National POLST form- part of a 50 state consensus project that informed best practices and content for a state POLST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51F16"/>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51F16"/>
                </a:solidFill>
                <a:latin typeface="Open Sans"/>
              </a:rPr>
              <a:t>The Alaska Most form, though developed by a state task force, was never legislated as a state medical order and it’s appearance is very similar to POLST. But b/c it is not a legislated order, these are not medical orders that can be followed by EMS and there is not a protocol or liability coverage for health care professionals to honor these orders outside of it’s use as an in-facility order set. It is rec that for areas using MOST that they also transition MOST to using AK POLST instead.</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7</a:t>
            </a:fld>
            <a:endParaRPr lang="en-US"/>
          </a:p>
        </p:txBody>
      </p:sp>
    </p:spTree>
    <p:extLst>
      <p:ext uri="{BB962C8B-B14F-4D97-AF65-F5344CB8AC3E}">
        <p14:creationId xmlns:p14="http://schemas.microsoft.com/office/powerpoint/2010/main" val="79977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8</a:t>
            </a:fld>
            <a:endParaRPr lang="en-US"/>
          </a:p>
        </p:txBody>
      </p:sp>
    </p:spTree>
    <p:extLst>
      <p:ext uri="{BB962C8B-B14F-4D97-AF65-F5344CB8AC3E}">
        <p14:creationId xmlns:p14="http://schemas.microsoft.com/office/powerpoint/2010/main" val="2961650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94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Durable Power of Attorney for HealthCare: </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This document assigns health-care decision making authority to person’s chosen agent. </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Can only be appointed by the individual. </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Most legal/BEST way to choose agent</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If no documents exist, individual can name a “trusted decision maker” (TDM) verbally to a health care provider.</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If neither of these exist, follow the hierarchy in state statute re: who can act as surrogate</a:t>
            </a:r>
          </a:p>
          <a:p>
            <a:pPr>
              <a:lnSpc>
                <a:spcPts val="3949"/>
              </a:lnSpc>
            </a:pPr>
            <a:endPar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nSpc>
                <a:spcPts val="394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Important for people to understand what happens when surrogacy is assigned from the hierarchy without an active choice by the individual: </a:t>
            </a:r>
          </a:p>
          <a:p>
            <a:pPr>
              <a:lnSpc>
                <a:spcPts val="394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All members of one class must either: </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Vote on who will make decisions</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Make decisions by consensus (or majority rule if unable to come to consensus)</a:t>
            </a:r>
          </a:p>
          <a:p>
            <a:endParaRPr lang="en-US" dirty="0"/>
          </a:p>
          <a:p>
            <a:r>
              <a:rPr lang="en-US" dirty="0"/>
              <a:t>Guardians don’t actually sign POLST but may offer a non-objection to the physician’s recommendation (assent or non-opposition) : formal ‘non-opposition letter” and physician may sign POLST indicating guardian assent.</a:t>
            </a:r>
          </a:p>
        </p:txBody>
      </p:sp>
      <p:sp>
        <p:nvSpPr>
          <p:cNvPr id="4" name="Slide Number Placeholder 3"/>
          <p:cNvSpPr>
            <a:spLocks noGrp="1"/>
          </p:cNvSpPr>
          <p:nvPr>
            <p:ph type="sldNum" sz="quarter" idx="5"/>
          </p:nvPr>
        </p:nvSpPr>
        <p:spPr/>
        <p:txBody>
          <a:bodyPr/>
          <a:lstStyle/>
          <a:p>
            <a:fld id="{F7762B93-0FCB-1F41-AC9B-0FB6F71A2D58}" type="slidenum">
              <a:rPr lang="en-US" smtClean="0"/>
              <a:t>9</a:t>
            </a:fld>
            <a:endParaRPr lang="en-US"/>
          </a:p>
        </p:txBody>
      </p:sp>
    </p:spTree>
    <p:extLst>
      <p:ext uri="{BB962C8B-B14F-4D97-AF65-F5344CB8AC3E}">
        <p14:creationId xmlns:p14="http://schemas.microsoft.com/office/powerpoint/2010/main" val="107866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lang="en-US" sz="2400" dirty="0">
                <a:latin typeface="Open Sans" panose="020B0606030504020204" pitchFamily="34" charset="0"/>
                <a:ea typeface="Open Sans" panose="020B0606030504020204" pitchFamily="34" charset="0"/>
                <a:cs typeface="Open Sans" panose="020B0606030504020204" pitchFamily="34" charset="0"/>
              </a:rPr>
              <a:t>These parameters all outlined in reference document so are legally defined in how to use POSLT</a:t>
            </a: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lang="en-US" sz="2400" dirty="0">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lang="en-US" sz="2400" dirty="0">
                <a:latin typeface="Open Sans" panose="020B0606030504020204" pitchFamily="34" charset="0"/>
                <a:ea typeface="Open Sans" panose="020B0606030504020204" pitchFamily="34" charset="0"/>
                <a:cs typeface="Open Sans" panose="020B0606030504020204" pitchFamily="34" charset="0"/>
              </a:rPr>
              <a:t>Patients or surrogates can modify or void a POLST form, but modification required new orders be signed by a physician, but to void they can void at any time by informing any health care professional- </a:t>
            </a:r>
            <a:r>
              <a:rPr lang="en-US" sz="2400" dirty="0" err="1">
                <a:latin typeface="Open Sans" panose="020B0606030504020204" pitchFamily="34" charset="0"/>
                <a:ea typeface="Open Sans" panose="020B0606030504020204" pitchFamily="34" charset="0"/>
                <a:cs typeface="Open Sans" panose="020B0606030504020204" pitchFamily="34" charset="0"/>
              </a:rPr>
              <a:t>ie</a:t>
            </a:r>
            <a:r>
              <a:rPr lang="en-US" sz="2400" dirty="0">
                <a:latin typeface="Open Sans" panose="020B0606030504020204" pitchFamily="34" charset="0"/>
                <a:ea typeface="Open Sans" panose="020B0606030504020204" pitchFamily="34" charset="0"/>
                <a:cs typeface="Open Sans" panose="020B0606030504020204" pitchFamily="34" charset="0"/>
              </a:rPr>
              <a:t> patient or legal decision maker can void a POLST with EMS in the emergency </a:t>
            </a:r>
          </a:p>
          <a:p>
            <a:pPr marL="285750" indent="-285750">
              <a:spcAft>
                <a:spcPts val="600"/>
              </a:spcAft>
              <a:buFont typeface="Arial"/>
              <a:buChar char="•"/>
            </a:pPr>
            <a:endParaRPr lang="en-US" sz="2400" dirty="0">
              <a:cs typeface="Calibri"/>
            </a:endParaRPr>
          </a:p>
          <a:p>
            <a:pPr marL="285750" indent="-285750">
              <a:spcAft>
                <a:spcPts val="600"/>
              </a:spcAft>
              <a:buFont typeface="Arial"/>
              <a:buChar char="•"/>
            </a:pPr>
            <a:r>
              <a:rPr lang="en-US" sz="2400" dirty="0">
                <a:cs typeface="Calibri"/>
              </a:rPr>
              <a:t>If dispute arises regarding existing treatment orders on a POLST the reference guide describes:</a:t>
            </a:r>
          </a:p>
          <a:p>
            <a:pPr marL="742950" lvl="1" indent="-285750">
              <a:spcAft>
                <a:spcPts val="600"/>
              </a:spcAft>
              <a:buFont typeface="Arial"/>
              <a:buChar char="•"/>
            </a:pPr>
            <a:r>
              <a:rPr lang="en-US" sz="2400" dirty="0">
                <a:cs typeface="Calibri"/>
              </a:rPr>
              <a:t>EMS: clarify understanding and contact On-Line Medical Control. If conflict continues to exist, transport to a hospital where there is more time to address conflict</a:t>
            </a:r>
          </a:p>
          <a:p>
            <a:pPr marL="742950" lvl="1" indent="-285750">
              <a:spcAft>
                <a:spcPts val="600"/>
              </a:spcAft>
              <a:buFont typeface="Arial"/>
              <a:buChar char="•"/>
            </a:pPr>
            <a:r>
              <a:rPr lang="en-US" sz="2400" dirty="0">
                <a:cs typeface="Calibri"/>
              </a:rPr>
              <a:t>Health Care Facilities and Organizations: follow your policy regarding surrogate/health care decision-making</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10</a:t>
            </a:fld>
            <a:endParaRPr lang="en-US"/>
          </a:p>
        </p:txBody>
      </p:sp>
    </p:spTree>
    <p:extLst>
      <p:ext uri="{BB962C8B-B14F-4D97-AF65-F5344CB8AC3E}">
        <p14:creationId xmlns:p14="http://schemas.microsoft.com/office/powerpoint/2010/main" val="2676742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rest of the talk will focus on what the POLST orders mean and protocol for use in emergencies, it’s worth emphasizing that the POLST is the end product of a important conversation- the webinar on Feb 8</a:t>
            </a:r>
            <a:r>
              <a:rPr lang="en-US" baseline="30000" dirty="0"/>
              <a:t>th</a:t>
            </a:r>
            <a:r>
              <a:rPr lang="en-US" dirty="0"/>
              <a:t> will cover POLST conversation skills. </a:t>
            </a:r>
          </a:p>
          <a:p>
            <a:endParaRPr lang="en-US" dirty="0"/>
          </a:p>
          <a:p>
            <a:r>
              <a:rPr lang="en-US" dirty="0"/>
              <a:t>The AK POLST, at this time, is required to have a physician signature to be an active medical order. This is because the AK Statute informing this program defines DNR as a physician order. Although it is best practice to allow advance practitioners to sign POLST orders, when POLST was being developed DHSS had a lawyer review and because DNR  was defined as a physician’s order in the statute, the regulation must also require this, and to allow APPs to sign requires a statute addendum that is passed through legislation. There is wide consensus that this is important and appropriate to pursue but was not possible to addend the statute at this time of POLST implementation . So for 2022, we are beholden to the 1996 statute definition of DNR and POLST, was also true for Comfort One, requires a physician signature. This does not require that the physician have the direct conversation with the patient, an APP or other member of the health care team can assist the patient in completing the POLST. </a:t>
            </a:r>
          </a:p>
        </p:txBody>
      </p:sp>
      <p:sp>
        <p:nvSpPr>
          <p:cNvPr id="4" name="Slide Number Placeholder 3"/>
          <p:cNvSpPr>
            <a:spLocks noGrp="1"/>
          </p:cNvSpPr>
          <p:nvPr>
            <p:ph type="sldNum" sz="quarter" idx="5"/>
          </p:nvPr>
        </p:nvSpPr>
        <p:spPr/>
        <p:txBody>
          <a:bodyPr/>
          <a:lstStyle/>
          <a:p>
            <a:fld id="{F7762B93-0FCB-1F41-AC9B-0FB6F71A2D58}" type="slidenum">
              <a:rPr lang="en-US" smtClean="0"/>
              <a:t>11</a:t>
            </a:fld>
            <a:endParaRPr lang="en-US"/>
          </a:p>
        </p:txBody>
      </p:sp>
    </p:spTree>
    <p:extLst>
      <p:ext uri="{BB962C8B-B14F-4D97-AF65-F5344CB8AC3E}">
        <p14:creationId xmlns:p14="http://schemas.microsoft.com/office/powerpoint/2010/main" val="4218437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9B3B-9F12-4BB8-B980-50668C1D42C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C176AAC-8B9C-4DCF-B1EB-4243334A45E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79E2B6F-702A-4A5F-8D08-97FB9BB79F36}"/>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5" name="Footer Placeholder 4">
            <a:extLst>
              <a:ext uri="{FF2B5EF4-FFF2-40B4-BE49-F238E27FC236}">
                <a16:creationId xmlns:a16="http://schemas.microsoft.com/office/drawing/2014/main" id="{C3627540-9648-4072-8E19-DC82B17CA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0D28E-A052-4F1B-9967-290B85042AA1}"/>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2515982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717A-6B76-4EEC-86AD-959486DC34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788640-7E81-427B-B383-217A3B79F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99589-D684-48D3-81F1-92B312D57D23}"/>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5" name="Footer Placeholder 4">
            <a:extLst>
              <a:ext uri="{FF2B5EF4-FFF2-40B4-BE49-F238E27FC236}">
                <a16:creationId xmlns:a16="http://schemas.microsoft.com/office/drawing/2014/main" id="{B1639B9E-0A58-4BF4-BDD5-B949F036B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6E5DB-616E-42D9-80C6-9A0D6E712D0B}"/>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1047432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5C95-D86D-482D-94AE-138512CCAF4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620054C-5952-42C8-9F0C-87E26F94170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34EE56-0FA0-454F-A159-253DB9934FA0}"/>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5" name="Footer Placeholder 4">
            <a:extLst>
              <a:ext uri="{FF2B5EF4-FFF2-40B4-BE49-F238E27FC236}">
                <a16:creationId xmlns:a16="http://schemas.microsoft.com/office/drawing/2014/main" id="{23888AF9-D41C-4E01-B6FD-E1FA42215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D0E84-5C7B-4C6C-824A-7D5421E7CBC9}"/>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290518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A09F1-4BDF-443C-A876-18C244E92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B54483-1D73-40F6-906D-F7AD1162780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38449D-00F5-42B4-B6B8-5E9A3416101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547ADD-19E8-485C-B23A-5BE928F63240}"/>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6" name="Footer Placeholder 5">
            <a:extLst>
              <a:ext uri="{FF2B5EF4-FFF2-40B4-BE49-F238E27FC236}">
                <a16:creationId xmlns:a16="http://schemas.microsoft.com/office/drawing/2014/main" id="{0AAD5F69-9C3F-4FE4-9DCD-D060BF47A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6122FB-2F4C-4ACE-9D38-544550343068}"/>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33434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B38C-8E26-453F-A997-737A9CCA6A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517512-C774-464A-8F6A-63C514EC59D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C8B90F1-BADB-4229-9379-8E4E1261E53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691382-02C7-4AA1-9775-E935AB981CC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CC8F16D-E553-49AA-B2F6-B7F07EBE849B}"/>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0DD68E-B478-49D3-9F1E-6470A7D38E4F}"/>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8" name="Footer Placeholder 7">
            <a:extLst>
              <a:ext uri="{FF2B5EF4-FFF2-40B4-BE49-F238E27FC236}">
                <a16:creationId xmlns:a16="http://schemas.microsoft.com/office/drawing/2014/main" id="{D2CEAC44-3BDA-41B3-85D9-3EACA86938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A99ECF-AEE3-42E2-9EBF-3480A4298067}"/>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2031704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CBD4C-FAD4-4B94-AC4E-FE9A889B60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61DAC5-CA7E-40B9-BE82-C0DF581DEB5D}"/>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4" name="Footer Placeholder 3">
            <a:extLst>
              <a:ext uri="{FF2B5EF4-FFF2-40B4-BE49-F238E27FC236}">
                <a16:creationId xmlns:a16="http://schemas.microsoft.com/office/drawing/2014/main" id="{31373F38-2F53-4D43-A433-BB033CA0C1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5E7473-ECEB-4FAB-BC53-F7D816FECC69}"/>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2794737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51A91B-F927-4688-B2F0-240E62EE6936}"/>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3" name="Footer Placeholder 2">
            <a:extLst>
              <a:ext uri="{FF2B5EF4-FFF2-40B4-BE49-F238E27FC236}">
                <a16:creationId xmlns:a16="http://schemas.microsoft.com/office/drawing/2014/main" id="{97D8E9C9-18C0-46F7-8AFC-C235F6AA10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5EFC78-6765-4A0D-B991-DBFB0528022E}"/>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3461687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F7D7-8824-4F76-91CD-5B7A6FA67F0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DB0BFA-D354-4356-960A-26477FE3BEA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D69B13-3F78-4E6F-8A9E-69E6E489E94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09AB8C8-87FD-4B2D-A493-C9D0AD8E0AFC}"/>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6" name="Footer Placeholder 5">
            <a:extLst>
              <a:ext uri="{FF2B5EF4-FFF2-40B4-BE49-F238E27FC236}">
                <a16:creationId xmlns:a16="http://schemas.microsoft.com/office/drawing/2014/main" id="{FF193D16-1B16-473F-A8DF-94814EFC3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B8FF32-C6FA-4AF7-A68F-69773EBE43FA}"/>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4254707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589E8-0A28-4621-941D-8EC5103E9B5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0F32CB0-2B0C-4F4B-8006-591F9780FEF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BF21493-17AC-4680-8FA3-EEBC6D4B3AE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ABEF962-2083-471E-A958-C450301B83DC}"/>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6" name="Footer Placeholder 5">
            <a:extLst>
              <a:ext uri="{FF2B5EF4-FFF2-40B4-BE49-F238E27FC236}">
                <a16:creationId xmlns:a16="http://schemas.microsoft.com/office/drawing/2014/main" id="{38D58695-9FDE-49E3-88EC-03B162C85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0A91E-FD6F-4E80-9A86-4816DDDB9A5B}"/>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3726138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6295-35FC-455F-BDE5-1843332156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ADBDB4-5E56-4F33-878E-1FA3EAFC0C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75795-E06E-4770-AF72-63BADC8323B1}"/>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5" name="Footer Placeholder 4">
            <a:extLst>
              <a:ext uri="{FF2B5EF4-FFF2-40B4-BE49-F238E27FC236}">
                <a16:creationId xmlns:a16="http://schemas.microsoft.com/office/drawing/2014/main" id="{10EE6317-1BAC-4C24-A9DB-56AD80196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6C9368-AEE4-4890-9305-EC74B2DD7C56}"/>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893715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D1EEF-C878-4ED9-AD07-324DFF190D95}"/>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211563-CD95-47A1-9525-922EAF91A3C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B556D-7F43-40A3-8FD5-5B9DF8950D6D}"/>
              </a:ext>
            </a:extLst>
          </p:cNvPr>
          <p:cNvSpPr>
            <a:spLocks noGrp="1"/>
          </p:cNvSpPr>
          <p:nvPr>
            <p:ph type="dt" sz="half" idx="10"/>
          </p:nvPr>
        </p:nvSpPr>
        <p:spPr/>
        <p:txBody>
          <a:bodyPr/>
          <a:lstStyle/>
          <a:p>
            <a:fld id="{3BCC960F-7591-4820-8015-2D81D5459F19}" type="datetimeFigureOut">
              <a:rPr lang="en-US" smtClean="0"/>
              <a:t>1/27/2022</a:t>
            </a:fld>
            <a:endParaRPr lang="en-US"/>
          </a:p>
        </p:txBody>
      </p:sp>
      <p:sp>
        <p:nvSpPr>
          <p:cNvPr id="5" name="Footer Placeholder 4">
            <a:extLst>
              <a:ext uri="{FF2B5EF4-FFF2-40B4-BE49-F238E27FC236}">
                <a16:creationId xmlns:a16="http://schemas.microsoft.com/office/drawing/2014/main" id="{C0231E5E-0A1B-40DB-AF3E-7F2E19966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E95AF-0EC0-4944-B58D-DB7CB55A84E8}"/>
              </a:ext>
            </a:extLst>
          </p:cNvPr>
          <p:cNvSpPr>
            <a:spLocks noGrp="1"/>
          </p:cNvSpPr>
          <p:nvPr>
            <p:ph type="sldNum" sz="quarter" idx="12"/>
          </p:nvPr>
        </p:nvSpPr>
        <p:spPr/>
        <p:txBody>
          <a:bodyPr/>
          <a:lstStyle/>
          <a:p>
            <a:fld id="{92DE4649-DC40-4BD1-AF27-6F3DFC9616D7}" type="slidenum">
              <a:rPr lang="en-US" smtClean="0"/>
              <a:t>‹#›</a:t>
            </a:fld>
            <a:endParaRPr lang="en-US"/>
          </a:p>
        </p:txBody>
      </p:sp>
    </p:spTree>
    <p:extLst>
      <p:ext uri="{BB962C8B-B14F-4D97-AF65-F5344CB8AC3E}">
        <p14:creationId xmlns:p14="http://schemas.microsoft.com/office/powerpoint/2010/main" val="109399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0029E-8DF5-4E90-8F31-E7016AFA2F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70CD2-BAD0-4FEC-A223-FFE8BDD5AE9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98492-0E88-46D9-9B5C-5D6479655EC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BCC960F-7591-4820-8015-2D81D5459F19}" type="datetimeFigureOut">
              <a:rPr lang="en-US" smtClean="0"/>
              <a:t>1/27/2022</a:t>
            </a:fld>
            <a:endParaRPr lang="en-US"/>
          </a:p>
        </p:txBody>
      </p:sp>
      <p:sp>
        <p:nvSpPr>
          <p:cNvPr id="5" name="Footer Placeholder 4">
            <a:extLst>
              <a:ext uri="{FF2B5EF4-FFF2-40B4-BE49-F238E27FC236}">
                <a16:creationId xmlns:a16="http://schemas.microsoft.com/office/drawing/2014/main" id="{D461E3AF-D946-4A4D-A940-0E6763C94A6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5EAC7A-6EE0-4CAF-8FA1-874AFFCADD6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2DE4649-DC40-4BD1-AF27-6F3DFC9616D7}" type="slidenum">
              <a:rPr lang="en-US" smtClean="0"/>
              <a:t>‹#›</a:t>
            </a:fld>
            <a:endParaRPr lang="en-US"/>
          </a:p>
        </p:txBody>
      </p:sp>
    </p:spTree>
    <p:extLst>
      <p:ext uri="{BB962C8B-B14F-4D97-AF65-F5344CB8AC3E}">
        <p14:creationId xmlns:p14="http://schemas.microsoft.com/office/powerpoint/2010/main" val="2685611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1.png"/><Relationship Id="rId7" Type="http://schemas.openxmlformats.org/officeDocument/2006/relationships/diagramQuickStyle" Target="../diagrams/quickStyle4.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9.pn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0" y="0"/>
            <a:ext cx="4843902" cy="10287000"/>
          </a:xfrm>
          <a:prstGeom prst="rect">
            <a:avLst/>
          </a:prstGeom>
          <a:solidFill>
            <a:srgbClr val="FFFFFF"/>
          </a:solidFill>
        </p:spPr>
      </p:sp>
      <p:pic>
        <p:nvPicPr>
          <p:cNvPr id="3" name="Picture 3"/>
          <p:cNvPicPr>
            <a:picLocks noChangeAspect="1"/>
          </p:cNvPicPr>
          <p:nvPr/>
        </p:nvPicPr>
        <p:blipFill>
          <a:blip r:embed="rId3"/>
          <a:srcRect/>
          <a:stretch>
            <a:fillRect/>
          </a:stretch>
        </p:blipFill>
        <p:spPr>
          <a:xfrm>
            <a:off x="170196" y="2703485"/>
            <a:ext cx="4503510" cy="4503510"/>
          </a:xfrm>
          <a:prstGeom prst="rect">
            <a:avLst/>
          </a:prstGeom>
        </p:spPr>
      </p:pic>
      <p:sp>
        <p:nvSpPr>
          <p:cNvPr id="4" name="TextBox 4"/>
          <p:cNvSpPr txBox="1"/>
          <p:nvPr/>
        </p:nvSpPr>
        <p:spPr>
          <a:xfrm>
            <a:off x="4843902" y="1181100"/>
            <a:ext cx="13444098" cy="2746521"/>
          </a:xfrm>
          <a:prstGeom prst="rect">
            <a:avLst/>
          </a:prstGeom>
        </p:spPr>
        <p:txBody>
          <a:bodyPr wrap="square" lIns="0" tIns="0" rIns="0" bIns="0" rtlCol="0" anchor="t">
            <a:spAutoFit/>
          </a:bodyPr>
          <a:lstStyle/>
          <a:p>
            <a:pPr algn="ctr">
              <a:lnSpc>
                <a:spcPts val="7279"/>
              </a:lnSpc>
            </a:pPr>
            <a:r>
              <a:rPr lang="en-US" sz="5199" b="1" dirty="0">
                <a:solidFill>
                  <a:srgbClr val="351F16"/>
                </a:solidFill>
                <a:latin typeface="Open Sans" panose="020B0606030504020204" pitchFamily="34" charset="0"/>
                <a:ea typeface="Open Sans" panose="020B0606030504020204" pitchFamily="34" charset="0"/>
                <a:cs typeface="Open Sans" panose="020B0606030504020204" pitchFamily="34" charset="0"/>
              </a:rPr>
              <a:t>Alaska POLST Basics for Health Care Professionals: Hospital and Emergency Department Use</a:t>
            </a:r>
            <a:endParaRPr lang="en-US" sz="4400" b="1"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5"/>
          <p:cNvSpPr txBox="1"/>
          <p:nvPr/>
        </p:nvSpPr>
        <p:spPr>
          <a:xfrm>
            <a:off x="4929000" y="3591998"/>
            <a:ext cx="13273902" cy="4257384"/>
          </a:xfrm>
          <a:prstGeom prst="rect">
            <a:avLst/>
          </a:prstGeom>
        </p:spPr>
        <p:txBody>
          <a:bodyPr wrap="square" lIns="0" tIns="0" rIns="0" bIns="0" rtlCol="0" anchor="t">
            <a:spAutoFit/>
          </a:bodyPr>
          <a:lstStyle/>
          <a:p>
            <a:pPr algn="ctr">
              <a:lnSpc>
                <a:spcPts val="4900"/>
              </a:lnSpc>
            </a:pPr>
            <a:br>
              <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rPr>
            </a:br>
            <a:endPar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gn="ctr">
              <a:lnSpc>
                <a:spcPts val="4900"/>
              </a:lnSpc>
            </a:pPr>
            <a:r>
              <a:rPr lang="en-US" sz="3500" b="1" dirty="0">
                <a:solidFill>
                  <a:srgbClr val="351F16"/>
                </a:solidFill>
                <a:latin typeface="Open Sans" panose="020B0606030504020204" pitchFamily="34" charset="0"/>
                <a:ea typeface="Open Sans" panose="020B0606030504020204" pitchFamily="34" charset="0"/>
                <a:cs typeface="Open Sans" panose="020B0606030504020204" pitchFamily="34" charset="0"/>
              </a:rPr>
              <a:t>Ursula McVeigh MD</a:t>
            </a:r>
          </a:p>
          <a:p>
            <a:pPr algn="ctr"/>
            <a:r>
              <a:rPr lang="en-US" sz="2800" dirty="0">
                <a:latin typeface="Open Sans" panose="020B0606030504020204" pitchFamily="34" charset="0"/>
                <a:ea typeface="Open Sans" panose="020B0606030504020204" pitchFamily="34" charset="0"/>
                <a:cs typeface="Open Sans" panose="020B0606030504020204" pitchFamily="34" charset="0"/>
              </a:rPr>
              <a:t>Executive Medical Director, Hospice and Palliative Care</a:t>
            </a:r>
            <a:br>
              <a:rPr lang="en-US"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Providence Medical Group Alaska (PMGA)</a:t>
            </a:r>
          </a:p>
          <a:p>
            <a:pPr algn="ctr"/>
            <a:r>
              <a:rPr lang="en-US" sz="2500" dirty="0">
                <a:solidFill>
                  <a:srgbClr val="351F16"/>
                </a:solidFill>
                <a:latin typeface="Open Sans" panose="020B0606030504020204" pitchFamily="34" charset="0"/>
                <a:ea typeface="Open Sans" panose="020B0606030504020204" pitchFamily="34" charset="0"/>
                <a:cs typeface="Open Sans" panose="020B0606030504020204" pitchFamily="34" charset="0"/>
              </a:rPr>
              <a:t>DHS POLST Education Workgroup</a:t>
            </a:r>
          </a:p>
          <a:p>
            <a:pPr algn="ctr"/>
            <a:endParaRPr lang="en-US" sz="35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gn="ctr">
              <a:lnSpc>
                <a:spcPts val="4900"/>
              </a:lnSpc>
            </a:pPr>
            <a:endParaRPr lang="en-US" sz="35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7385057" y="0"/>
            <a:ext cx="9525" cy="10950960"/>
          </a:xfrm>
          <a:prstGeom prst="rect">
            <a:avLst/>
          </a:prstGeom>
          <a:solidFill>
            <a:srgbClr val="351F16"/>
          </a:solidFill>
        </p:spPr>
      </p:sp>
      <p:sp>
        <p:nvSpPr>
          <p:cNvPr id="4" name="TextBox 4"/>
          <p:cNvSpPr txBox="1"/>
          <p:nvPr/>
        </p:nvSpPr>
        <p:spPr>
          <a:xfrm>
            <a:off x="1028700" y="1609725"/>
            <a:ext cx="5936133" cy="4748159"/>
          </a:xfrm>
          <a:prstGeom prst="rect">
            <a:avLst/>
          </a:prstGeom>
        </p:spPr>
        <p:txBody>
          <a:bodyPr lIns="0" tIns="0" rIns="0" bIns="0" rtlCol="0" anchor="t">
            <a:spAutoFit/>
          </a:bodyPr>
          <a:lstStyle/>
          <a:p>
            <a:pPr>
              <a:lnSpc>
                <a:spcPts val="9360"/>
              </a:lnSpc>
            </a:pPr>
            <a:r>
              <a:rPr lang="en-US" sz="7800" dirty="0">
                <a:solidFill>
                  <a:srgbClr val="351F16"/>
                </a:solidFill>
                <a:latin typeface="Antonio Bold"/>
              </a:rPr>
              <a:t>WHO CAN (MUST) </a:t>
            </a:r>
            <a:br>
              <a:rPr lang="en-US" sz="7800" dirty="0">
                <a:solidFill>
                  <a:srgbClr val="351F16"/>
                </a:solidFill>
                <a:latin typeface="Antonio Bold"/>
              </a:rPr>
            </a:br>
            <a:r>
              <a:rPr lang="en-US" sz="7800" dirty="0">
                <a:solidFill>
                  <a:srgbClr val="351F16"/>
                </a:solidFill>
                <a:latin typeface="Antonio Bold"/>
              </a:rPr>
              <a:t>HONOR POLST?</a:t>
            </a:r>
            <a:endParaRPr lang="en-US" sz="7800" dirty="0">
              <a:solidFill>
                <a:srgbClr val="351F16"/>
              </a:solidFill>
              <a:latin typeface="Antonio Bold" panose="020B0604020202020204" charset="0"/>
            </a:endParaRPr>
          </a:p>
          <a:p>
            <a:pPr>
              <a:lnSpc>
                <a:spcPts val="9360"/>
              </a:lnSpc>
            </a:pPr>
            <a:endParaRPr lang="en-US" sz="7800" dirty="0">
              <a:solidFill>
                <a:srgbClr val="351F16"/>
              </a:solidFill>
              <a:latin typeface="Arimo"/>
            </a:endParaRPr>
          </a:p>
        </p:txBody>
      </p:sp>
      <p:pic>
        <p:nvPicPr>
          <p:cNvPr id="5" name="Picture 5"/>
          <p:cNvPicPr>
            <a:picLocks noChangeAspect="1"/>
          </p:cNvPicPr>
          <p:nvPr/>
        </p:nvPicPr>
        <p:blipFill>
          <a:blip r:embed="rId3"/>
          <a:srcRect b="39456"/>
          <a:stretch>
            <a:fillRect/>
          </a:stretch>
        </p:blipFill>
        <p:spPr>
          <a:xfrm>
            <a:off x="15267158" y="231496"/>
            <a:ext cx="2730982" cy="1204947"/>
          </a:xfrm>
          <a:prstGeom prst="rect">
            <a:avLst/>
          </a:prstGeom>
        </p:spPr>
      </p:pic>
      <p:sp>
        <p:nvSpPr>
          <p:cNvPr id="6" name="TextBox 5">
            <a:extLst>
              <a:ext uri="{FF2B5EF4-FFF2-40B4-BE49-F238E27FC236}">
                <a16:creationId xmlns:a16="http://schemas.microsoft.com/office/drawing/2014/main" id="{F07C6940-596E-5C41-9542-7BC48B6CB98A}"/>
              </a:ext>
            </a:extLst>
          </p:cNvPr>
          <p:cNvSpPr txBox="1"/>
          <p:nvPr/>
        </p:nvSpPr>
        <p:spPr>
          <a:xfrm>
            <a:off x="8082214" y="2684919"/>
            <a:ext cx="8053136" cy="7171194"/>
          </a:xfrm>
          <a:prstGeom prst="rect">
            <a:avLst/>
          </a:prstGeom>
          <a:noFill/>
        </p:spPr>
        <p:txBody>
          <a:bodyPr wrap="square" lIns="91440" tIns="45720" rIns="91440" bIns="45720" rtlCol="0" anchor="t">
            <a:spAutoFit/>
          </a:bodyPr>
          <a:lstStyle/>
          <a:p>
            <a:pPr>
              <a:spcAft>
                <a:spcPts val="600"/>
              </a:spcAft>
            </a:pPr>
            <a:r>
              <a:rPr lang="en-US" sz="2800" dirty="0">
                <a:latin typeface="Open Sans"/>
                <a:ea typeface="Open Sans"/>
                <a:cs typeface="Open Sans"/>
              </a:rPr>
              <a:t>All health care professionals, when presented:</a:t>
            </a:r>
            <a:endParaRPr lang="en-US" dirty="0"/>
          </a:p>
          <a:p>
            <a:pPr>
              <a:spcAft>
                <a:spcPts val="600"/>
              </a:spcAft>
            </a:pPr>
            <a:r>
              <a:rPr lang="en-US" sz="2800" dirty="0">
                <a:latin typeface="Open Sans"/>
                <a:ea typeface="Open Sans"/>
                <a:cs typeface="Open Sans"/>
              </a:rPr>
              <a:t> (includes EMT’s, first responders, and health care providers and clinicians in all settings)</a:t>
            </a:r>
            <a:endParaRPr lang="en-US" dirty="0">
              <a:latin typeface="Calibri"/>
              <a:ea typeface="Open Sans"/>
              <a:cs typeface="Calibri"/>
            </a:endParaRPr>
          </a:p>
          <a:p>
            <a:pPr>
              <a:spcAft>
                <a:spcPts val="600"/>
              </a:spcAft>
            </a:pPr>
            <a:endParaRPr lang="en-US" sz="2800" dirty="0">
              <a:latin typeface="Open Sans"/>
              <a:ea typeface="Open Sans"/>
              <a:cs typeface="Open Sans"/>
            </a:endParaRPr>
          </a:p>
          <a:p>
            <a:pPr marL="914400" lvl="1" indent="-457200">
              <a:spcAft>
                <a:spcPts val="600"/>
              </a:spcAft>
              <a:buFont typeface="Arial" panose="020B0604020202020204" pitchFamily="34" charset="0"/>
              <a:buChar char="•"/>
            </a:pPr>
            <a:r>
              <a:rPr lang="en-US" sz="2800" dirty="0">
                <a:latin typeface="Open Sans"/>
                <a:ea typeface="Open Sans"/>
                <a:cs typeface="Open Sans"/>
              </a:rPr>
              <a:t>Shall comply with POLST orders</a:t>
            </a:r>
          </a:p>
          <a:p>
            <a:pPr marL="914400" lvl="1" indent="-457200">
              <a:spcAft>
                <a:spcPts val="600"/>
              </a:spcAft>
              <a:buFont typeface="Arial" panose="020B0604020202020204" pitchFamily="34" charset="0"/>
              <a:buChar char="•"/>
            </a:pPr>
            <a:r>
              <a:rPr lang="en-US" sz="2800" dirty="0">
                <a:latin typeface="Open Sans"/>
                <a:ea typeface="Open Sans"/>
                <a:cs typeface="Open Sans"/>
              </a:rPr>
              <a:t>Are provided immunity from civil or criminal liability </a:t>
            </a:r>
          </a:p>
          <a:p>
            <a:pPr lvl="1">
              <a:spcAft>
                <a:spcPts val="600"/>
              </a:spcAft>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2800" u="sng" dirty="0">
                <a:latin typeface="Open Sans"/>
                <a:ea typeface="Open Sans"/>
                <a:cs typeface="Open Sans"/>
              </a:rPr>
              <a:t>Law covers how to handle disputes:</a:t>
            </a:r>
          </a:p>
          <a:p>
            <a:pPr lvl="1">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Patient or legal decision maker can:</a:t>
            </a:r>
          </a:p>
          <a:p>
            <a:pPr marL="914400" lvl="1" indent="-45720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VOID a POLST verbally to a health care professional</a:t>
            </a:r>
          </a:p>
          <a:p>
            <a:pPr marL="914400" lvl="1" indent="-45720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CHANGE a POLST by completing a new form signed by a physician</a:t>
            </a:r>
          </a:p>
          <a:p>
            <a:endParaRPr lang="en-US" dirty="0"/>
          </a:p>
        </p:txBody>
      </p:sp>
      <p:sp>
        <p:nvSpPr>
          <p:cNvPr id="7" name="TextBox 6">
            <a:extLst>
              <a:ext uri="{FF2B5EF4-FFF2-40B4-BE49-F238E27FC236}">
                <a16:creationId xmlns:a16="http://schemas.microsoft.com/office/drawing/2014/main" id="{CEBD2C2C-F822-AB49-A168-EC5968E87BE2}"/>
              </a:ext>
            </a:extLst>
          </p:cNvPr>
          <p:cNvSpPr txBox="1"/>
          <p:nvPr/>
        </p:nvSpPr>
        <p:spPr>
          <a:xfrm>
            <a:off x="7889869" y="1333402"/>
            <a:ext cx="6815094" cy="1231106"/>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Alaska law requires all healthcare professionals to follow POLST Orders </a:t>
            </a:r>
          </a:p>
          <a:p>
            <a:endParaRPr lang="en-US" dirty="0"/>
          </a:p>
        </p:txBody>
      </p:sp>
      <p:pic>
        <p:nvPicPr>
          <p:cNvPr id="9" name="Picture 8">
            <a:extLst>
              <a:ext uri="{FF2B5EF4-FFF2-40B4-BE49-F238E27FC236}">
                <a16:creationId xmlns:a16="http://schemas.microsoft.com/office/drawing/2014/main" id="{E5E8DE38-9EDA-473D-8109-E548D8FA8BA5}"/>
              </a:ext>
            </a:extLst>
          </p:cNvPr>
          <p:cNvPicPr>
            <a:picLocks noChangeAspect="1"/>
          </p:cNvPicPr>
          <p:nvPr/>
        </p:nvPicPr>
        <p:blipFill rotWithShape="1">
          <a:blip r:embed="rId4"/>
          <a:srcRect t="36590"/>
          <a:stretch/>
        </p:blipFill>
        <p:spPr>
          <a:xfrm>
            <a:off x="304800" y="5600700"/>
            <a:ext cx="6882758" cy="4348655"/>
          </a:xfrm>
          <a:prstGeom prst="rect">
            <a:avLst/>
          </a:prstGeom>
        </p:spPr>
      </p:pic>
      <p:sp>
        <p:nvSpPr>
          <p:cNvPr id="11" name="TextBox 10">
            <a:extLst>
              <a:ext uri="{FF2B5EF4-FFF2-40B4-BE49-F238E27FC236}">
                <a16:creationId xmlns:a16="http://schemas.microsoft.com/office/drawing/2014/main" id="{2CBFB38B-DDF4-4944-95AF-73739AD1BE7E}"/>
              </a:ext>
            </a:extLst>
          </p:cNvPr>
          <p:cNvSpPr txBox="1"/>
          <p:nvPr/>
        </p:nvSpPr>
        <p:spPr>
          <a:xfrm>
            <a:off x="304800" y="9549245"/>
            <a:ext cx="5546970" cy="369332"/>
          </a:xfrm>
          <a:prstGeom prst="rect">
            <a:avLst/>
          </a:prstGeom>
          <a:noFill/>
        </p:spPr>
        <p:txBody>
          <a:bodyPr wrap="square" rtlCol="0">
            <a:spAutoFit/>
          </a:bodyPr>
          <a:lstStyle/>
          <a:p>
            <a:r>
              <a:rPr lang="en-US"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Nathan Gray, M.D. inkvessel.com</a:t>
            </a:r>
            <a:endParaRPr lang="en-US" i="1" u="sng"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6" name="TextBox 6"/>
          <p:cNvSpPr txBox="1"/>
          <p:nvPr/>
        </p:nvSpPr>
        <p:spPr>
          <a:xfrm>
            <a:off x="304800" y="2388595"/>
            <a:ext cx="2795637" cy="6558012"/>
          </a:xfrm>
          <a:prstGeom prst="rect">
            <a:avLst/>
          </a:prstGeom>
        </p:spPr>
        <p:txBody>
          <a:bodyPr vert="vert270" wrap="square" lIns="0" tIns="0" rIns="0" bIns="0" rtlCol="0" anchor="t">
            <a:spAutoFit/>
          </a:bodyPr>
          <a:lstStyle/>
          <a:p>
            <a:pPr>
              <a:lnSpc>
                <a:spcPts val="10919"/>
              </a:lnSpc>
            </a:pPr>
            <a:r>
              <a:rPr lang="en-US" sz="9099" dirty="0">
                <a:solidFill>
                  <a:srgbClr val="351F16"/>
                </a:solidFill>
                <a:latin typeface="Antonio Bold"/>
              </a:rPr>
              <a:t>The Conversation</a:t>
            </a:r>
          </a:p>
        </p:txBody>
      </p:sp>
      <p:sp>
        <p:nvSpPr>
          <p:cNvPr id="7" name="TextBox 7"/>
          <p:cNvSpPr txBox="1"/>
          <p:nvPr/>
        </p:nvSpPr>
        <p:spPr>
          <a:xfrm>
            <a:off x="6790324" y="838200"/>
            <a:ext cx="11497676" cy="638176"/>
          </a:xfrm>
          <a:prstGeom prst="rect">
            <a:avLst/>
          </a:prstGeom>
        </p:spPr>
        <p:txBody>
          <a:bodyPr lIns="0" tIns="0" rIns="0" bIns="0" rtlCol="0" anchor="t">
            <a:spAutoFit/>
          </a:bodyPr>
          <a:lstStyle/>
          <a:p>
            <a:pPr>
              <a:lnSpc>
                <a:spcPts val="5699"/>
              </a:lnSpc>
            </a:pPr>
            <a:endParaRPr/>
          </a:p>
        </p:txBody>
      </p:sp>
      <p:pic>
        <p:nvPicPr>
          <p:cNvPr id="8" name="Picture 8"/>
          <p:cNvPicPr>
            <a:picLocks noChangeAspect="1"/>
          </p:cNvPicPr>
          <p:nvPr/>
        </p:nvPicPr>
        <p:blipFill>
          <a:blip r:embed="rId3"/>
          <a:srcRect b="39456"/>
          <a:stretch>
            <a:fillRect/>
          </a:stretch>
        </p:blipFill>
        <p:spPr>
          <a:xfrm>
            <a:off x="15267158" y="231496"/>
            <a:ext cx="2730982" cy="1204947"/>
          </a:xfrm>
          <a:prstGeom prst="rect">
            <a:avLst/>
          </a:prstGeom>
        </p:spPr>
      </p:pic>
      <p:pic>
        <p:nvPicPr>
          <p:cNvPr id="9" name="Picture 8">
            <a:extLst>
              <a:ext uri="{FF2B5EF4-FFF2-40B4-BE49-F238E27FC236}">
                <a16:creationId xmlns:a16="http://schemas.microsoft.com/office/drawing/2014/main" id="{84559932-EDB6-40DC-A347-BE5A28DB79EA}"/>
              </a:ext>
            </a:extLst>
          </p:cNvPr>
          <p:cNvPicPr>
            <a:picLocks noChangeAspect="1"/>
          </p:cNvPicPr>
          <p:nvPr/>
        </p:nvPicPr>
        <p:blipFill>
          <a:blip r:embed="rId4"/>
          <a:stretch>
            <a:fillRect/>
          </a:stretch>
        </p:blipFill>
        <p:spPr>
          <a:xfrm>
            <a:off x="3882886" y="445638"/>
            <a:ext cx="7200000" cy="7175614"/>
          </a:xfrm>
          <a:prstGeom prst="rect">
            <a:avLst/>
          </a:prstGeom>
        </p:spPr>
      </p:pic>
      <p:sp>
        <p:nvSpPr>
          <p:cNvPr id="10" name="TextBox 9">
            <a:extLst>
              <a:ext uri="{FF2B5EF4-FFF2-40B4-BE49-F238E27FC236}">
                <a16:creationId xmlns:a16="http://schemas.microsoft.com/office/drawing/2014/main" id="{28819995-9F92-4578-9C7D-039625A0E24A}"/>
              </a:ext>
            </a:extLst>
          </p:cNvPr>
          <p:cNvSpPr txBox="1"/>
          <p:nvPr/>
        </p:nvSpPr>
        <p:spPr>
          <a:xfrm>
            <a:off x="14401800" y="9829797"/>
            <a:ext cx="5546970" cy="400110"/>
          </a:xfrm>
          <a:prstGeom prst="rect">
            <a:avLst/>
          </a:prstGeom>
          <a:noFill/>
        </p:spPr>
        <p:txBody>
          <a:bodyPr wrap="square" rtlCol="0">
            <a:spAutoFit/>
          </a:bodyPr>
          <a:lstStyle/>
          <a:p>
            <a:r>
              <a:rPr lang="en-US" sz="20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Nathan Gray, M.D. inkvessel.com</a:t>
            </a:r>
            <a:endParaRPr lang="en-US" sz="2000" i="1" u="sng"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6">
            <a:extLst>
              <a:ext uri="{FF2B5EF4-FFF2-40B4-BE49-F238E27FC236}">
                <a16:creationId xmlns:a16="http://schemas.microsoft.com/office/drawing/2014/main" id="{4271F708-AA8C-4CE3-8DD4-4A8C96C7D496}"/>
              </a:ext>
            </a:extLst>
          </p:cNvPr>
          <p:cNvSpPr txBox="1"/>
          <p:nvPr/>
        </p:nvSpPr>
        <p:spPr>
          <a:xfrm>
            <a:off x="4033280" y="8058874"/>
            <a:ext cx="7202669" cy="2166491"/>
          </a:xfrm>
          <a:prstGeom prst="rect">
            <a:avLst/>
          </a:prstGeom>
        </p:spPr>
        <p:txBody>
          <a:bodyPr lIns="0" tIns="0" rIns="0" bIns="0" rtlCol="0" anchor="t">
            <a:spAutoFit/>
          </a:bodyPr>
          <a:lstStyle/>
          <a:p>
            <a:pPr>
              <a:lnSpc>
                <a:spcPts val="3499"/>
              </a:lnSpc>
            </a:pPr>
            <a:endParaRPr dirty="0"/>
          </a:p>
          <a:p>
            <a:pPr>
              <a:lnSpc>
                <a:spcPts val="3499"/>
              </a:lnSpc>
            </a:pPr>
            <a:r>
              <a:rPr lang="en-US" sz="2499" b="1" dirty="0">
                <a:solidFill>
                  <a:srgbClr val="351F16"/>
                </a:solidFill>
                <a:latin typeface="Open Sans" panose="020B0606030504020204" pitchFamily="34" charset="0"/>
                <a:ea typeface="Open Sans" panose="020B0606030504020204" pitchFamily="34" charset="0"/>
                <a:cs typeface="Open Sans" panose="020B0606030504020204" pitchFamily="34" charset="0"/>
              </a:rPr>
              <a:t>Next webinar: </a:t>
            </a:r>
          </a:p>
          <a:p>
            <a:pPr>
              <a:lnSpc>
                <a:spcPts val="349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The Art of the POLST in Skilled Nursing Facilities</a:t>
            </a:r>
          </a:p>
          <a:p>
            <a:pPr>
              <a:lnSpc>
                <a:spcPts val="349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Feb 8, 12:00PM</a:t>
            </a:r>
          </a:p>
          <a:p>
            <a:pPr>
              <a:lnSpc>
                <a:spcPts val="3121"/>
              </a:lnSpc>
            </a:pPr>
            <a:endParaRPr lang="en-US" sz="2499" dirty="0">
              <a:solidFill>
                <a:srgbClr val="351F16"/>
              </a:solidFill>
              <a:latin typeface="Arimo"/>
            </a:endParaRPr>
          </a:p>
        </p:txBody>
      </p:sp>
      <p:sp>
        <p:nvSpPr>
          <p:cNvPr id="12" name="AutoShape 2">
            <a:extLst>
              <a:ext uri="{FF2B5EF4-FFF2-40B4-BE49-F238E27FC236}">
                <a16:creationId xmlns:a16="http://schemas.microsoft.com/office/drawing/2014/main" id="{CD868FF9-249D-4FA5-9B64-66B0EF2AD359}"/>
              </a:ext>
            </a:extLst>
          </p:cNvPr>
          <p:cNvSpPr/>
          <p:nvPr/>
        </p:nvSpPr>
        <p:spPr>
          <a:xfrm>
            <a:off x="3254965" y="0"/>
            <a:ext cx="9525" cy="10950960"/>
          </a:xfrm>
          <a:prstGeom prst="rect">
            <a:avLst/>
          </a:prstGeom>
          <a:solidFill>
            <a:srgbClr val="351F16"/>
          </a:solidFill>
        </p:spPr>
      </p:sp>
      <p:sp>
        <p:nvSpPr>
          <p:cNvPr id="13" name="TextBox 6">
            <a:extLst>
              <a:ext uri="{FF2B5EF4-FFF2-40B4-BE49-F238E27FC236}">
                <a16:creationId xmlns:a16="http://schemas.microsoft.com/office/drawing/2014/main" id="{5B432FE0-C364-45DE-8FAE-473E8248580E}"/>
              </a:ext>
            </a:extLst>
          </p:cNvPr>
          <p:cNvSpPr txBox="1"/>
          <p:nvPr/>
        </p:nvSpPr>
        <p:spPr>
          <a:xfrm>
            <a:off x="12184673" y="3050728"/>
            <a:ext cx="5458091" cy="3961854"/>
          </a:xfrm>
          <a:prstGeom prst="rect">
            <a:avLst/>
          </a:prstGeom>
        </p:spPr>
        <p:txBody>
          <a:bodyPr wrap="square" lIns="0" tIns="0" rIns="0" bIns="0" rtlCol="0" anchor="t">
            <a:spAutoFit/>
          </a:bodyPr>
          <a:lstStyle/>
          <a:p>
            <a:pPr>
              <a:lnSpc>
                <a:spcPts val="3499"/>
              </a:lnSpc>
            </a:pPr>
            <a:endParaRPr dirty="0"/>
          </a:p>
          <a:p>
            <a:pPr>
              <a:lnSpc>
                <a:spcPts val="3499"/>
              </a:lnSpc>
            </a:pPr>
            <a:r>
              <a:rPr lang="en-US" sz="2450" b="1" dirty="0">
                <a:solidFill>
                  <a:srgbClr val="351F16"/>
                </a:solidFill>
                <a:latin typeface="Open Sans"/>
                <a:ea typeface="Open Sans"/>
                <a:cs typeface="Open Sans"/>
              </a:rPr>
              <a:t>Heath Care Professional &amp; Legal Decision Maker</a:t>
            </a:r>
          </a:p>
          <a:p>
            <a:pPr>
              <a:lnSpc>
                <a:spcPts val="3499"/>
              </a:lnSpc>
            </a:pPr>
            <a:endParaRPr lang="en-US" sz="2450" b="1" dirty="0">
              <a:solidFill>
                <a:srgbClr val="351F16"/>
              </a:solidFill>
              <a:latin typeface="Open Sans"/>
              <a:ea typeface="Open Sans"/>
              <a:cs typeface="Open Sans"/>
            </a:endParaRPr>
          </a:p>
          <a:p>
            <a:pPr>
              <a:lnSpc>
                <a:spcPts val="3499"/>
              </a:lnSpc>
            </a:pPr>
            <a:r>
              <a:rPr lang="en-US" sz="2450" u="sng" dirty="0">
                <a:solidFill>
                  <a:srgbClr val="351F16"/>
                </a:solidFill>
                <a:latin typeface="Open Sans"/>
                <a:ea typeface="Open Sans"/>
                <a:cs typeface="Open Sans"/>
              </a:rPr>
              <a:t>Preparer</a:t>
            </a:r>
            <a:r>
              <a:rPr lang="en-US" sz="2450" dirty="0">
                <a:solidFill>
                  <a:srgbClr val="351F16"/>
                </a:solidFill>
                <a:latin typeface="Open Sans"/>
                <a:ea typeface="Open Sans"/>
                <a:cs typeface="Open Sans"/>
              </a:rPr>
              <a:t>: any member of health care </a:t>
            </a:r>
            <a:r>
              <a:rPr lang="en-US" sz="2450">
                <a:solidFill>
                  <a:srgbClr val="351F16"/>
                </a:solidFill>
                <a:latin typeface="Open Sans"/>
                <a:ea typeface="Open Sans"/>
                <a:cs typeface="Open Sans"/>
              </a:rPr>
              <a:t>team with POLST training and skill</a:t>
            </a:r>
            <a:endParaRPr lang="en-US" dirty="0"/>
          </a:p>
          <a:p>
            <a:pPr>
              <a:lnSpc>
                <a:spcPts val="3499"/>
              </a:lnSpc>
            </a:pPr>
            <a:endParaRPr lang="en-US" sz="2450" dirty="0">
              <a:solidFill>
                <a:srgbClr val="351F16"/>
              </a:solidFill>
              <a:latin typeface="Open Sans"/>
              <a:ea typeface="Open Sans"/>
              <a:cs typeface="Open Sans"/>
            </a:endParaRPr>
          </a:p>
          <a:p>
            <a:pPr>
              <a:lnSpc>
                <a:spcPts val="3499"/>
              </a:lnSpc>
            </a:pPr>
            <a:r>
              <a:rPr lang="en-US" sz="2450" u="sng" dirty="0">
                <a:solidFill>
                  <a:srgbClr val="351F16"/>
                </a:solidFill>
                <a:latin typeface="Open Sans"/>
                <a:ea typeface="Open Sans"/>
                <a:cs typeface="Open Sans"/>
              </a:rPr>
              <a:t>Physician</a:t>
            </a:r>
            <a:r>
              <a:rPr lang="en-US" sz="2450" dirty="0">
                <a:solidFill>
                  <a:srgbClr val="351F16"/>
                </a:solidFill>
                <a:latin typeface="Open Sans"/>
                <a:ea typeface="Open Sans"/>
                <a:cs typeface="Open Sans"/>
              </a:rPr>
              <a:t> signs - medical order</a:t>
            </a:r>
          </a:p>
          <a:p>
            <a:pPr>
              <a:lnSpc>
                <a:spcPts val="3121"/>
              </a:lnSpc>
            </a:pPr>
            <a:endParaRPr lang="en-US" sz="2499" dirty="0">
              <a:solidFill>
                <a:srgbClr val="351F16"/>
              </a:solidFill>
              <a:latin typeface="Arimo"/>
              <a:ea typeface="Arimo"/>
              <a:cs typeface="Arimo"/>
            </a:endParaRPr>
          </a:p>
        </p:txBody>
      </p:sp>
    </p:spTree>
    <p:extLst>
      <p:ext uri="{BB962C8B-B14F-4D97-AF65-F5344CB8AC3E}">
        <p14:creationId xmlns:p14="http://schemas.microsoft.com/office/powerpoint/2010/main" val="3731455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sp>
      <p:sp>
        <p:nvSpPr>
          <p:cNvPr id="4" name="TextBox 4"/>
          <p:cNvSpPr txBox="1"/>
          <p:nvPr/>
        </p:nvSpPr>
        <p:spPr>
          <a:xfrm>
            <a:off x="900346" y="606744"/>
            <a:ext cx="8553106" cy="600075"/>
          </a:xfrm>
          <a:prstGeom prst="rect">
            <a:avLst/>
          </a:prstGeom>
        </p:spPr>
        <p:txBody>
          <a:bodyPr lIns="0" tIns="0" rIns="0" bIns="0" rtlCol="0" anchor="t">
            <a:spAutoFit/>
          </a:bodyPr>
          <a:lstStyle/>
          <a:p>
            <a:pPr>
              <a:lnSpc>
                <a:spcPts val="4850"/>
              </a:lnSpc>
            </a:pPr>
            <a:r>
              <a:rPr lang="en-US" sz="4042" dirty="0">
                <a:solidFill>
                  <a:srgbClr val="351F16"/>
                </a:solidFill>
                <a:latin typeface="Antonio Bold"/>
              </a:rPr>
              <a:t>HIGHLIGHTS OF THE ALASKA POLST FORM</a:t>
            </a:r>
          </a:p>
        </p:txBody>
      </p:sp>
      <p:sp>
        <p:nvSpPr>
          <p:cNvPr id="5" name="TextBox 5"/>
          <p:cNvSpPr txBox="1"/>
          <p:nvPr/>
        </p:nvSpPr>
        <p:spPr>
          <a:xfrm>
            <a:off x="533400" y="1782690"/>
            <a:ext cx="7419043" cy="7866769"/>
          </a:xfrm>
          <a:prstGeom prst="rect">
            <a:avLst/>
          </a:prstGeom>
        </p:spPr>
        <p:txBody>
          <a:bodyPr lIns="0" tIns="0" rIns="0" bIns="0" rtlCol="0" anchor="t">
            <a:spAutoFit/>
          </a:bodyPr>
          <a:lstStyle/>
          <a:p>
            <a:pPr>
              <a:lnSpc>
                <a:spcPts val="349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MEDICAL ORDER, not advance directive:</a:t>
            </a:r>
          </a:p>
          <a:p>
            <a:pPr>
              <a:lnSpc>
                <a:spcPts val="349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Transferrable, portable, and consistently interpreted</a:t>
            </a:r>
          </a:p>
          <a:p>
            <a:pPr>
              <a:lnSpc>
                <a:spcPts val="3499"/>
              </a:lnSpc>
            </a:pPr>
            <a:endPar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nSpc>
                <a:spcPts val="3499"/>
              </a:lnSpc>
            </a:pPr>
            <a:r>
              <a:rPr lang="en-US" sz="2499" b="1" dirty="0">
                <a:solidFill>
                  <a:srgbClr val="351F16"/>
                </a:solidFill>
                <a:latin typeface="Open Sans" panose="020B0606030504020204" pitchFamily="34" charset="0"/>
                <a:ea typeface="Open Sans" panose="020B0606030504020204" pitchFamily="34" charset="0"/>
                <a:cs typeface="Open Sans" panose="020B0606030504020204" pitchFamily="34" charset="0"/>
              </a:rPr>
              <a:t>A.”CPR orders”</a:t>
            </a:r>
          </a:p>
          <a:p>
            <a:pPr>
              <a:lnSpc>
                <a:spcPts val="349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Preference for care when death is imminent </a:t>
            </a:r>
          </a:p>
          <a:p>
            <a:pPr>
              <a:lnSpc>
                <a:spcPts val="349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(Full Code vs DNR)</a:t>
            </a:r>
          </a:p>
          <a:p>
            <a:pPr>
              <a:lnSpc>
                <a:spcPts val="349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  </a:t>
            </a:r>
          </a:p>
          <a:p>
            <a:pPr>
              <a:lnSpc>
                <a:spcPts val="3499"/>
              </a:lnSpc>
            </a:pPr>
            <a:r>
              <a:rPr lang="en-US" sz="2499" b="1" dirty="0">
                <a:solidFill>
                  <a:srgbClr val="351F16"/>
                </a:solidFill>
                <a:latin typeface="Open Sans" panose="020B0606030504020204" pitchFamily="34" charset="0"/>
                <a:ea typeface="Open Sans" panose="020B0606030504020204" pitchFamily="34" charset="0"/>
                <a:cs typeface="Open Sans" panose="020B0606030504020204" pitchFamily="34" charset="0"/>
              </a:rPr>
              <a:t>B. ”Initial Treatment orders”</a:t>
            </a:r>
          </a:p>
          <a:p>
            <a:pPr>
              <a:lnSpc>
                <a:spcPts val="349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Preference for level of care during distress /illness when not in cardiopulmonary arrest:</a:t>
            </a:r>
          </a:p>
          <a:p>
            <a:pPr>
              <a:lnSpc>
                <a:spcPts val="3499"/>
              </a:lnSpc>
            </a:pPr>
            <a:endPar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nSpc>
                <a:spcPts val="349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 “Where do they want/accept to be cared for?”</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ICU with full interventions</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Hospital but no ICU</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Home or LTC i.e. “in place”</a:t>
            </a:r>
          </a:p>
          <a:p>
            <a:pPr marL="539749" lvl="1" indent="-269875">
              <a:lnSpc>
                <a:spcPts val="3499"/>
              </a:lnSpc>
              <a:buFont typeface="Arial"/>
              <a:buChar char="•"/>
            </a:pPr>
            <a:endPar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gn="ctr">
              <a:lnSpc>
                <a:spcPts val="1679"/>
              </a:lnSpc>
            </a:pPr>
            <a:endParaRPr lang="en-US" sz="2499" dirty="0">
              <a:solidFill>
                <a:srgbClr val="351F16"/>
              </a:solidFill>
              <a:latin typeface="Arimo"/>
            </a:endParaRPr>
          </a:p>
        </p:txBody>
      </p:sp>
      <p:pic>
        <p:nvPicPr>
          <p:cNvPr id="6" name="Picture 5">
            <a:extLst>
              <a:ext uri="{FF2B5EF4-FFF2-40B4-BE49-F238E27FC236}">
                <a16:creationId xmlns:a16="http://schemas.microsoft.com/office/drawing/2014/main" id="{621325C0-0682-48AF-8F71-5D3FD4FE4A92}"/>
              </a:ext>
            </a:extLst>
          </p:cNvPr>
          <p:cNvPicPr>
            <a:picLocks noChangeAspect="1"/>
          </p:cNvPicPr>
          <p:nvPr/>
        </p:nvPicPr>
        <p:blipFill>
          <a:blip r:embed="rId2"/>
          <a:stretch>
            <a:fillRect/>
          </a:stretch>
        </p:blipFill>
        <p:spPr>
          <a:xfrm>
            <a:off x="9327504" y="-19050"/>
            <a:ext cx="9086444" cy="10287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sp>
      <p:pic>
        <p:nvPicPr>
          <p:cNvPr id="3" name="Picture 3"/>
          <p:cNvPicPr>
            <a:picLocks noChangeAspect="1"/>
          </p:cNvPicPr>
          <p:nvPr/>
        </p:nvPicPr>
        <p:blipFill>
          <a:blip r:embed="rId3"/>
          <a:srcRect/>
          <a:stretch>
            <a:fillRect/>
          </a:stretch>
        </p:blipFill>
        <p:spPr>
          <a:xfrm>
            <a:off x="8148708" y="606987"/>
            <a:ext cx="10139292" cy="9232841"/>
          </a:xfrm>
          <a:prstGeom prst="rect">
            <a:avLst/>
          </a:prstGeom>
        </p:spPr>
      </p:pic>
      <p:sp>
        <p:nvSpPr>
          <p:cNvPr id="4" name="TextBox 4"/>
          <p:cNvSpPr txBox="1"/>
          <p:nvPr/>
        </p:nvSpPr>
        <p:spPr>
          <a:xfrm>
            <a:off x="900346" y="606744"/>
            <a:ext cx="8553106" cy="600075"/>
          </a:xfrm>
          <a:prstGeom prst="rect">
            <a:avLst/>
          </a:prstGeom>
        </p:spPr>
        <p:txBody>
          <a:bodyPr lIns="0" tIns="0" rIns="0" bIns="0" rtlCol="0" anchor="t">
            <a:spAutoFit/>
          </a:bodyPr>
          <a:lstStyle/>
          <a:p>
            <a:pPr>
              <a:lnSpc>
                <a:spcPts val="4850"/>
              </a:lnSpc>
            </a:pPr>
            <a:r>
              <a:rPr lang="en-US" sz="4042">
                <a:solidFill>
                  <a:srgbClr val="351F16"/>
                </a:solidFill>
                <a:latin typeface="Antonio Bold"/>
              </a:rPr>
              <a:t>HIGHLIGHTS OF THE ALASKA POLST FORM</a:t>
            </a:r>
          </a:p>
        </p:txBody>
      </p:sp>
      <p:sp>
        <p:nvSpPr>
          <p:cNvPr id="5" name="TextBox 5"/>
          <p:cNvSpPr txBox="1"/>
          <p:nvPr/>
        </p:nvSpPr>
        <p:spPr>
          <a:xfrm>
            <a:off x="79689" y="1960013"/>
            <a:ext cx="8052135" cy="7159652"/>
          </a:xfrm>
          <a:prstGeom prst="rect">
            <a:avLst/>
          </a:prstGeom>
        </p:spPr>
        <p:txBody>
          <a:bodyPr wrap="square" lIns="0" tIns="0" rIns="0" bIns="0" rtlCol="0" anchor="t">
            <a:spAutoFit/>
          </a:bodyPr>
          <a:lstStyle/>
          <a:p>
            <a:pPr marL="539115" lvl="1" indent="-269875">
              <a:lnSpc>
                <a:spcPts val="3499"/>
              </a:lnSpc>
              <a:buFont typeface="Arial"/>
              <a:buChar char="•"/>
            </a:pPr>
            <a:r>
              <a:rPr lang="en-US" sz="2800" b="1" dirty="0">
                <a:solidFill>
                  <a:srgbClr val="351F16"/>
                </a:solidFill>
                <a:latin typeface="Open Sans"/>
                <a:ea typeface="Open Sans"/>
                <a:cs typeface="Open Sans"/>
              </a:rPr>
              <a:t>“Additional orders” section </a:t>
            </a:r>
            <a:r>
              <a:rPr lang="en-US" sz="2800" dirty="0">
                <a:solidFill>
                  <a:srgbClr val="351F16"/>
                </a:solidFill>
                <a:latin typeface="Open Sans"/>
                <a:ea typeface="Open Sans"/>
                <a:cs typeface="Open Sans"/>
              </a:rPr>
              <a:t>used to individualize orders:</a:t>
            </a:r>
            <a:endPar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996315" lvl="2" indent="-269875">
              <a:lnSpc>
                <a:spcPts val="3499"/>
              </a:lnSpc>
              <a:buFont typeface="Arial"/>
              <a:buChar char="•"/>
            </a:pPr>
            <a:r>
              <a:rPr lang="en-US" sz="2800" dirty="0">
                <a:solidFill>
                  <a:srgbClr val="351F16"/>
                </a:solidFill>
                <a:latin typeface="Open Sans"/>
                <a:ea typeface="Open Sans"/>
                <a:cs typeface="Open Sans"/>
              </a:rPr>
              <a:t>Exceptions to Section B Orders  </a:t>
            </a:r>
            <a:endPar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1453515" lvl="3" indent="-269875">
              <a:lnSpc>
                <a:spcPts val="3499"/>
              </a:lnSpc>
              <a:buFont typeface="Arial"/>
              <a:buChar char="•"/>
            </a:pPr>
            <a:r>
              <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rPr>
              <a:t>e.g. want Selective Treatment but no NIV</a:t>
            </a:r>
          </a:p>
          <a:p>
            <a:pPr>
              <a:lnSpc>
                <a:spcPts val="3499"/>
              </a:lnSpc>
            </a:pPr>
            <a:endPar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539115" lvl="1" indent="-269875">
              <a:lnSpc>
                <a:spcPts val="3499"/>
              </a:lnSpc>
              <a:buFont typeface="Arial"/>
              <a:buChar char="•"/>
            </a:pPr>
            <a:r>
              <a:rPr lang="en-US" sz="2800" b="1" dirty="0">
                <a:solidFill>
                  <a:srgbClr val="351F16"/>
                </a:solidFill>
                <a:latin typeface="Open Sans"/>
                <a:ea typeface="Open Sans"/>
                <a:cs typeface="Open Sans"/>
              </a:rPr>
              <a:t>Contains preference </a:t>
            </a:r>
            <a:r>
              <a:rPr lang="en-US" sz="2800" dirty="0">
                <a:solidFill>
                  <a:srgbClr val="351F16"/>
                </a:solidFill>
                <a:latin typeface="Open Sans"/>
                <a:ea typeface="Open Sans"/>
                <a:cs typeface="Open Sans"/>
              </a:rPr>
              <a:t>for medically-assisted nutrition and hydration</a:t>
            </a:r>
          </a:p>
          <a:p>
            <a:pPr>
              <a:lnSpc>
                <a:spcPts val="3499"/>
              </a:lnSpc>
            </a:pPr>
            <a:endPar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539115" lvl="1" indent="-269875">
              <a:lnSpc>
                <a:spcPts val="3499"/>
              </a:lnSpc>
              <a:buFont typeface="Arial"/>
              <a:buChar char="•"/>
            </a:pPr>
            <a:r>
              <a:rPr lang="en-US" sz="2800" b="1" dirty="0">
                <a:solidFill>
                  <a:srgbClr val="351F16"/>
                </a:solidFill>
                <a:latin typeface="Open Sans" panose="020B0606030504020204" pitchFamily="34" charset="0"/>
                <a:ea typeface="Open Sans" panose="020B0606030504020204" pitchFamily="34" charset="0"/>
                <a:cs typeface="Open Sans" panose="020B0606030504020204" pitchFamily="34" charset="0"/>
              </a:rPr>
              <a:t>Patient/surrogate signature </a:t>
            </a:r>
            <a:r>
              <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rPr>
              <a:t>is optional but recommended</a:t>
            </a:r>
          </a:p>
          <a:p>
            <a:pPr>
              <a:lnSpc>
                <a:spcPts val="3499"/>
              </a:lnSpc>
            </a:pPr>
            <a:endPar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539115" lvl="1" indent="-269875">
              <a:lnSpc>
                <a:spcPts val="3499"/>
              </a:lnSpc>
              <a:buFont typeface="Arial"/>
              <a:buChar char="•"/>
            </a:pPr>
            <a:r>
              <a:rPr lang="en-US" sz="2800" b="1" dirty="0">
                <a:solidFill>
                  <a:srgbClr val="351F16"/>
                </a:solidFill>
                <a:latin typeface="Open Sans" panose="020B0606030504020204" pitchFamily="34" charset="0"/>
                <a:ea typeface="Open Sans" panose="020B0606030504020204" pitchFamily="34" charset="0"/>
                <a:cs typeface="Open Sans" panose="020B0606030504020204" pitchFamily="34" charset="0"/>
              </a:rPr>
              <a:t>MD/DO signature </a:t>
            </a:r>
            <a:r>
              <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rPr>
              <a:t>required per AK state legislation</a:t>
            </a:r>
          </a:p>
          <a:p>
            <a:pPr marL="996315" lvl="2" indent="-269875">
              <a:lnSpc>
                <a:spcPts val="3499"/>
              </a:lnSpc>
              <a:buFont typeface="Arial"/>
              <a:buChar char="•"/>
            </a:pPr>
            <a:r>
              <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rPr>
              <a:t> verbal order confirmed by any clinician able to accept verbal orders</a:t>
            </a:r>
            <a:endParaRPr lang="en-US" sz="2800" dirty="0">
              <a:solidFill>
                <a:srgbClr val="351F16"/>
              </a:solidFill>
              <a:latin typeface="Arimo"/>
              <a:ea typeface="Arimo"/>
              <a:cs typeface="Arimo"/>
            </a:endParaRPr>
          </a:p>
        </p:txBody>
      </p:sp>
      <p:sp>
        <p:nvSpPr>
          <p:cNvPr id="6" name="TextBox 5">
            <a:extLst>
              <a:ext uri="{FF2B5EF4-FFF2-40B4-BE49-F238E27FC236}">
                <a16:creationId xmlns:a16="http://schemas.microsoft.com/office/drawing/2014/main" id="{8286262A-61DC-104C-95D0-6179B1AB2162}"/>
              </a:ext>
            </a:extLst>
          </p:cNvPr>
          <p:cNvSpPr txBox="1"/>
          <p:nvPr/>
        </p:nvSpPr>
        <p:spPr>
          <a:xfrm>
            <a:off x="10134600" y="8596445"/>
            <a:ext cx="3451329" cy="523220"/>
          </a:xfrm>
          <a:prstGeom prst="rect">
            <a:avLst/>
          </a:prstGeom>
          <a:noFill/>
        </p:spPr>
        <p:txBody>
          <a:bodyPr wrap="none" lIns="91440" tIns="45720" rIns="91440" bIns="45720" rtlCol="0" anchor="t">
            <a:spAutoFit/>
          </a:bodyPr>
          <a:lstStyle/>
          <a:p>
            <a:r>
              <a:rPr lang="en-US" sz="2800" dirty="0">
                <a:latin typeface="Brush Script MT"/>
              </a:rPr>
              <a:t>V.O rec'd by </a:t>
            </a:r>
            <a:r>
              <a:rPr lang="en-US" sz="2800" dirty="0" err="1">
                <a:latin typeface="Brush Script MT"/>
              </a:rPr>
              <a:t>N.Practitioner</a:t>
            </a:r>
            <a:endParaRPr lang="en-US" sz="2800" dirty="0">
              <a:latin typeface="Brush Script M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txBody>
          <a:bodyPr/>
          <a:lstStyle/>
          <a:p>
            <a:endParaRPr lang="en-US" dirty="0"/>
          </a:p>
        </p:txBody>
      </p:sp>
      <p:pic>
        <p:nvPicPr>
          <p:cNvPr id="3" name="Picture 3"/>
          <p:cNvPicPr>
            <a:picLocks noChangeAspect="1"/>
          </p:cNvPicPr>
          <p:nvPr/>
        </p:nvPicPr>
        <p:blipFill>
          <a:blip r:embed="rId3"/>
          <a:srcRect/>
          <a:stretch>
            <a:fillRect/>
          </a:stretch>
        </p:blipFill>
        <p:spPr>
          <a:xfrm>
            <a:off x="9988124" y="114301"/>
            <a:ext cx="8387511" cy="10172700"/>
          </a:xfrm>
          <a:prstGeom prst="rect">
            <a:avLst/>
          </a:prstGeom>
        </p:spPr>
      </p:pic>
      <p:sp>
        <p:nvSpPr>
          <p:cNvPr id="4" name="TextBox 4"/>
          <p:cNvSpPr txBox="1"/>
          <p:nvPr/>
        </p:nvSpPr>
        <p:spPr>
          <a:xfrm>
            <a:off x="900346" y="606744"/>
            <a:ext cx="8553106" cy="600075"/>
          </a:xfrm>
          <a:prstGeom prst="rect">
            <a:avLst/>
          </a:prstGeom>
        </p:spPr>
        <p:txBody>
          <a:bodyPr lIns="0" tIns="0" rIns="0" bIns="0" rtlCol="0" anchor="t">
            <a:spAutoFit/>
          </a:bodyPr>
          <a:lstStyle/>
          <a:p>
            <a:pPr>
              <a:lnSpc>
                <a:spcPts val="4850"/>
              </a:lnSpc>
            </a:pPr>
            <a:r>
              <a:rPr lang="en-US" sz="4042" dirty="0">
                <a:solidFill>
                  <a:srgbClr val="351F16"/>
                </a:solidFill>
                <a:latin typeface="Antonio Bold"/>
              </a:rPr>
              <a:t>HIGHLIGHTS OF THE ALASKA POLST FORM</a:t>
            </a:r>
          </a:p>
        </p:txBody>
      </p:sp>
      <p:sp>
        <p:nvSpPr>
          <p:cNvPr id="5" name="TextBox 5"/>
          <p:cNvSpPr txBox="1"/>
          <p:nvPr/>
        </p:nvSpPr>
        <p:spPr>
          <a:xfrm>
            <a:off x="479406" y="2103679"/>
            <a:ext cx="8974046" cy="4724883"/>
          </a:xfrm>
          <a:prstGeom prst="rect">
            <a:avLst/>
          </a:prstGeom>
        </p:spPr>
        <p:txBody>
          <a:bodyPr lIns="0" tIns="0" rIns="0" bIns="0" rtlCol="0" anchor="t">
            <a:spAutoFit/>
          </a:bodyPr>
          <a:lstStyle/>
          <a:p>
            <a:pPr>
              <a:lnSpc>
                <a:spcPts val="3499"/>
              </a:lnSpc>
            </a:pPr>
            <a:r>
              <a:rPr lang="en-US" sz="2450" b="1" dirty="0">
                <a:solidFill>
                  <a:srgbClr val="351F16"/>
                </a:solidFill>
                <a:latin typeface="Open Sans"/>
                <a:ea typeface="Open Sans"/>
                <a:cs typeface="Open Sans"/>
              </a:rPr>
              <a:t>Form completion information (required): </a:t>
            </a:r>
            <a:endParaRPr lang="en-US" sz="2499" b="1"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nSpc>
                <a:spcPts val="3499"/>
              </a:lnSpc>
            </a:pPr>
            <a:r>
              <a:rPr lang="en-US" sz="2450" dirty="0">
                <a:solidFill>
                  <a:srgbClr val="351F16"/>
                </a:solidFill>
                <a:latin typeface="Open Sans"/>
                <a:ea typeface="Open Sans"/>
                <a:cs typeface="Open Sans"/>
              </a:rPr>
              <a:t>Confirms that process involved:</a:t>
            </a:r>
          </a:p>
          <a:p>
            <a:pPr marL="539115" lvl="1" indent="-269875">
              <a:lnSpc>
                <a:spcPts val="3499"/>
              </a:lnSpc>
              <a:buFont typeface="Arial"/>
              <a:buChar char="•"/>
            </a:pPr>
            <a:r>
              <a:rPr lang="en-US" sz="2450" dirty="0">
                <a:solidFill>
                  <a:srgbClr val="351F16"/>
                </a:solidFill>
                <a:latin typeface="Open Sans"/>
                <a:ea typeface="Open Sans"/>
                <a:cs typeface="Open Sans"/>
              </a:rPr>
              <a:t>Identifies members of healthcare team who assisted in conversation/completion and with whom</a:t>
            </a:r>
          </a:p>
          <a:p>
            <a:pPr>
              <a:lnSpc>
                <a:spcPts val="3499"/>
              </a:lnSpc>
            </a:pPr>
            <a:endPar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nSpc>
                <a:spcPts val="3499"/>
              </a:lnSpc>
            </a:pPr>
            <a:r>
              <a:rPr lang="en-US" sz="2450" b="1" dirty="0">
                <a:solidFill>
                  <a:srgbClr val="351F16"/>
                </a:solidFill>
                <a:latin typeface="Open Sans"/>
                <a:ea typeface="Open Sans"/>
                <a:cs typeface="Open Sans"/>
              </a:rPr>
              <a:t>Contact Information: (optional)</a:t>
            </a:r>
            <a:endParaRPr lang="en-US" sz="2450" b="1"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539115"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Confirms names/contact information for support people</a:t>
            </a:r>
          </a:p>
          <a:p>
            <a:pPr marL="539115" lvl="1" indent="-269875">
              <a:lnSpc>
                <a:spcPts val="3499"/>
              </a:lnSpc>
              <a:buFont typeface="Arial"/>
              <a:buChar char="•"/>
            </a:pPr>
            <a:endParaRPr lang="en-US" sz="245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nSpc>
                <a:spcPts val="3499"/>
              </a:lnSpc>
            </a:pPr>
            <a:endPar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nSpc>
                <a:spcPts val="3499"/>
              </a:lnSpc>
            </a:pPr>
            <a:endParaRPr lang="en-US" sz="245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gn="ctr">
              <a:lnSpc>
                <a:spcPts val="1679"/>
              </a:lnSpc>
            </a:pPr>
            <a:endParaRPr lang="en-US" sz="2499" dirty="0">
              <a:solidFill>
                <a:srgbClr val="351F16"/>
              </a:solidFill>
              <a:latin typeface="Arimo"/>
            </a:endParaRPr>
          </a:p>
        </p:txBody>
      </p:sp>
      <p:sp>
        <p:nvSpPr>
          <p:cNvPr id="6" name="TextBox 5">
            <a:extLst>
              <a:ext uri="{FF2B5EF4-FFF2-40B4-BE49-F238E27FC236}">
                <a16:creationId xmlns:a16="http://schemas.microsoft.com/office/drawing/2014/main" id="{4FB5BE5B-217D-E848-ABC4-026D1658AFFD}"/>
              </a:ext>
            </a:extLst>
          </p:cNvPr>
          <p:cNvSpPr txBox="1"/>
          <p:nvPr/>
        </p:nvSpPr>
        <p:spPr>
          <a:xfrm>
            <a:off x="15011400" y="5378991"/>
            <a:ext cx="1119474" cy="400110"/>
          </a:xfrm>
          <a:prstGeom prst="rect">
            <a:avLst/>
          </a:prstGeom>
          <a:noFill/>
        </p:spPr>
        <p:txBody>
          <a:bodyPr wrap="none" rtlCol="0">
            <a:spAutoFit/>
          </a:bodyPr>
          <a:lstStyle/>
          <a:p>
            <a:r>
              <a:rPr lang="en-US" sz="2000" dirty="0"/>
              <a:t>ANP,DNP</a:t>
            </a:r>
          </a:p>
        </p:txBody>
      </p:sp>
      <p:sp>
        <p:nvSpPr>
          <p:cNvPr id="7" name="TextBox 6">
            <a:extLst>
              <a:ext uri="{FF2B5EF4-FFF2-40B4-BE49-F238E27FC236}">
                <a16:creationId xmlns:a16="http://schemas.microsoft.com/office/drawing/2014/main" id="{D7DFA290-227E-C94A-971B-AE5D6B1B3A1C}"/>
              </a:ext>
            </a:extLst>
          </p:cNvPr>
          <p:cNvSpPr txBox="1"/>
          <p:nvPr/>
        </p:nvSpPr>
        <p:spPr>
          <a:xfrm>
            <a:off x="14757433" y="5882196"/>
            <a:ext cx="1364476" cy="461665"/>
          </a:xfrm>
          <a:prstGeom prst="rect">
            <a:avLst/>
          </a:prstGeom>
          <a:noFill/>
        </p:spPr>
        <p:txBody>
          <a:bodyPr wrap="none" rtlCol="0">
            <a:spAutoFit/>
          </a:bodyPr>
          <a:lstStyle/>
          <a:p>
            <a:r>
              <a:rPr lang="en-US" sz="2400" dirty="0">
                <a:latin typeface="Brush Script MT" panose="03060802040406070304" pitchFamily="66" charset="77"/>
              </a:rPr>
              <a:t>Practitioner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sp>
      <p:pic>
        <p:nvPicPr>
          <p:cNvPr id="3" name="Picture 3"/>
          <p:cNvPicPr>
            <a:picLocks noChangeAspect="1"/>
          </p:cNvPicPr>
          <p:nvPr/>
        </p:nvPicPr>
        <p:blipFill>
          <a:blip r:embed="rId3"/>
          <a:srcRect/>
          <a:stretch>
            <a:fillRect/>
          </a:stretch>
        </p:blipFill>
        <p:spPr>
          <a:xfrm>
            <a:off x="8802448" y="184988"/>
            <a:ext cx="9485552" cy="9808241"/>
          </a:xfrm>
          <a:prstGeom prst="rect">
            <a:avLst/>
          </a:prstGeom>
        </p:spPr>
      </p:pic>
      <p:sp>
        <p:nvSpPr>
          <p:cNvPr id="4" name="TextBox 4"/>
          <p:cNvSpPr txBox="1"/>
          <p:nvPr/>
        </p:nvSpPr>
        <p:spPr>
          <a:xfrm>
            <a:off x="900346" y="606744"/>
            <a:ext cx="8553106" cy="600075"/>
          </a:xfrm>
          <a:prstGeom prst="rect">
            <a:avLst/>
          </a:prstGeom>
        </p:spPr>
        <p:txBody>
          <a:bodyPr lIns="0" tIns="0" rIns="0" bIns="0" rtlCol="0" anchor="t">
            <a:spAutoFit/>
          </a:bodyPr>
          <a:lstStyle/>
          <a:p>
            <a:pPr>
              <a:lnSpc>
                <a:spcPts val="4850"/>
              </a:lnSpc>
            </a:pPr>
            <a:r>
              <a:rPr lang="en-US" sz="4042">
                <a:solidFill>
                  <a:srgbClr val="351F16"/>
                </a:solidFill>
                <a:latin typeface="Antonio Bold"/>
              </a:rPr>
              <a:t>HIGHLIGHTS OF THE ALASKA POLST FORM</a:t>
            </a:r>
          </a:p>
        </p:txBody>
      </p:sp>
      <p:sp>
        <p:nvSpPr>
          <p:cNvPr id="5" name="TextBox 5"/>
          <p:cNvSpPr txBox="1"/>
          <p:nvPr/>
        </p:nvSpPr>
        <p:spPr>
          <a:xfrm>
            <a:off x="479406" y="2103679"/>
            <a:ext cx="8191994" cy="2939266"/>
          </a:xfrm>
          <a:prstGeom prst="rect">
            <a:avLst/>
          </a:prstGeom>
        </p:spPr>
        <p:txBody>
          <a:bodyPr wrap="square" lIns="0" tIns="0" rIns="0" bIns="0" rtlCol="0" anchor="t">
            <a:spAutoFit/>
          </a:bodyPr>
          <a:lstStyle/>
          <a:p>
            <a:pPr>
              <a:lnSpc>
                <a:spcPts val="3499"/>
              </a:lnSpc>
            </a:pPr>
            <a:r>
              <a:rPr lang="en-US" sz="2450" b="1" dirty="0">
                <a:solidFill>
                  <a:srgbClr val="351F16"/>
                </a:solidFill>
                <a:latin typeface="Open Sans"/>
                <a:ea typeface="Open Sans"/>
                <a:cs typeface="Open Sans"/>
              </a:rPr>
              <a:t>Instructions for completing, honoring, modifying or voiding the POLST</a:t>
            </a:r>
            <a:endParaRPr lang="en-US" sz="2499" b="1"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539115" lvl="1" indent="-269875">
              <a:lnSpc>
                <a:spcPts val="3499"/>
              </a:lnSpc>
              <a:buFont typeface="Arial"/>
              <a:buChar char="•"/>
            </a:pPr>
            <a:endParaRPr lang="en-US" sz="245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539115" lvl="1" indent="-269875">
              <a:lnSpc>
                <a:spcPts val="3499"/>
              </a:lnSpc>
              <a:buFont typeface="Arial"/>
              <a:buChar char="•"/>
            </a:pPr>
            <a:endParaRPr lang="en-US" sz="245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nSpc>
                <a:spcPts val="3499"/>
              </a:lnSpc>
            </a:pPr>
            <a:endParaRPr lang="en-US" sz="2499" dirty="0">
              <a:solidFill>
                <a:srgbClr val="351F16"/>
              </a:solidFill>
              <a:latin typeface="Open Sans"/>
            </a:endParaRPr>
          </a:p>
          <a:p>
            <a:pPr>
              <a:lnSpc>
                <a:spcPts val="3499"/>
              </a:lnSpc>
            </a:pPr>
            <a:endParaRPr lang="en-US" sz="2499" dirty="0">
              <a:solidFill>
                <a:srgbClr val="351F16"/>
              </a:solidFill>
              <a:latin typeface="Open Sans"/>
            </a:endParaRPr>
          </a:p>
          <a:p>
            <a:pPr algn="ctr">
              <a:lnSpc>
                <a:spcPts val="1679"/>
              </a:lnSpc>
            </a:pPr>
            <a:endParaRPr lang="en-US" sz="2499" dirty="0">
              <a:solidFill>
                <a:srgbClr val="351F16"/>
              </a:solidFill>
              <a:latin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sp>
      <p:sp>
        <p:nvSpPr>
          <p:cNvPr id="4" name="TextBox 4"/>
          <p:cNvSpPr txBox="1"/>
          <p:nvPr/>
        </p:nvSpPr>
        <p:spPr>
          <a:xfrm>
            <a:off x="598572" y="341858"/>
            <a:ext cx="15950882" cy="1354217"/>
          </a:xfrm>
          <a:prstGeom prst="rect">
            <a:avLst/>
          </a:prstGeom>
        </p:spPr>
        <p:txBody>
          <a:bodyPr wrap="square" lIns="0" tIns="0" rIns="0" bIns="0" rtlCol="0" anchor="t">
            <a:spAutoFit/>
          </a:bodyPr>
          <a:lstStyle/>
          <a:p>
            <a:r>
              <a:rPr lang="en-US" sz="4400" dirty="0">
                <a:latin typeface="Antonio Bold"/>
              </a:rPr>
              <a:t>INTERPRETATION OF POLST ORDERS</a:t>
            </a:r>
            <a:br>
              <a:rPr lang="en-US" sz="4400" dirty="0">
                <a:latin typeface="Antonio Bold" panose="020B0604020202020204" charset="0"/>
              </a:rPr>
            </a:br>
            <a:r>
              <a:rPr lang="en-US" sz="4400" dirty="0">
                <a:latin typeface="Antonio Bold"/>
              </a:rPr>
              <a:t>in Emergency Response and for Translating into Facility Orders</a:t>
            </a:r>
          </a:p>
        </p:txBody>
      </p:sp>
      <p:pic>
        <p:nvPicPr>
          <p:cNvPr id="6" name="Picture 5">
            <a:extLst>
              <a:ext uri="{FF2B5EF4-FFF2-40B4-BE49-F238E27FC236}">
                <a16:creationId xmlns:a16="http://schemas.microsoft.com/office/drawing/2014/main" id="{A80B23F1-5319-48B7-8D5D-ABCC4538BEC1}"/>
              </a:ext>
            </a:extLst>
          </p:cNvPr>
          <p:cNvPicPr>
            <a:picLocks noChangeAspect="1"/>
          </p:cNvPicPr>
          <p:nvPr/>
        </p:nvPicPr>
        <p:blipFill>
          <a:blip r:embed="rId3"/>
          <a:stretch>
            <a:fillRect/>
          </a:stretch>
        </p:blipFill>
        <p:spPr>
          <a:xfrm>
            <a:off x="3329763" y="2476500"/>
            <a:ext cx="12619814" cy="6791533"/>
          </a:xfrm>
          <a:prstGeom prst="rect">
            <a:avLst/>
          </a:prstGeom>
        </p:spPr>
      </p:pic>
      <p:pic>
        <p:nvPicPr>
          <p:cNvPr id="7" name="Picture 6">
            <a:extLst>
              <a:ext uri="{FF2B5EF4-FFF2-40B4-BE49-F238E27FC236}">
                <a16:creationId xmlns:a16="http://schemas.microsoft.com/office/drawing/2014/main" id="{4316C996-B332-4339-BF18-981E68A6CBE7}"/>
              </a:ext>
            </a:extLst>
          </p:cNvPr>
          <p:cNvPicPr>
            <a:picLocks noChangeAspect="1"/>
          </p:cNvPicPr>
          <p:nvPr/>
        </p:nvPicPr>
        <p:blipFill>
          <a:blip r:embed="rId4"/>
          <a:stretch>
            <a:fillRect/>
          </a:stretch>
        </p:blipFill>
        <p:spPr>
          <a:xfrm>
            <a:off x="2575510" y="3848100"/>
            <a:ext cx="13138019" cy="696572"/>
          </a:xfrm>
          <a:prstGeom prst="rect">
            <a:avLst/>
          </a:prstGeom>
        </p:spPr>
      </p:pic>
      <p:pic>
        <p:nvPicPr>
          <p:cNvPr id="8" name="Picture 7">
            <a:extLst>
              <a:ext uri="{FF2B5EF4-FFF2-40B4-BE49-F238E27FC236}">
                <a16:creationId xmlns:a16="http://schemas.microsoft.com/office/drawing/2014/main" id="{3EEC9FCA-750D-44FF-B823-559D71EF85FF}"/>
              </a:ext>
            </a:extLst>
          </p:cNvPr>
          <p:cNvPicPr>
            <a:picLocks noChangeAspect="1"/>
          </p:cNvPicPr>
          <p:nvPr/>
        </p:nvPicPr>
        <p:blipFill>
          <a:blip r:embed="rId4"/>
          <a:stretch>
            <a:fillRect/>
          </a:stretch>
        </p:blipFill>
        <p:spPr>
          <a:xfrm>
            <a:off x="2574990" y="2293038"/>
            <a:ext cx="13138019" cy="749873"/>
          </a:xfrm>
          <a:prstGeom prst="rect">
            <a:avLst/>
          </a:prstGeom>
        </p:spPr>
      </p:pic>
    </p:spTree>
    <p:extLst>
      <p:ext uri="{BB962C8B-B14F-4D97-AF65-F5344CB8AC3E}">
        <p14:creationId xmlns:p14="http://schemas.microsoft.com/office/powerpoint/2010/main" val="3366356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44D510D-6EA9-4A83-BD20-929E41C443B0}"/>
              </a:ext>
            </a:extLst>
          </p:cNvPr>
          <p:cNvGraphicFramePr>
            <a:graphicFrameLocks noGrp="1"/>
          </p:cNvGraphicFramePr>
          <p:nvPr>
            <p:ph idx="1"/>
            <p:extLst>
              <p:ext uri="{D42A27DB-BD31-4B8C-83A1-F6EECF244321}">
                <p14:modId xmlns:p14="http://schemas.microsoft.com/office/powerpoint/2010/main" val="765210934"/>
              </p:ext>
            </p:extLst>
          </p:nvPr>
        </p:nvGraphicFramePr>
        <p:xfrm>
          <a:off x="610066" y="1815662"/>
          <a:ext cx="15061679" cy="8227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DCC9424-DECA-4FC3-A3A3-5CF5D475186F}"/>
              </a:ext>
            </a:extLst>
          </p:cNvPr>
          <p:cNvPicPr>
            <a:picLocks noChangeAspect="1"/>
          </p:cNvPicPr>
          <p:nvPr/>
        </p:nvPicPr>
        <p:blipFill rotWithShape="1">
          <a:blip r:embed="rId8"/>
          <a:srcRect b="78766"/>
          <a:stretch/>
        </p:blipFill>
        <p:spPr>
          <a:xfrm>
            <a:off x="152400" y="1790700"/>
            <a:ext cx="12394338" cy="1416337"/>
          </a:xfrm>
          <a:prstGeom prst="rect">
            <a:avLst/>
          </a:prstGeom>
        </p:spPr>
      </p:pic>
      <p:sp>
        <p:nvSpPr>
          <p:cNvPr id="15" name="Arrow: Right 14">
            <a:extLst>
              <a:ext uri="{FF2B5EF4-FFF2-40B4-BE49-F238E27FC236}">
                <a16:creationId xmlns:a16="http://schemas.microsoft.com/office/drawing/2014/main" id="{BBA79BE5-1166-4EA9-9811-F098DC604581}"/>
              </a:ext>
            </a:extLst>
          </p:cNvPr>
          <p:cNvSpPr/>
          <p:nvPr/>
        </p:nvSpPr>
        <p:spPr>
          <a:xfrm rot="5400000">
            <a:off x="9480754" y="8540546"/>
            <a:ext cx="1297859" cy="752168"/>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TextBox 4">
            <a:extLst>
              <a:ext uri="{FF2B5EF4-FFF2-40B4-BE49-F238E27FC236}">
                <a16:creationId xmlns:a16="http://schemas.microsoft.com/office/drawing/2014/main" id="{8F7A1E60-34DA-4414-8320-A3FAB9569C01}"/>
              </a:ext>
            </a:extLst>
          </p:cNvPr>
          <p:cNvSpPr txBox="1"/>
          <p:nvPr/>
        </p:nvSpPr>
        <p:spPr>
          <a:xfrm>
            <a:off x="344214" y="368340"/>
            <a:ext cx="17907000" cy="584775"/>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Section A. </a:t>
            </a:r>
            <a:r>
              <a:rPr lang="en-US" sz="3200" dirty="0">
                <a:latin typeface="Open Sans" panose="020B0606030504020204" pitchFamily="34" charset="0"/>
                <a:ea typeface="Open Sans" panose="020B0606030504020204" pitchFamily="34" charset="0"/>
                <a:cs typeface="Open Sans" panose="020B0606030504020204" pitchFamily="34" charset="0"/>
              </a:rPr>
              <a:t>Cardiopulmonary Resuscitation Orders  </a:t>
            </a:r>
          </a:p>
        </p:txBody>
      </p:sp>
      <p:pic>
        <p:nvPicPr>
          <p:cNvPr id="3" name="Picture 2" descr="Text&#10;&#10;Description automatically generated">
            <a:extLst>
              <a:ext uri="{FF2B5EF4-FFF2-40B4-BE49-F238E27FC236}">
                <a16:creationId xmlns:a16="http://schemas.microsoft.com/office/drawing/2014/main" id="{F368DA9C-30BF-480F-A194-EBED2524B75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266" b="41110"/>
          <a:stretch/>
        </p:blipFill>
        <p:spPr>
          <a:xfrm>
            <a:off x="15661235" y="368340"/>
            <a:ext cx="2307360" cy="1144997"/>
          </a:xfrm>
          <a:prstGeom prst="rect">
            <a:avLst/>
          </a:prstGeom>
        </p:spPr>
      </p:pic>
    </p:spTree>
    <p:extLst>
      <p:ext uri="{BB962C8B-B14F-4D97-AF65-F5344CB8AC3E}">
        <p14:creationId xmlns:p14="http://schemas.microsoft.com/office/powerpoint/2010/main" val="1871784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44D510D-6EA9-4A83-BD20-929E41C443B0}"/>
              </a:ext>
            </a:extLst>
          </p:cNvPr>
          <p:cNvGraphicFramePr>
            <a:graphicFrameLocks noGrp="1"/>
          </p:cNvGraphicFramePr>
          <p:nvPr>
            <p:ph idx="1"/>
            <p:extLst>
              <p:ext uri="{D42A27DB-BD31-4B8C-83A1-F6EECF244321}">
                <p14:modId xmlns:p14="http://schemas.microsoft.com/office/powerpoint/2010/main" val="1763766483"/>
              </p:ext>
            </p:extLst>
          </p:nvPr>
        </p:nvGraphicFramePr>
        <p:xfrm>
          <a:off x="676777" y="830180"/>
          <a:ext cx="16934446" cy="4872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DCC9424-DECA-4FC3-A3A3-5CF5D475186F}"/>
              </a:ext>
            </a:extLst>
          </p:cNvPr>
          <p:cNvPicPr>
            <a:picLocks noChangeAspect="1"/>
          </p:cNvPicPr>
          <p:nvPr/>
        </p:nvPicPr>
        <p:blipFill rotWithShape="1">
          <a:blip r:embed="rId8"/>
          <a:srcRect t="20624" b="14457"/>
          <a:stretch/>
        </p:blipFill>
        <p:spPr>
          <a:xfrm>
            <a:off x="2590800" y="5171556"/>
            <a:ext cx="13947284" cy="4872789"/>
          </a:xfrm>
          <a:prstGeom prst="rect">
            <a:avLst/>
          </a:prstGeom>
        </p:spPr>
      </p:pic>
      <p:pic>
        <p:nvPicPr>
          <p:cNvPr id="2" name="Picture 1">
            <a:extLst>
              <a:ext uri="{FF2B5EF4-FFF2-40B4-BE49-F238E27FC236}">
                <a16:creationId xmlns:a16="http://schemas.microsoft.com/office/drawing/2014/main" id="{BD1913DB-04BE-4385-83CF-583B039B66B3}"/>
              </a:ext>
            </a:extLst>
          </p:cNvPr>
          <p:cNvPicPr>
            <a:picLocks noChangeAspect="1"/>
          </p:cNvPicPr>
          <p:nvPr/>
        </p:nvPicPr>
        <p:blipFill>
          <a:blip r:embed="rId9"/>
          <a:stretch>
            <a:fillRect/>
          </a:stretch>
        </p:blipFill>
        <p:spPr>
          <a:xfrm>
            <a:off x="15797721" y="257107"/>
            <a:ext cx="2304488" cy="1146147"/>
          </a:xfrm>
          <a:prstGeom prst="rect">
            <a:avLst/>
          </a:prstGeom>
        </p:spPr>
      </p:pic>
    </p:spTree>
    <p:extLst>
      <p:ext uri="{BB962C8B-B14F-4D97-AF65-F5344CB8AC3E}">
        <p14:creationId xmlns:p14="http://schemas.microsoft.com/office/powerpoint/2010/main" val="1637754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44D510D-6EA9-4A83-BD20-929E41C443B0}"/>
              </a:ext>
            </a:extLst>
          </p:cNvPr>
          <p:cNvGraphicFramePr>
            <a:graphicFrameLocks noGrp="1"/>
          </p:cNvGraphicFramePr>
          <p:nvPr>
            <p:ph idx="1"/>
            <p:extLst>
              <p:ext uri="{D42A27DB-BD31-4B8C-83A1-F6EECF244321}">
                <p14:modId xmlns:p14="http://schemas.microsoft.com/office/powerpoint/2010/main" val="1576678240"/>
              </p:ext>
            </p:extLst>
          </p:nvPr>
        </p:nvGraphicFramePr>
        <p:xfrm>
          <a:off x="667753" y="3584443"/>
          <a:ext cx="16952493" cy="11064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DCC9424-DECA-4FC3-A3A3-5CF5D475186F}"/>
              </a:ext>
            </a:extLst>
          </p:cNvPr>
          <p:cNvPicPr>
            <a:picLocks noChangeAspect="1"/>
          </p:cNvPicPr>
          <p:nvPr/>
        </p:nvPicPr>
        <p:blipFill rotWithShape="1">
          <a:blip r:embed="rId8"/>
          <a:srcRect l="4781" t="36343" r="1656" b="53869"/>
          <a:stretch/>
        </p:blipFill>
        <p:spPr>
          <a:xfrm>
            <a:off x="228600" y="3086100"/>
            <a:ext cx="17096874" cy="962528"/>
          </a:xfrm>
          <a:prstGeom prst="rect">
            <a:avLst/>
          </a:prstGeom>
        </p:spPr>
      </p:pic>
      <p:sp>
        <p:nvSpPr>
          <p:cNvPr id="7" name="TextBox 6">
            <a:extLst>
              <a:ext uri="{FF2B5EF4-FFF2-40B4-BE49-F238E27FC236}">
                <a16:creationId xmlns:a16="http://schemas.microsoft.com/office/drawing/2014/main" id="{3CD8539C-4133-4C2C-91E9-9536B6F37A06}"/>
              </a:ext>
            </a:extLst>
          </p:cNvPr>
          <p:cNvSpPr txBox="1"/>
          <p:nvPr/>
        </p:nvSpPr>
        <p:spPr>
          <a:xfrm>
            <a:off x="667753" y="709846"/>
            <a:ext cx="17907000" cy="1077218"/>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Section B. </a:t>
            </a:r>
            <a:r>
              <a:rPr lang="en-US" sz="3200" dirty="0">
                <a:latin typeface="Open Sans" panose="020B0606030504020204" pitchFamily="34" charset="0"/>
                <a:ea typeface="Open Sans" panose="020B0606030504020204" pitchFamily="34" charset="0"/>
                <a:cs typeface="Open Sans" panose="020B0606030504020204" pitchFamily="34" charset="0"/>
              </a:rPr>
              <a:t>Initial Treatment Orders: Patient has pulse and/or is breathing</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1671F162-226A-4870-A875-05E524B2E560}"/>
              </a:ext>
            </a:extLst>
          </p:cNvPr>
          <p:cNvPicPr>
            <a:picLocks noChangeAspect="1"/>
          </p:cNvPicPr>
          <p:nvPr/>
        </p:nvPicPr>
        <p:blipFill>
          <a:blip r:embed="rId9"/>
          <a:stretch>
            <a:fillRect/>
          </a:stretch>
        </p:blipFill>
        <p:spPr>
          <a:xfrm>
            <a:off x="15502665" y="419100"/>
            <a:ext cx="2304488" cy="1146147"/>
          </a:xfrm>
          <a:prstGeom prst="rect">
            <a:avLst/>
          </a:prstGeom>
        </p:spPr>
      </p:pic>
      <p:sp>
        <p:nvSpPr>
          <p:cNvPr id="9" name="Arrow: Right 8">
            <a:extLst>
              <a:ext uri="{FF2B5EF4-FFF2-40B4-BE49-F238E27FC236}">
                <a16:creationId xmlns:a16="http://schemas.microsoft.com/office/drawing/2014/main" id="{E6251B60-BC5C-4AC1-84AB-B2A25464CEA1}"/>
              </a:ext>
            </a:extLst>
          </p:cNvPr>
          <p:cNvSpPr/>
          <p:nvPr/>
        </p:nvSpPr>
        <p:spPr>
          <a:xfrm>
            <a:off x="667753" y="7037017"/>
            <a:ext cx="16248648" cy="3226389"/>
          </a:xfrm>
          <a:prstGeom prst="rightArrow">
            <a:avLst/>
          </a:prstGeom>
          <a:solidFill>
            <a:schemeClr val="accent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371600"/>
            <a:r>
              <a:rPr lang="en-US" sz="2700" dirty="0">
                <a:solidFill>
                  <a:srgbClr val="E7E6E6">
                    <a:lumMod val="10000"/>
                  </a:srgbClr>
                </a:solidFill>
                <a:latin typeface="Calibri" panose="020F0502020204030204"/>
              </a:rPr>
              <a:t>In ED and hospital: confirm POLST wishes with patient or legal decision maker in context of medical situation and enter orders:</a:t>
            </a:r>
          </a:p>
          <a:p>
            <a:pPr marL="514350" indent="-514350" defTabSz="1371600">
              <a:buAutoNum type="alphaUcPeriod"/>
            </a:pPr>
            <a:r>
              <a:rPr lang="en-US" sz="2700" dirty="0">
                <a:solidFill>
                  <a:srgbClr val="E7E6E6">
                    <a:lumMod val="10000"/>
                  </a:srgbClr>
                </a:solidFill>
                <a:latin typeface="Calibri" panose="020F0502020204030204"/>
              </a:rPr>
              <a:t>Confirm section A for +CPR order: Enter Full Code </a:t>
            </a:r>
          </a:p>
          <a:p>
            <a:pPr marL="514350" indent="-514350" defTabSz="1371600">
              <a:buAutoNum type="alphaUcPeriod"/>
            </a:pPr>
            <a:r>
              <a:rPr lang="en-US" sz="2700" dirty="0">
                <a:solidFill>
                  <a:srgbClr val="E7E6E6">
                    <a:lumMod val="10000"/>
                  </a:srgbClr>
                </a:solidFill>
                <a:latin typeface="Calibri" panose="020F0502020204030204"/>
              </a:rPr>
              <a:t>Indicate no limitation of treatment orders (+intubation, + ICU, unless discussed otherwise) </a:t>
            </a:r>
          </a:p>
        </p:txBody>
      </p:sp>
    </p:spTree>
    <p:extLst>
      <p:ext uri="{BB962C8B-B14F-4D97-AF65-F5344CB8AC3E}">
        <p14:creationId xmlns:p14="http://schemas.microsoft.com/office/powerpoint/2010/main" val="194958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0" y="0"/>
            <a:ext cx="4843902" cy="10287000"/>
          </a:xfrm>
          <a:prstGeom prst="rect">
            <a:avLst/>
          </a:prstGeom>
          <a:solidFill>
            <a:srgbClr val="FFFFFF"/>
          </a:solidFill>
        </p:spPr>
      </p:sp>
      <p:pic>
        <p:nvPicPr>
          <p:cNvPr id="3" name="Picture 3"/>
          <p:cNvPicPr>
            <a:picLocks noChangeAspect="1"/>
          </p:cNvPicPr>
          <p:nvPr/>
        </p:nvPicPr>
        <p:blipFill>
          <a:blip r:embed="rId2"/>
          <a:srcRect/>
          <a:stretch>
            <a:fillRect/>
          </a:stretch>
        </p:blipFill>
        <p:spPr>
          <a:xfrm>
            <a:off x="170196" y="2703485"/>
            <a:ext cx="4503510" cy="4503510"/>
          </a:xfrm>
          <a:prstGeom prst="rect">
            <a:avLst/>
          </a:prstGeom>
        </p:spPr>
      </p:pic>
      <p:sp>
        <p:nvSpPr>
          <p:cNvPr id="4" name="TextBox 4"/>
          <p:cNvSpPr txBox="1"/>
          <p:nvPr/>
        </p:nvSpPr>
        <p:spPr>
          <a:xfrm>
            <a:off x="5486400" y="495300"/>
            <a:ext cx="12182976" cy="192360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effectLst/>
                <a:uLnTx/>
                <a:uFillTx/>
                <a:latin typeface="Open Sans"/>
                <a:ea typeface="Open Sans"/>
                <a:cs typeface="Open Sans"/>
              </a:rPr>
              <a:t>Created in Collaboration with the DHSS POLST Education Workgroup</a:t>
            </a:r>
            <a:br>
              <a:rPr lang="en-US" sz="25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br>
            <a:endParaRPr lang="en-US" sz="25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a:defRPr/>
            </a:pPr>
            <a:endParaRPr lang="en-US" sz="2500" b="1" dirty="0">
              <a:latin typeface="Open Sans" panose="020B0606030504020204" pitchFamily="34" charset="0"/>
              <a:ea typeface="Open Sans" panose="020B0606030504020204" pitchFamily="34" charset="0"/>
              <a:cs typeface="Open Sans" panose="020B0606030504020204" pitchFamily="34" charset="0"/>
            </a:endParaRPr>
          </a:p>
          <a:p>
            <a:pPr>
              <a:defRPr/>
            </a:pPr>
            <a:endParaRPr lang="en-US" sz="2500" b="1"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2500" b="1" dirty="0">
                <a:latin typeface="Open Sans"/>
                <a:ea typeface="Open Sans"/>
                <a:cs typeface="Open Sans"/>
              </a:rPr>
              <a:t>Presenter has no financial disclosures</a:t>
            </a:r>
            <a:endParaRPr lang="en-US" sz="25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4">
            <a:extLst>
              <a:ext uri="{FF2B5EF4-FFF2-40B4-BE49-F238E27FC236}">
                <a16:creationId xmlns:a16="http://schemas.microsoft.com/office/drawing/2014/main" id="{9FEA85C2-5F44-4357-BFBA-22AC7951419B}"/>
              </a:ext>
            </a:extLst>
          </p:cNvPr>
          <p:cNvSpPr txBox="1"/>
          <p:nvPr/>
        </p:nvSpPr>
        <p:spPr>
          <a:xfrm>
            <a:off x="5486400" y="6644923"/>
            <a:ext cx="12186798" cy="309315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and other LTC POLST programming made possible by: </a:t>
            </a:r>
            <a:b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Civil Money Penalty (CMP) Fund Grant Program from the Alaska Department of Health &amp; Social Services</a:t>
            </a:r>
            <a:b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Special thanks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Providence Alaska Foundation for their partnership with ASHNHA to secure funds on behalf of this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Connector 9">
            <a:extLst>
              <a:ext uri="{FF2B5EF4-FFF2-40B4-BE49-F238E27FC236}">
                <a16:creationId xmlns:a16="http://schemas.microsoft.com/office/drawing/2014/main" id="{302E8824-9A9E-4964-A464-28EE6D3866E7}"/>
              </a:ext>
            </a:extLst>
          </p:cNvPr>
          <p:cNvCxnSpPr/>
          <p:nvPr/>
        </p:nvCxnSpPr>
        <p:spPr>
          <a:xfrm>
            <a:off x="5486400" y="6644923"/>
            <a:ext cx="11811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148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1F162-226A-4870-A875-05E524B2E560}"/>
              </a:ext>
            </a:extLst>
          </p:cNvPr>
          <p:cNvPicPr>
            <a:picLocks noChangeAspect="1"/>
          </p:cNvPicPr>
          <p:nvPr/>
        </p:nvPicPr>
        <p:blipFill>
          <a:blip r:embed="rId3"/>
          <a:stretch>
            <a:fillRect/>
          </a:stretch>
        </p:blipFill>
        <p:spPr>
          <a:xfrm>
            <a:off x="15502665" y="419100"/>
            <a:ext cx="2304488" cy="1146147"/>
          </a:xfrm>
          <a:prstGeom prst="rect">
            <a:avLst/>
          </a:prstGeom>
        </p:spPr>
      </p:pic>
      <p:pic>
        <p:nvPicPr>
          <p:cNvPr id="10" name="Picture 9">
            <a:extLst>
              <a:ext uri="{FF2B5EF4-FFF2-40B4-BE49-F238E27FC236}">
                <a16:creationId xmlns:a16="http://schemas.microsoft.com/office/drawing/2014/main" id="{114D1DD3-44FB-442B-B4EA-BD862EC889EE}"/>
              </a:ext>
            </a:extLst>
          </p:cNvPr>
          <p:cNvPicPr>
            <a:picLocks noChangeAspect="1"/>
          </p:cNvPicPr>
          <p:nvPr/>
        </p:nvPicPr>
        <p:blipFill rotWithShape="1">
          <a:blip r:embed="rId4"/>
          <a:srcRect l="4900" t="46130" r="651" b="37069"/>
          <a:stretch/>
        </p:blipFill>
        <p:spPr>
          <a:xfrm>
            <a:off x="480847" y="2610459"/>
            <a:ext cx="17014812" cy="1628906"/>
          </a:xfrm>
          <a:prstGeom prst="rect">
            <a:avLst/>
          </a:prstGeom>
        </p:spPr>
      </p:pic>
      <p:graphicFrame>
        <p:nvGraphicFramePr>
          <p:cNvPr id="11" name="Content Placeholder 5">
            <a:extLst>
              <a:ext uri="{FF2B5EF4-FFF2-40B4-BE49-F238E27FC236}">
                <a16:creationId xmlns:a16="http://schemas.microsoft.com/office/drawing/2014/main" id="{452114BF-0118-485C-871A-792F7892F0AA}"/>
              </a:ext>
            </a:extLst>
          </p:cNvPr>
          <p:cNvGraphicFramePr>
            <a:graphicFrameLocks noGrp="1"/>
          </p:cNvGraphicFramePr>
          <p:nvPr>
            <p:ph idx="1"/>
            <p:extLst>
              <p:ext uri="{D42A27DB-BD31-4B8C-83A1-F6EECF244321}">
                <p14:modId xmlns:p14="http://schemas.microsoft.com/office/powerpoint/2010/main" val="1734476182"/>
              </p:ext>
            </p:extLst>
          </p:nvPr>
        </p:nvGraphicFramePr>
        <p:xfrm>
          <a:off x="480847" y="2126596"/>
          <a:ext cx="16952493" cy="7094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10CA37A6-F1A7-42CC-B333-1759280B64A2}"/>
              </a:ext>
            </a:extLst>
          </p:cNvPr>
          <p:cNvSpPr txBox="1"/>
          <p:nvPr/>
        </p:nvSpPr>
        <p:spPr>
          <a:xfrm>
            <a:off x="480847" y="476851"/>
            <a:ext cx="17907000" cy="1077218"/>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Section B. </a:t>
            </a:r>
            <a:r>
              <a:rPr lang="en-US" sz="3200" dirty="0">
                <a:latin typeface="Open Sans" panose="020B0606030504020204" pitchFamily="34" charset="0"/>
                <a:ea typeface="Open Sans" panose="020B0606030504020204" pitchFamily="34" charset="0"/>
                <a:cs typeface="Open Sans" panose="020B0606030504020204" pitchFamily="34" charset="0"/>
              </a:rPr>
              <a:t>Initial Treatment Orders: Patient has pulse and/or is breathing</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Right 11">
            <a:extLst>
              <a:ext uri="{FF2B5EF4-FFF2-40B4-BE49-F238E27FC236}">
                <a16:creationId xmlns:a16="http://schemas.microsoft.com/office/drawing/2014/main" id="{86E296F8-3403-4A58-8CBD-24730753085D}"/>
              </a:ext>
            </a:extLst>
          </p:cNvPr>
          <p:cNvSpPr/>
          <p:nvPr/>
        </p:nvSpPr>
        <p:spPr>
          <a:xfrm>
            <a:off x="320844" y="7048314"/>
            <a:ext cx="17907000" cy="3226389"/>
          </a:xfrm>
          <a:prstGeom prst="rightArrow">
            <a:avLst/>
          </a:prstGeom>
          <a:solidFill>
            <a:schemeClr val="accent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371600"/>
            <a:r>
              <a:rPr lang="en-US" sz="2700" dirty="0">
                <a:solidFill>
                  <a:srgbClr val="E7E6E6">
                    <a:lumMod val="10000"/>
                  </a:srgbClr>
                </a:solidFill>
                <a:latin typeface="Calibri" panose="020F0502020204030204"/>
              </a:rPr>
              <a:t>In ED/hospital: confirm POLST wishes with patient or legal decision maker in context of medical situation &amp; enter orders:</a:t>
            </a:r>
          </a:p>
          <a:p>
            <a:pPr marL="514350" indent="-514350" defTabSz="1371600">
              <a:buAutoNum type="alphaUcPeriod"/>
            </a:pPr>
            <a:r>
              <a:rPr lang="en-US" sz="2700" dirty="0">
                <a:solidFill>
                  <a:srgbClr val="E7E6E6">
                    <a:lumMod val="10000"/>
                  </a:srgbClr>
                </a:solidFill>
                <a:latin typeface="Calibri" panose="020F0502020204030204"/>
              </a:rPr>
              <a:t>Confirm Section A for no CPR: enter DNR order</a:t>
            </a:r>
          </a:p>
          <a:p>
            <a:pPr marL="514350" indent="-514350" defTabSz="1371600">
              <a:buAutoNum type="alphaUcPeriod"/>
            </a:pPr>
            <a:r>
              <a:rPr lang="en-US" sz="2700" dirty="0">
                <a:solidFill>
                  <a:srgbClr val="E7E6E6">
                    <a:lumMod val="10000"/>
                  </a:srgbClr>
                </a:solidFill>
                <a:latin typeface="Calibri" panose="020F0502020204030204"/>
              </a:rPr>
              <a:t>Desired Level of Medical Care orders (DNI, no ICU, unless otherwise discussed)</a:t>
            </a:r>
          </a:p>
        </p:txBody>
      </p:sp>
    </p:spTree>
    <p:extLst>
      <p:ext uri="{BB962C8B-B14F-4D97-AF65-F5344CB8AC3E}">
        <p14:creationId xmlns:p14="http://schemas.microsoft.com/office/powerpoint/2010/main" val="312520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44D510D-6EA9-4A83-BD20-929E41C443B0}"/>
              </a:ext>
            </a:extLst>
          </p:cNvPr>
          <p:cNvGraphicFramePr>
            <a:graphicFrameLocks noGrp="1"/>
          </p:cNvGraphicFramePr>
          <p:nvPr>
            <p:ph idx="1"/>
            <p:extLst>
              <p:ext uri="{D42A27DB-BD31-4B8C-83A1-F6EECF244321}">
                <p14:modId xmlns:p14="http://schemas.microsoft.com/office/powerpoint/2010/main" val="4165960329"/>
              </p:ext>
            </p:extLst>
          </p:nvPr>
        </p:nvGraphicFramePr>
        <p:xfrm>
          <a:off x="726311" y="-216570"/>
          <a:ext cx="16952493" cy="11064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DCC9424-DECA-4FC3-A3A3-5CF5D475186F}"/>
              </a:ext>
            </a:extLst>
          </p:cNvPr>
          <p:cNvPicPr>
            <a:picLocks noChangeAspect="1"/>
          </p:cNvPicPr>
          <p:nvPr/>
        </p:nvPicPr>
        <p:blipFill rotWithShape="1">
          <a:blip r:embed="rId8"/>
          <a:srcRect l="5005" t="63539" r="1524" b="23506"/>
          <a:stretch/>
        </p:blipFill>
        <p:spPr>
          <a:xfrm>
            <a:off x="264697" y="1827697"/>
            <a:ext cx="17566103" cy="1316245"/>
          </a:xfrm>
          <a:prstGeom prst="rect">
            <a:avLst/>
          </a:prstGeom>
        </p:spPr>
      </p:pic>
      <p:sp>
        <p:nvSpPr>
          <p:cNvPr id="13" name="Arrow: Right 12">
            <a:extLst>
              <a:ext uri="{FF2B5EF4-FFF2-40B4-BE49-F238E27FC236}">
                <a16:creationId xmlns:a16="http://schemas.microsoft.com/office/drawing/2014/main" id="{EDBFC784-367D-4B55-90B2-B839B016D94C}"/>
              </a:ext>
            </a:extLst>
          </p:cNvPr>
          <p:cNvSpPr/>
          <p:nvPr/>
        </p:nvSpPr>
        <p:spPr>
          <a:xfrm>
            <a:off x="838200" y="7048314"/>
            <a:ext cx="17389643" cy="3226389"/>
          </a:xfrm>
          <a:prstGeom prst="rightArrow">
            <a:avLst/>
          </a:prstGeom>
          <a:solidFill>
            <a:schemeClr val="accent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371600"/>
            <a:r>
              <a:rPr lang="en-US" sz="2700" dirty="0">
                <a:solidFill>
                  <a:srgbClr val="E7E6E6">
                    <a:lumMod val="10000"/>
                  </a:srgbClr>
                </a:solidFill>
                <a:latin typeface="Calibri" panose="020F0502020204030204"/>
              </a:rPr>
              <a:t>If transported to ED/hospital, confirm POLST wishes with legal decision maker in context of medical situation</a:t>
            </a:r>
          </a:p>
          <a:p>
            <a:pPr marL="514350" indent="-514350" defTabSz="1371600">
              <a:buAutoNum type="alphaUcPeriod"/>
            </a:pPr>
            <a:r>
              <a:rPr lang="en-US" sz="2700" dirty="0">
                <a:solidFill>
                  <a:srgbClr val="E7E6E6">
                    <a:lumMod val="10000"/>
                  </a:srgbClr>
                </a:solidFill>
                <a:latin typeface="Calibri" panose="020F0502020204030204"/>
              </a:rPr>
              <a:t>Enter DNR </a:t>
            </a:r>
          </a:p>
          <a:p>
            <a:pPr marL="514350" indent="-514350" defTabSz="1371600">
              <a:buAutoNum type="alphaUcPeriod"/>
            </a:pPr>
            <a:r>
              <a:rPr lang="en-US" sz="2700" dirty="0">
                <a:solidFill>
                  <a:srgbClr val="E7E6E6">
                    <a:lumMod val="10000"/>
                  </a:srgbClr>
                </a:solidFill>
                <a:latin typeface="Calibri" panose="020F0502020204030204"/>
              </a:rPr>
              <a:t>Desired Level of Medical Care orders (DNI, no ICU, no NIV, no pressors, unless discussed otherwise)</a:t>
            </a:r>
          </a:p>
        </p:txBody>
      </p:sp>
      <p:pic>
        <p:nvPicPr>
          <p:cNvPr id="3" name="Picture 2">
            <a:extLst>
              <a:ext uri="{FF2B5EF4-FFF2-40B4-BE49-F238E27FC236}">
                <a16:creationId xmlns:a16="http://schemas.microsoft.com/office/drawing/2014/main" id="{16E3508B-C61A-486D-8880-DCBC3CF3A8F3}"/>
              </a:ext>
            </a:extLst>
          </p:cNvPr>
          <p:cNvPicPr>
            <a:picLocks noChangeAspect="1"/>
          </p:cNvPicPr>
          <p:nvPr/>
        </p:nvPicPr>
        <p:blipFill>
          <a:blip r:embed="rId9"/>
          <a:stretch>
            <a:fillRect/>
          </a:stretch>
        </p:blipFill>
        <p:spPr>
          <a:xfrm>
            <a:off x="15648836" y="240384"/>
            <a:ext cx="2304488" cy="1146147"/>
          </a:xfrm>
          <a:prstGeom prst="rect">
            <a:avLst/>
          </a:prstGeom>
        </p:spPr>
      </p:pic>
      <p:sp>
        <p:nvSpPr>
          <p:cNvPr id="14" name="TextBox 13">
            <a:extLst>
              <a:ext uri="{FF2B5EF4-FFF2-40B4-BE49-F238E27FC236}">
                <a16:creationId xmlns:a16="http://schemas.microsoft.com/office/drawing/2014/main" id="{5F117471-FF7A-4D35-889E-389EB520C357}"/>
              </a:ext>
            </a:extLst>
          </p:cNvPr>
          <p:cNvSpPr txBox="1"/>
          <p:nvPr/>
        </p:nvSpPr>
        <p:spPr>
          <a:xfrm>
            <a:off x="480847" y="476851"/>
            <a:ext cx="17907000" cy="1077218"/>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Section B. </a:t>
            </a:r>
            <a:r>
              <a:rPr lang="en-US" sz="3200" dirty="0">
                <a:latin typeface="Open Sans" panose="020B0606030504020204" pitchFamily="34" charset="0"/>
                <a:ea typeface="Open Sans" panose="020B0606030504020204" pitchFamily="34" charset="0"/>
                <a:cs typeface="Open Sans" panose="020B0606030504020204" pitchFamily="34" charset="0"/>
              </a:rPr>
              <a:t>Initial Treatment Orders: Patient has pulse and/or is breathing</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704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5486400" y="-102676"/>
            <a:ext cx="9525" cy="10950960"/>
          </a:xfrm>
          <a:prstGeom prst="rect">
            <a:avLst/>
          </a:prstGeom>
          <a:solidFill>
            <a:srgbClr val="351F16"/>
          </a:solidFill>
        </p:spPr>
      </p:sp>
      <p:sp>
        <p:nvSpPr>
          <p:cNvPr id="3" name="TextBox 3"/>
          <p:cNvSpPr txBox="1"/>
          <p:nvPr/>
        </p:nvSpPr>
        <p:spPr>
          <a:xfrm>
            <a:off x="683172" y="495300"/>
            <a:ext cx="4336503" cy="7180107"/>
          </a:xfrm>
          <a:prstGeom prst="rect">
            <a:avLst/>
          </a:prstGeom>
        </p:spPr>
        <p:txBody>
          <a:bodyPr wrap="square" lIns="0" tIns="0" rIns="0" bIns="0" rtlCol="0" anchor="t">
            <a:spAutoFit/>
          </a:bodyPr>
          <a:lstStyle/>
          <a:p>
            <a:pPr>
              <a:lnSpc>
                <a:spcPts val="9360"/>
              </a:lnSpc>
            </a:pPr>
            <a:r>
              <a:rPr lang="en-US" sz="7200" dirty="0">
                <a:solidFill>
                  <a:srgbClr val="351F16"/>
                </a:solidFill>
                <a:latin typeface="Antonio Bold"/>
              </a:rPr>
              <a:t>Converting POLST to Facility Orders</a:t>
            </a:r>
          </a:p>
          <a:p>
            <a:pPr>
              <a:lnSpc>
                <a:spcPts val="9360"/>
              </a:lnSpc>
            </a:pPr>
            <a:endParaRPr lang="en-US" sz="7800" dirty="0">
              <a:solidFill>
                <a:srgbClr val="351F16"/>
              </a:solidFill>
              <a:latin typeface="Antonio Bold"/>
            </a:endParaRPr>
          </a:p>
          <a:p>
            <a:pPr>
              <a:lnSpc>
                <a:spcPts val="9360"/>
              </a:lnSpc>
            </a:pPr>
            <a:endParaRPr lang="en-US" sz="7800" dirty="0">
              <a:solidFill>
                <a:srgbClr val="351F16"/>
              </a:solidFill>
              <a:latin typeface="Antonio Bold"/>
            </a:endParaRPr>
          </a:p>
        </p:txBody>
      </p:sp>
      <p:sp>
        <p:nvSpPr>
          <p:cNvPr id="4" name="TextBox 3">
            <a:extLst>
              <a:ext uri="{FF2B5EF4-FFF2-40B4-BE49-F238E27FC236}">
                <a16:creationId xmlns:a16="http://schemas.microsoft.com/office/drawing/2014/main" id="{29256ADD-0CA2-9040-A3F3-E536B641526D}"/>
              </a:ext>
            </a:extLst>
          </p:cNvPr>
          <p:cNvSpPr txBox="1"/>
          <p:nvPr/>
        </p:nvSpPr>
        <p:spPr>
          <a:xfrm>
            <a:off x="6572252" y="475593"/>
            <a:ext cx="10559710" cy="4354397"/>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Code Status </a:t>
            </a:r>
            <a:r>
              <a:rPr lang="en-US" sz="3200" dirty="0">
                <a:latin typeface="Open Sans" panose="020B0606030504020204" pitchFamily="34" charset="0"/>
                <a:ea typeface="Open Sans" panose="020B0606030504020204" pitchFamily="34" charset="0"/>
                <a:cs typeface="Open Sans" panose="020B0606030504020204" pitchFamily="34" charset="0"/>
              </a:rPr>
              <a:t>Full Code or DNR</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b="1" dirty="0">
                <a:latin typeface="Open Sans" panose="020B0606030504020204" pitchFamily="34" charset="0"/>
                <a:ea typeface="Open Sans" panose="020B0606030504020204" pitchFamily="34" charset="0"/>
                <a:cs typeface="Open Sans" panose="020B0606030504020204" pitchFamily="34" charset="0"/>
              </a:rPr>
              <a:t>Desired Level of Medical Care (DLMC)</a:t>
            </a:r>
          </a:p>
          <a:p>
            <a:r>
              <a:rPr lang="en-US" sz="3200" dirty="0">
                <a:latin typeface="Open Sans" panose="020B0606030504020204" pitchFamily="34" charset="0"/>
                <a:ea typeface="Open Sans" panose="020B0606030504020204" pitchFamily="34" charset="0"/>
                <a:cs typeface="Open Sans" panose="020B0606030504020204" pitchFamily="34" charset="0"/>
              </a:rPr>
              <a:t>aka Limitation of Treatment Orders (LOTO)</a:t>
            </a:r>
          </a:p>
          <a:p>
            <a:r>
              <a:rPr lang="en-US" sz="3200" dirty="0">
                <a:latin typeface="Open Sans" panose="020B0606030504020204" pitchFamily="34" charset="0"/>
                <a:ea typeface="Open Sans" panose="020B0606030504020204" pitchFamily="34" charset="0"/>
                <a:cs typeface="Open Sans" panose="020B0606030504020204" pitchFamily="34" charset="0"/>
              </a:rPr>
              <a:t>aka Scope of Treatment Orders (SOTO) </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b="1" dirty="0">
                <a:latin typeface="Open Sans" panose="020B0606030504020204" pitchFamily="34" charset="0"/>
                <a:ea typeface="Open Sans" panose="020B0606030504020204" pitchFamily="34" charset="0"/>
                <a:cs typeface="Open Sans" panose="020B0606030504020204" pitchFamily="34" charset="0"/>
              </a:rPr>
              <a:t>Comfort Care Orders</a:t>
            </a:r>
            <a:r>
              <a:rPr lang="en-US" sz="3200" dirty="0">
                <a:latin typeface="Open Sans" panose="020B0606030504020204" pitchFamily="34" charset="0"/>
                <a:ea typeface="Open Sans" panose="020B0606030504020204" pitchFamily="34" charset="0"/>
                <a:cs typeface="Open Sans" panose="020B0606030504020204" pitchFamily="34" charset="0"/>
              </a:rPr>
              <a:t>, when indicated</a:t>
            </a:r>
            <a:endParaRPr lang="en-US" sz="3200" b="1"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07000"/>
              </a:lnSpc>
              <a:spcBef>
                <a:spcPts val="600"/>
              </a:spcBef>
              <a:spcAft>
                <a:spcPts val="0"/>
              </a:spcAft>
              <a:buFont typeface="Symbol" panose="05050102010706020507" pitchFamily="18" charset="2"/>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pic>
        <p:nvPicPr>
          <p:cNvPr id="7" name="Picture 6">
            <a:extLst>
              <a:ext uri="{FF2B5EF4-FFF2-40B4-BE49-F238E27FC236}">
                <a16:creationId xmlns:a16="http://schemas.microsoft.com/office/drawing/2014/main" id="{17C66ECC-52D9-428A-80A6-6CE7428AB444}"/>
              </a:ext>
            </a:extLst>
          </p:cNvPr>
          <p:cNvPicPr>
            <a:picLocks noChangeAspect="1"/>
          </p:cNvPicPr>
          <p:nvPr/>
        </p:nvPicPr>
        <p:blipFill>
          <a:blip r:embed="rId3"/>
          <a:stretch>
            <a:fillRect/>
          </a:stretch>
        </p:blipFill>
        <p:spPr>
          <a:xfrm>
            <a:off x="6635314" y="4610100"/>
            <a:ext cx="9634486" cy="5430124"/>
          </a:xfrm>
          <a:prstGeom prst="rect">
            <a:avLst/>
          </a:prstGeom>
        </p:spPr>
      </p:pic>
      <p:pic>
        <p:nvPicPr>
          <p:cNvPr id="10" name="Picture 9">
            <a:extLst>
              <a:ext uri="{FF2B5EF4-FFF2-40B4-BE49-F238E27FC236}">
                <a16:creationId xmlns:a16="http://schemas.microsoft.com/office/drawing/2014/main" id="{9F7725AB-3E85-4D1C-A09B-1EF71EF5FA87}"/>
              </a:ext>
            </a:extLst>
          </p:cNvPr>
          <p:cNvPicPr>
            <a:picLocks noChangeAspect="1"/>
          </p:cNvPicPr>
          <p:nvPr/>
        </p:nvPicPr>
        <p:blipFill>
          <a:blip r:embed="rId4"/>
          <a:srcRect b="39456"/>
          <a:stretch>
            <a:fillRect/>
          </a:stretch>
        </p:blipFill>
        <p:spPr>
          <a:xfrm>
            <a:off x="15392400" y="114300"/>
            <a:ext cx="2730982" cy="1204947"/>
          </a:xfrm>
          <a:prstGeom prst="rect">
            <a:avLst/>
          </a:prstGeom>
        </p:spPr>
      </p:pic>
    </p:spTree>
    <p:extLst>
      <p:ext uri="{BB962C8B-B14F-4D97-AF65-F5344CB8AC3E}">
        <p14:creationId xmlns:p14="http://schemas.microsoft.com/office/powerpoint/2010/main" val="1967067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340" y="2199856"/>
            <a:ext cx="18347906" cy="7962900"/>
          </a:xfrm>
          <a:prstGeom prst="rect">
            <a:avLst/>
          </a:prstGeom>
          <a:solidFill>
            <a:srgbClr val="FFFFFF"/>
          </a:solidFill>
        </p:spPr>
        <p:txBody>
          <a:bodyPr/>
          <a:lstStyle/>
          <a:p>
            <a:endParaRPr lang="en-US" dirty="0"/>
          </a:p>
        </p:txBody>
      </p:sp>
      <p:sp>
        <p:nvSpPr>
          <p:cNvPr id="5" name="TextBox 5"/>
          <p:cNvSpPr txBox="1"/>
          <p:nvPr/>
        </p:nvSpPr>
        <p:spPr>
          <a:xfrm>
            <a:off x="1057334" y="562767"/>
            <a:ext cx="16173332" cy="993157"/>
          </a:xfrm>
          <a:prstGeom prst="rect">
            <a:avLst/>
          </a:prstGeom>
        </p:spPr>
        <p:txBody>
          <a:bodyPr lIns="0" tIns="0" rIns="0" bIns="0" rtlCol="0" anchor="t">
            <a:spAutoFit/>
          </a:bodyPr>
          <a:lstStyle/>
          <a:p>
            <a:pPr>
              <a:lnSpc>
                <a:spcPts val="9000"/>
              </a:lnSpc>
            </a:pPr>
            <a:r>
              <a:rPr lang="en-US" sz="4000" dirty="0">
                <a:solidFill>
                  <a:srgbClr val="331520"/>
                </a:solidFill>
                <a:latin typeface="Antonio Bold"/>
              </a:rPr>
              <a:t>PATIENT EDUCATIONAL RESOURCES: AKPOLST.ORG</a:t>
            </a:r>
          </a:p>
        </p:txBody>
      </p:sp>
      <p:pic>
        <p:nvPicPr>
          <p:cNvPr id="7" name="Picture 7"/>
          <p:cNvPicPr>
            <a:picLocks noChangeAspect="1"/>
          </p:cNvPicPr>
          <p:nvPr/>
        </p:nvPicPr>
        <p:blipFill>
          <a:blip r:embed="rId3"/>
          <a:srcRect b="39456"/>
          <a:stretch>
            <a:fillRect/>
          </a:stretch>
        </p:blipFill>
        <p:spPr>
          <a:xfrm>
            <a:off x="15267158" y="231496"/>
            <a:ext cx="2730982" cy="1204947"/>
          </a:xfrm>
          <a:prstGeom prst="rect">
            <a:avLst/>
          </a:prstGeom>
        </p:spPr>
      </p:pic>
      <p:sp>
        <p:nvSpPr>
          <p:cNvPr id="9" name="Content Placeholder 4">
            <a:extLst>
              <a:ext uri="{FF2B5EF4-FFF2-40B4-BE49-F238E27FC236}">
                <a16:creationId xmlns:a16="http://schemas.microsoft.com/office/drawing/2014/main" id="{D3C9108B-FEE9-4BB5-A2C6-E10E91095D95}"/>
              </a:ext>
            </a:extLst>
          </p:cNvPr>
          <p:cNvSpPr txBox="1">
            <a:spLocks/>
          </p:cNvSpPr>
          <p:nvPr/>
        </p:nvSpPr>
        <p:spPr>
          <a:xfrm>
            <a:off x="1660668" y="3108846"/>
            <a:ext cx="7011008" cy="65270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Open Sans" panose="020B0606030504020204" pitchFamily="34" charset="0"/>
                <a:ea typeface="Open Sans" panose="020B0606030504020204" pitchFamily="34" charset="0"/>
                <a:cs typeface="Open Sans" panose="020B0606030504020204" pitchFamily="34" charset="0"/>
              </a:rPr>
              <a:t>Introduction to the POLST for Patients and Families</a:t>
            </a:r>
          </a:p>
          <a:p>
            <a:r>
              <a:rPr lang="en-US" dirty="0">
                <a:latin typeface="Open Sans" panose="020B0606030504020204" pitchFamily="34" charset="0"/>
                <a:ea typeface="Open Sans" panose="020B0606030504020204" pitchFamily="34" charset="0"/>
                <a:cs typeface="Open Sans" panose="020B0606030504020204" pitchFamily="34" charset="0"/>
              </a:rPr>
              <a:t>Coming: </a:t>
            </a:r>
          </a:p>
          <a:p>
            <a:pPr lvl="1"/>
            <a:r>
              <a:rPr lang="en-US" dirty="0">
                <a:latin typeface="Open Sans" panose="020B0606030504020204" pitchFamily="34" charset="0"/>
                <a:ea typeface="Open Sans" panose="020B0606030504020204" pitchFamily="34" charset="0"/>
                <a:cs typeface="Open Sans" panose="020B0606030504020204" pitchFamily="34" charset="0"/>
              </a:rPr>
              <a:t>Patient guide for POLST preparation</a:t>
            </a:r>
          </a:p>
          <a:p>
            <a:pPr lvl="1"/>
            <a:r>
              <a:rPr lang="en-US" dirty="0">
                <a:latin typeface="Open Sans" panose="020B0606030504020204" pitchFamily="34" charset="0"/>
                <a:ea typeface="Open Sans" panose="020B0606030504020204" pitchFamily="34" charset="0"/>
                <a:cs typeface="Open Sans" panose="020B0606030504020204" pitchFamily="34" charset="0"/>
              </a:rPr>
              <a:t>Patient guide to the completed POLST	</a:t>
            </a:r>
          </a:p>
          <a:p>
            <a:pPr lvl="1"/>
            <a:r>
              <a:rPr lang="en-US" dirty="0">
                <a:latin typeface="Open Sans" panose="020B0606030504020204" pitchFamily="34" charset="0"/>
                <a:ea typeface="Open Sans" panose="020B0606030504020204" pitchFamily="34" charset="0"/>
                <a:cs typeface="Open Sans" panose="020B0606030504020204" pitchFamily="34" charset="0"/>
              </a:rPr>
              <a:t>Advance Care Planning Videos: ACP, POLST, CPR, Levels of Care </a:t>
            </a:r>
          </a:p>
          <a:p>
            <a:pPr marL="0" indent="0">
              <a:buFont typeface="Arial" pitchFamily="34" charset="0"/>
              <a:buNone/>
            </a:pPr>
            <a:endParaRPr lang="en-US" dirty="0"/>
          </a:p>
        </p:txBody>
      </p:sp>
      <p:sp>
        <p:nvSpPr>
          <p:cNvPr id="11" name="Title 3">
            <a:extLst>
              <a:ext uri="{FF2B5EF4-FFF2-40B4-BE49-F238E27FC236}">
                <a16:creationId xmlns:a16="http://schemas.microsoft.com/office/drawing/2014/main" id="{9BF55E36-465B-480F-8BBD-581CE8AC2D33}"/>
              </a:ext>
            </a:extLst>
          </p:cNvPr>
          <p:cNvSpPr txBox="1">
            <a:spLocks/>
          </p:cNvSpPr>
          <p:nvPr/>
        </p:nvSpPr>
        <p:spPr>
          <a:xfrm>
            <a:off x="853933" y="3002904"/>
            <a:ext cx="15773400" cy="198834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pic>
        <p:nvPicPr>
          <p:cNvPr id="3" name="Picture 2">
            <a:extLst>
              <a:ext uri="{FF2B5EF4-FFF2-40B4-BE49-F238E27FC236}">
                <a16:creationId xmlns:a16="http://schemas.microsoft.com/office/drawing/2014/main" id="{D4828B1A-98CB-4585-86A9-5B2634CFA055}"/>
              </a:ext>
            </a:extLst>
          </p:cNvPr>
          <p:cNvPicPr>
            <a:picLocks noChangeAspect="1"/>
          </p:cNvPicPr>
          <p:nvPr/>
        </p:nvPicPr>
        <p:blipFill>
          <a:blip r:embed="rId4"/>
          <a:stretch>
            <a:fillRect/>
          </a:stretch>
        </p:blipFill>
        <p:spPr>
          <a:xfrm>
            <a:off x="9616326" y="3124441"/>
            <a:ext cx="8418482" cy="5219459"/>
          </a:xfrm>
          <a:prstGeom prst="rect">
            <a:avLst/>
          </a:prstGeom>
        </p:spPr>
      </p:pic>
    </p:spTree>
    <p:extLst>
      <p:ext uri="{BB962C8B-B14F-4D97-AF65-F5344CB8AC3E}">
        <p14:creationId xmlns:p14="http://schemas.microsoft.com/office/powerpoint/2010/main" val="1634157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340" y="2199856"/>
            <a:ext cx="18347906" cy="7962900"/>
          </a:xfrm>
          <a:prstGeom prst="rect">
            <a:avLst/>
          </a:prstGeom>
          <a:solidFill>
            <a:srgbClr val="FFFFFF"/>
          </a:solidFill>
        </p:spPr>
        <p:txBody>
          <a:bodyPr/>
          <a:lstStyle/>
          <a:p>
            <a:endParaRPr lang="en-US" dirty="0"/>
          </a:p>
        </p:txBody>
      </p:sp>
      <p:sp>
        <p:nvSpPr>
          <p:cNvPr id="5" name="TextBox 5"/>
          <p:cNvSpPr txBox="1"/>
          <p:nvPr/>
        </p:nvSpPr>
        <p:spPr>
          <a:xfrm>
            <a:off x="1057334" y="562767"/>
            <a:ext cx="16173332" cy="993157"/>
          </a:xfrm>
          <a:prstGeom prst="rect">
            <a:avLst/>
          </a:prstGeom>
        </p:spPr>
        <p:txBody>
          <a:bodyPr lIns="0" tIns="0" rIns="0" bIns="0" rtlCol="0" anchor="t">
            <a:spAutoFit/>
          </a:bodyPr>
          <a:lstStyle/>
          <a:p>
            <a:pPr>
              <a:lnSpc>
                <a:spcPts val="9000"/>
              </a:lnSpc>
            </a:pPr>
            <a:r>
              <a:rPr lang="en-US" sz="4000" dirty="0">
                <a:solidFill>
                  <a:srgbClr val="331520"/>
                </a:solidFill>
                <a:latin typeface="Antonio Bold"/>
              </a:rPr>
              <a:t>PROFESSIONAL EDUCATIONAL RESOURCES: AKPOLST.ORG</a:t>
            </a:r>
          </a:p>
        </p:txBody>
      </p:sp>
      <p:pic>
        <p:nvPicPr>
          <p:cNvPr id="7" name="Picture 7"/>
          <p:cNvPicPr>
            <a:picLocks noChangeAspect="1"/>
          </p:cNvPicPr>
          <p:nvPr/>
        </p:nvPicPr>
        <p:blipFill>
          <a:blip r:embed="rId3"/>
          <a:srcRect b="39456"/>
          <a:stretch>
            <a:fillRect/>
          </a:stretch>
        </p:blipFill>
        <p:spPr>
          <a:xfrm>
            <a:off x="15267158" y="231496"/>
            <a:ext cx="2730982" cy="1204947"/>
          </a:xfrm>
          <a:prstGeom prst="rect">
            <a:avLst/>
          </a:prstGeom>
        </p:spPr>
      </p:pic>
      <p:sp>
        <p:nvSpPr>
          <p:cNvPr id="9" name="Content Placeholder 4">
            <a:extLst>
              <a:ext uri="{FF2B5EF4-FFF2-40B4-BE49-F238E27FC236}">
                <a16:creationId xmlns:a16="http://schemas.microsoft.com/office/drawing/2014/main" id="{D3C9108B-FEE9-4BB5-A2C6-E10E91095D95}"/>
              </a:ext>
            </a:extLst>
          </p:cNvPr>
          <p:cNvSpPr txBox="1">
            <a:spLocks/>
          </p:cNvSpPr>
          <p:nvPr/>
        </p:nvSpPr>
        <p:spPr>
          <a:xfrm>
            <a:off x="1660668" y="3108846"/>
            <a:ext cx="7011008" cy="65270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Open Sans" panose="020B0606030504020204" pitchFamily="34" charset="0"/>
                <a:ea typeface="Open Sans" panose="020B0606030504020204" pitchFamily="34" charset="0"/>
                <a:cs typeface="Open Sans" panose="020B0606030504020204" pitchFamily="34" charset="0"/>
              </a:rPr>
              <a:t>Introduction to the POLST, FAQs, Webinars</a:t>
            </a:r>
          </a:p>
          <a:p>
            <a:r>
              <a:rPr lang="en-US" dirty="0">
                <a:latin typeface="Open Sans" panose="020B0606030504020204" pitchFamily="34" charset="0"/>
                <a:ea typeface="Open Sans" panose="020B0606030504020204" pitchFamily="34" charset="0"/>
                <a:cs typeface="Open Sans" panose="020B0606030504020204" pitchFamily="34" charset="0"/>
              </a:rPr>
              <a:t>Coming: </a:t>
            </a:r>
          </a:p>
          <a:p>
            <a:pPr lvl="1"/>
            <a:r>
              <a:rPr lang="en-US" dirty="0"/>
              <a:t>POLST best practices</a:t>
            </a:r>
          </a:p>
          <a:p>
            <a:pPr lvl="1"/>
            <a:r>
              <a:rPr lang="en-US" dirty="0"/>
              <a:t>Policy share</a:t>
            </a:r>
          </a:p>
          <a:p>
            <a:pPr lvl="1"/>
            <a:r>
              <a:rPr lang="en-US" dirty="0"/>
              <a:t>Presentation slide share</a:t>
            </a:r>
          </a:p>
          <a:p>
            <a:pPr marL="0" indent="0">
              <a:buFont typeface="Arial" pitchFamily="34" charset="0"/>
              <a:buNone/>
            </a:pPr>
            <a:endParaRPr lang="en-US" dirty="0"/>
          </a:p>
        </p:txBody>
      </p:sp>
      <p:sp>
        <p:nvSpPr>
          <p:cNvPr id="11" name="Title 3">
            <a:extLst>
              <a:ext uri="{FF2B5EF4-FFF2-40B4-BE49-F238E27FC236}">
                <a16:creationId xmlns:a16="http://schemas.microsoft.com/office/drawing/2014/main" id="{9BF55E36-465B-480F-8BBD-581CE8AC2D33}"/>
              </a:ext>
            </a:extLst>
          </p:cNvPr>
          <p:cNvSpPr txBox="1">
            <a:spLocks/>
          </p:cNvSpPr>
          <p:nvPr/>
        </p:nvSpPr>
        <p:spPr>
          <a:xfrm>
            <a:off x="853933" y="3002904"/>
            <a:ext cx="15773400" cy="198834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pic>
        <p:nvPicPr>
          <p:cNvPr id="8" name="Picture 7">
            <a:extLst>
              <a:ext uri="{FF2B5EF4-FFF2-40B4-BE49-F238E27FC236}">
                <a16:creationId xmlns:a16="http://schemas.microsoft.com/office/drawing/2014/main" id="{6E979A34-57DA-4297-9D05-9BA49B6EBA08}"/>
              </a:ext>
            </a:extLst>
          </p:cNvPr>
          <p:cNvPicPr>
            <a:picLocks noChangeAspect="1"/>
          </p:cNvPicPr>
          <p:nvPr/>
        </p:nvPicPr>
        <p:blipFill>
          <a:blip r:embed="rId4"/>
          <a:stretch>
            <a:fillRect/>
          </a:stretch>
        </p:blipFill>
        <p:spPr>
          <a:xfrm>
            <a:off x="6514264" y="4084100"/>
            <a:ext cx="11498053" cy="4194412"/>
          </a:xfrm>
          <a:prstGeom prst="rect">
            <a:avLst/>
          </a:prstGeom>
        </p:spPr>
      </p:pic>
    </p:spTree>
    <p:extLst>
      <p:ext uri="{BB962C8B-B14F-4D97-AF65-F5344CB8AC3E}">
        <p14:creationId xmlns:p14="http://schemas.microsoft.com/office/powerpoint/2010/main" val="4043750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59906" y="2280956"/>
            <a:ext cx="18347906" cy="7962900"/>
          </a:xfrm>
          <a:prstGeom prst="rect">
            <a:avLst/>
          </a:prstGeom>
          <a:solidFill>
            <a:srgbClr val="FFFFFF"/>
          </a:solidFill>
        </p:spPr>
        <p:txBody>
          <a:bodyPr/>
          <a:lstStyle/>
          <a:p>
            <a:endParaRPr lang="en-US" dirty="0"/>
          </a:p>
        </p:txBody>
      </p:sp>
      <p:sp>
        <p:nvSpPr>
          <p:cNvPr id="5" name="TextBox 5"/>
          <p:cNvSpPr txBox="1"/>
          <p:nvPr/>
        </p:nvSpPr>
        <p:spPr>
          <a:xfrm>
            <a:off x="1057334" y="562767"/>
            <a:ext cx="16173332" cy="993157"/>
          </a:xfrm>
          <a:prstGeom prst="rect">
            <a:avLst/>
          </a:prstGeom>
        </p:spPr>
        <p:txBody>
          <a:bodyPr lIns="0" tIns="0" rIns="0" bIns="0" rtlCol="0" anchor="t">
            <a:spAutoFit/>
          </a:bodyPr>
          <a:lstStyle/>
          <a:p>
            <a:pPr>
              <a:lnSpc>
                <a:spcPts val="9000"/>
              </a:lnSpc>
            </a:pPr>
            <a:r>
              <a:rPr lang="en-US" sz="4000" dirty="0">
                <a:solidFill>
                  <a:srgbClr val="331520"/>
                </a:solidFill>
                <a:latin typeface="Antonio Bold"/>
              </a:rPr>
              <a:t>POLICIES &amp; PROCEDURES: SUCCESSFUL POLST USE IN HOSPITALS/ED </a:t>
            </a:r>
          </a:p>
        </p:txBody>
      </p:sp>
      <p:pic>
        <p:nvPicPr>
          <p:cNvPr id="7" name="Picture 7"/>
          <p:cNvPicPr>
            <a:picLocks noChangeAspect="1"/>
          </p:cNvPicPr>
          <p:nvPr/>
        </p:nvPicPr>
        <p:blipFill>
          <a:blip r:embed="rId3"/>
          <a:srcRect b="39456"/>
          <a:stretch>
            <a:fillRect/>
          </a:stretch>
        </p:blipFill>
        <p:spPr>
          <a:xfrm>
            <a:off x="15267158" y="231496"/>
            <a:ext cx="2730982" cy="1204947"/>
          </a:xfrm>
          <a:prstGeom prst="rect">
            <a:avLst/>
          </a:prstGeom>
        </p:spPr>
      </p:pic>
      <p:sp>
        <p:nvSpPr>
          <p:cNvPr id="9" name="Content Placeholder 4">
            <a:extLst>
              <a:ext uri="{FF2B5EF4-FFF2-40B4-BE49-F238E27FC236}">
                <a16:creationId xmlns:a16="http://schemas.microsoft.com/office/drawing/2014/main" id="{D3C9108B-FEE9-4BB5-A2C6-E10E91095D95}"/>
              </a:ext>
            </a:extLst>
          </p:cNvPr>
          <p:cNvSpPr txBox="1">
            <a:spLocks/>
          </p:cNvSpPr>
          <p:nvPr/>
        </p:nvSpPr>
        <p:spPr>
          <a:xfrm>
            <a:off x="1219199" y="2705100"/>
            <a:ext cx="16786285" cy="6527007"/>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800" dirty="0">
                <a:latin typeface="Open Sans" panose="020B0606030504020204" pitchFamily="34" charset="0"/>
                <a:ea typeface="Open Sans" panose="020B0606030504020204" pitchFamily="34" charset="0"/>
                <a:cs typeface="Open Sans" panose="020B0606030504020204" pitchFamily="34" charset="0"/>
              </a:rPr>
              <a:t>Develop Hospital and ED policies formalizing emergency protocols for POLST orders and how to convert to in-facility orders.</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800" dirty="0">
                <a:latin typeface="Open Sans" panose="020B0606030504020204" pitchFamily="34" charset="0"/>
                <a:ea typeface="Open Sans" panose="020B0606030504020204" pitchFamily="34" charset="0"/>
                <a:cs typeface="Open Sans" panose="020B0606030504020204" pitchFamily="34" charset="0"/>
              </a:rPr>
              <a:t>Consider updating format of in-facility orders to follow POLST framework.</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800" dirty="0">
                <a:latin typeface="Open Sans" panose="020B0606030504020204" pitchFamily="34" charset="0"/>
                <a:ea typeface="Open Sans" panose="020B0606030504020204" pitchFamily="34" charset="0"/>
                <a:cs typeface="Open Sans" panose="020B0606030504020204" pitchFamily="34" charset="0"/>
              </a:rPr>
              <a:t>Offer POLST after a goals of care conversation or use as a tool to frame the conversation.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800" dirty="0">
                <a:latin typeface="Open Sans" panose="020B0606030504020204" pitchFamily="34" charset="0"/>
                <a:ea typeface="Open Sans" panose="020B0606030504020204" pitchFamily="34" charset="0"/>
                <a:cs typeface="Open Sans" panose="020B0606030504020204" pitchFamily="34" charset="0"/>
              </a:rPr>
              <a:t>Forms are no longer kept on file at local EMS/Dispatch:</a:t>
            </a:r>
          </a:p>
          <a:p>
            <a:pPr>
              <a:buFont typeface="Courier New" pitchFamily="34" charset="0"/>
              <a:buChar char="o"/>
            </a:pPr>
            <a:r>
              <a:rPr lang="en-US" sz="2800" dirty="0">
                <a:latin typeface="Open Sans"/>
                <a:ea typeface="Open Sans"/>
                <a:cs typeface="Open Sans"/>
              </a:rPr>
              <a:t>Reinforce patient education on holding and presenting form.</a:t>
            </a:r>
          </a:p>
          <a:p>
            <a:pPr>
              <a:buFont typeface="Courier New" pitchFamily="34" charset="0"/>
              <a:buChar char="o"/>
            </a:pPr>
            <a:r>
              <a:rPr lang="en-US" sz="2800" dirty="0">
                <a:latin typeface="Open Sans"/>
                <a:ea typeface="Open Sans"/>
                <a:cs typeface="Open Sans"/>
              </a:rPr>
              <a:t>Fax forms to local hospital to be on file. </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buFont typeface="Courier New" pitchFamily="34" charset="0"/>
              <a:buChar char="o"/>
            </a:pPr>
            <a:r>
              <a:rPr lang="en-US" sz="2800" dirty="0">
                <a:latin typeface="Open Sans"/>
                <a:ea typeface="Open Sans"/>
                <a:cs typeface="Open Sans"/>
              </a:rPr>
              <a:t>Assure Medical Records Dept. knows about POLST</a:t>
            </a:r>
          </a:p>
          <a:p>
            <a:pPr marL="0" indent="0">
              <a:buFont typeface="Arial" pitchFamily="34" charset="0"/>
              <a:buNone/>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itchFamily="34" charset="0"/>
              <a:buNone/>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itchFamily="34" charset="0"/>
              <a:buNone/>
            </a:pPr>
            <a:endParaRPr lang="en-US" dirty="0"/>
          </a:p>
        </p:txBody>
      </p:sp>
      <p:sp>
        <p:nvSpPr>
          <p:cNvPr id="11" name="Title 3">
            <a:extLst>
              <a:ext uri="{FF2B5EF4-FFF2-40B4-BE49-F238E27FC236}">
                <a16:creationId xmlns:a16="http://schemas.microsoft.com/office/drawing/2014/main" id="{9BF55E36-465B-480F-8BBD-581CE8AC2D33}"/>
              </a:ext>
            </a:extLst>
          </p:cNvPr>
          <p:cNvSpPr txBox="1">
            <a:spLocks/>
          </p:cNvSpPr>
          <p:nvPr/>
        </p:nvSpPr>
        <p:spPr>
          <a:xfrm>
            <a:off x="853933" y="3002904"/>
            <a:ext cx="15773400" cy="198834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3680569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C6A00-5DF4-4E3E-A25B-82AC22E78D13}"/>
              </a:ext>
            </a:extLst>
          </p:cNvPr>
          <p:cNvPicPr>
            <a:picLocks noChangeAspect="1"/>
          </p:cNvPicPr>
          <p:nvPr/>
        </p:nvPicPr>
        <p:blipFill>
          <a:blip r:embed="rId3"/>
          <a:stretch>
            <a:fillRect/>
          </a:stretch>
        </p:blipFill>
        <p:spPr>
          <a:xfrm>
            <a:off x="5943600" y="2552700"/>
            <a:ext cx="5608806" cy="4676037"/>
          </a:xfrm>
          <a:prstGeom prst="rect">
            <a:avLst/>
          </a:prstGeom>
        </p:spPr>
      </p:pic>
      <p:sp>
        <p:nvSpPr>
          <p:cNvPr id="8" name="TextBox 7">
            <a:extLst>
              <a:ext uri="{FF2B5EF4-FFF2-40B4-BE49-F238E27FC236}">
                <a16:creationId xmlns:a16="http://schemas.microsoft.com/office/drawing/2014/main" id="{F14C8EB2-86E6-4E7C-B340-E5EE95E4138F}"/>
              </a:ext>
            </a:extLst>
          </p:cNvPr>
          <p:cNvSpPr txBox="1"/>
          <p:nvPr/>
        </p:nvSpPr>
        <p:spPr>
          <a:xfrm>
            <a:off x="2971800" y="7581900"/>
            <a:ext cx="1290506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acute care setting is where many patients with serious illness formulate goals to not return to the acute care setting</a:t>
            </a:r>
          </a:p>
        </p:txBody>
      </p:sp>
      <p:sp>
        <p:nvSpPr>
          <p:cNvPr id="9" name="TextBox 8">
            <a:extLst>
              <a:ext uri="{FF2B5EF4-FFF2-40B4-BE49-F238E27FC236}">
                <a16:creationId xmlns:a16="http://schemas.microsoft.com/office/drawing/2014/main" id="{309A757C-B640-4F67-A27C-DD1D85BEB507}"/>
              </a:ext>
            </a:extLst>
          </p:cNvPr>
          <p:cNvSpPr txBox="1"/>
          <p:nvPr/>
        </p:nvSpPr>
        <p:spPr>
          <a:xfrm>
            <a:off x="14401800" y="9829797"/>
            <a:ext cx="5546970" cy="400110"/>
          </a:xfrm>
          <a:prstGeom prst="rect">
            <a:avLst/>
          </a:prstGeom>
          <a:noFill/>
        </p:spPr>
        <p:txBody>
          <a:bodyPr wrap="square" rtlCol="0">
            <a:spAutoFit/>
          </a:bodyPr>
          <a:lstStyle/>
          <a:p>
            <a:r>
              <a:rPr lang="en-US" sz="20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Nathan Gray, M.D. inkvessel.com</a:t>
            </a:r>
            <a:endParaRPr lang="en-US" sz="2000" i="1" u="sng"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078649" y="1028700"/>
            <a:ext cx="6130703" cy="6130703"/>
          </a:xfrm>
          <a:prstGeom prst="rect">
            <a:avLst/>
          </a:prstGeom>
        </p:spPr>
      </p:pic>
      <p:sp>
        <p:nvSpPr>
          <p:cNvPr id="3" name="TextBox 3"/>
          <p:cNvSpPr txBox="1"/>
          <p:nvPr/>
        </p:nvSpPr>
        <p:spPr>
          <a:xfrm>
            <a:off x="5458156" y="7380867"/>
            <a:ext cx="7371688" cy="1757683"/>
          </a:xfrm>
          <a:prstGeom prst="rect">
            <a:avLst/>
          </a:prstGeom>
        </p:spPr>
        <p:txBody>
          <a:bodyPr lIns="0" tIns="0" rIns="0" bIns="0" rtlCol="0" anchor="t">
            <a:spAutoFit/>
          </a:bodyPr>
          <a:lstStyle/>
          <a:p>
            <a:pPr algn="ctr">
              <a:lnSpc>
                <a:spcPts val="14419"/>
              </a:lnSpc>
            </a:pPr>
            <a:r>
              <a:rPr lang="en-US" sz="10299" dirty="0">
                <a:solidFill>
                  <a:srgbClr val="351F16"/>
                </a:solidFill>
                <a:latin typeface="Open Sans Bold"/>
              </a:rPr>
              <a:t>akpolst.org</a:t>
            </a:r>
          </a:p>
        </p:txBody>
      </p:sp>
    </p:spTree>
    <p:extLst>
      <p:ext uri="{BB962C8B-B14F-4D97-AF65-F5344CB8AC3E}">
        <p14:creationId xmlns:p14="http://schemas.microsoft.com/office/powerpoint/2010/main" val="2493001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6333331" y="0"/>
            <a:ext cx="9525" cy="10950960"/>
          </a:xfrm>
          <a:prstGeom prst="rect">
            <a:avLst/>
          </a:prstGeom>
          <a:solidFill>
            <a:srgbClr val="351F16"/>
          </a:solidFill>
        </p:spPr>
      </p:sp>
      <p:grpSp>
        <p:nvGrpSpPr>
          <p:cNvPr id="3" name="Group 3"/>
          <p:cNvGrpSpPr/>
          <p:nvPr/>
        </p:nvGrpSpPr>
        <p:grpSpPr>
          <a:xfrm>
            <a:off x="6790324" y="885825"/>
            <a:ext cx="11497676" cy="4838245"/>
            <a:chOff x="0" y="-190500"/>
            <a:chExt cx="15330235" cy="6450993"/>
          </a:xfrm>
        </p:grpSpPr>
        <p:sp>
          <p:nvSpPr>
            <p:cNvPr id="4" name="TextBox 4"/>
            <p:cNvSpPr txBox="1"/>
            <p:nvPr/>
          </p:nvSpPr>
          <p:spPr>
            <a:xfrm>
              <a:off x="0" y="-190500"/>
              <a:ext cx="15330235" cy="787401"/>
            </a:xfrm>
            <a:prstGeom prst="rect">
              <a:avLst/>
            </a:prstGeom>
          </p:spPr>
          <p:txBody>
            <a:bodyPr lIns="0" tIns="0" rIns="0" bIns="0" rtlCol="0" anchor="t">
              <a:spAutoFit/>
            </a:bodyPr>
            <a:lstStyle/>
            <a:p>
              <a:pPr marL="0" marR="0" lvl="0" indent="0" algn="l" defTabSz="914400" rtl="0" eaLnBrk="1" fontAlgn="auto" latinLnBrk="0" hangingPunct="1">
                <a:lnSpc>
                  <a:spcPts val="56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982125"/>
              <a:ext cx="15330235" cy="5278368"/>
            </a:xfrm>
            <a:prstGeom prst="rect">
              <a:avLst/>
            </a:prstGeom>
          </p:spPr>
          <p:txBody>
            <a:bodyPr lIns="0" tIns="0" rIns="0" bIns="0" rtlCol="0" anchor="t">
              <a:spAutoFit/>
            </a:bodyPr>
            <a:lstStyle/>
            <a:p>
              <a:pPr marL="0" marR="0" lvl="0" indent="0" algn="l" defTabSz="914400" rtl="0" eaLnBrk="1" fontAlgn="auto" latinLnBrk="0" hangingPunct="1">
                <a:lnSpc>
                  <a:spcPts val="394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351F16"/>
                  </a:solidFill>
                  <a:effectLst/>
                  <a:uLnTx/>
                  <a:uFillTx/>
                  <a:latin typeface="Open Sans"/>
                  <a:ea typeface="+mn-ea"/>
                  <a:cs typeface="+mn-cs"/>
                </a:rPr>
                <a:t>1. </a:t>
              </a:r>
              <a:r>
                <a:rPr lang="en-US" sz="2499" dirty="0">
                  <a:solidFill>
                    <a:srgbClr val="351F16"/>
                  </a:solidFill>
                  <a:latin typeface="Open Sans"/>
                </a:rPr>
                <a:t>Understand the AK POLST program, form and Comfort One transition</a:t>
              </a:r>
              <a:endParaRPr kumimoji="0" lang="en-US" sz="2499" b="0" i="0" u="none" strike="noStrike" kern="1200" cap="none" spc="0" normalizeH="0" baseline="0" noProof="0" dirty="0">
                <a:ln>
                  <a:noFill/>
                </a:ln>
                <a:solidFill>
                  <a:srgbClr val="351F16"/>
                </a:solidFill>
                <a:effectLst/>
                <a:uLnTx/>
                <a:uFillTx/>
                <a:latin typeface="Open Sans"/>
                <a:ea typeface="+mn-ea"/>
                <a:cs typeface="+mn-cs"/>
              </a:endParaRPr>
            </a:p>
            <a:p>
              <a:pPr marL="0" marR="0" lvl="0" indent="0" algn="l" defTabSz="914400" rtl="0" eaLnBrk="1" fontAlgn="auto" latinLnBrk="0" hangingPunct="1">
                <a:lnSpc>
                  <a:spcPts val="3949"/>
                </a:lnSpc>
                <a:spcBef>
                  <a:spcPts val="0"/>
                </a:spcBef>
                <a:spcAft>
                  <a:spcPts val="0"/>
                </a:spcAft>
                <a:buClrTx/>
                <a:buSzTx/>
                <a:buFontTx/>
                <a:buNone/>
                <a:tabLst/>
                <a:defRPr/>
              </a:pPr>
              <a:endParaRPr kumimoji="0" lang="en-US" sz="2499" b="0" i="0" u="none" strike="noStrike" kern="1200" cap="none" spc="0" normalizeH="0" baseline="0" noProof="0" dirty="0">
                <a:ln>
                  <a:noFill/>
                </a:ln>
                <a:solidFill>
                  <a:srgbClr val="351F16"/>
                </a:solidFill>
                <a:effectLst/>
                <a:uLnTx/>
                <a:uFillTx/>
                <a:latin typeface="Open Sans"/>
                <a:ea typeface="+mn-ea"/>
                <a:cs typeface="+mn-cs"/>
              </a:endParaRPr>
            </a:p>
            <a:p>
              <a:pPr>
                <a:lnSpc>
                  <a:spcPts val="3949"/>
                </a:lnSpc>
              </a:pPr>
              <a:r>
                <a:rPr kumimoji="0" lang="en-US" sz="2450" b="0" i="0" u="none" strike="noStrike" kern="1200" cap="none" spc="0" normalizeH="0" baseline="0" noProof="0" dirty="0">
                  <a:ln>
                    <a:noFill/>
                  </a:ln>
                  <a:solidFill>
                    <a:srgbClr val="351F16"/>
                  </a:solidFill>
                  <a:effectLst/>
                  <a:uLnTx/>
                  <a:uFillTx/>
                  <a:latin typeface="Open Sans"/>
                  <a:ea typeface="+mn-ea"/>
                  <a:cs typeface="+mn-cs"/>
                </a:rPr>
                <a:t>2</a:t>
              </a:r>
              <a:r>
                <a:rPr lang="en-US" sz="2450" dirty="0">
                  <a:solidFill>
                    <a:srgbClr val="351F16"/>
                  </a:solidFill>
                  <a:latin typeface="Open Sans"/>
                </a:rPr>
                <a:t>. Know the intended population and voluntary nature for POLST use</a:t>
              </a:r>
              <a:endParaRPr lang="en-US" sz="2450" dirty="0">
                <a:solidFill>
                  <a:srgbClr val="351F16"/>
                </a:solidFill>
                <a:latin typeface="Open Sans"/>
                <a:ea typeface="Open Sans"/>
                <a:cs typeface="Open Sans"/>
              </a:endParaRPr>
            </a:p>
            <a:p>
              <a:pPr marL="0" marR="0" lvl="0" indent="0" algn="l" defTabSz="914400" rtl="0" eaLnBrk="1" fontAlgn="auto" latinLnBrk="0" hangingPunct="1">
                <a:lnSpc>
                  <a:spcPts val="3949"/>
                </a:lnSpc>
                <a:spcBef>
                  <a:spcPts val="0"/>
                </a:spcBef>
                <a:spcAft>
                  <a:spcPts val="0"/>
                </a:spcAft>
                <a:buClrTx/>
                <a:buSzTx/>
                <a:buFontTx/>
                <a:buNone/>
                <a:tabLst/>
                <a:defRPr/>
              </a:pPr>
              <a:endParaRPr lang="en-US" sz="2499" dirty="0">
                <a:solidFill>
                  <a:srgbClr val="351F16"/>
                </a:solidFill>
                <a:latin typeface="Open Sans"/>
              </a:endParaRPr>
            </a:p>
            <a:p>
              <a:pPr marL="0" marR="0" lvl="0" indent="0" algn="l" defTabSz="914400" rtl="0" eaLnBrk="1" fontAlgn="auto" latinLnBrk="0" hangingPunct="1">
                <a:lnSpc>
                  <a:spcPts val="3949"/>
                </a:lnSpc>
                <a:spcBef>
                  <a:spcPts val="0"/>
                </a:spcBef>
                <a:spcAft>
                  <a:spcPts val="0"/>
                </a:spcAft>
                <a:buClrTx/>
                <a:buSzTx/>
                <a:buFontTx/>
                <a:buNone/>
                <a:tabLst/>
                <a:defRPr/>
              </a:pPr>
              <a:r>
                <a:rPr kumimoji="0" lang="en-US" sz="2450" b="0" i="0" u="none" strike="noStrike" kern="1200" cap="none" spc="0" normalizeH="0" baseline="0" noProof="0" dirty="0">
                  <a:ln>
                    <a:noFill/>
                  </a:ln>
                  <a:solidFill>
                    <a:srgbClr val="351F16"/>
                  </a:solidFill>
                  <a:effectLst/>
                  <a:uLnTx/>
                  <a:uFillTx/>
                  <a:latin typeface="Open Sans"/>
                  <a:ea typeface="+mn-ea"/>
                  <a:cs typeface="+mn-cs"/>
                </a:rPr>
                <a:t>3. Know how the POLST form works:</a:t>
              </a:r>
              <a:endParaRPr lang="en-US" sz="2450" b="0" i="0" u="none" strike="noStrike" kern="1200" cap="none" spc="0" normalizeH="0" baseline="0" noProof="0" dirty="0">
                <a:ln>
                  <a:noFill/>
                </a:ln>
                <a:solidFill>
                  <a:srgbClr val="351F16"/>
                </a:solidFill>
                <a:effectLst/>
                <a:uLnTx/>
                <a:uFillTx/>
                <a:latin typeface="Open Sans"/>
                <a:ea typeface="Open Sans"/>
                <a:cs typeface="Open Sans"/>
              </a:endParaRPr>
            </a:p>
            <a:p>
              <a:pPr marL="539115" marR="0" lvl="1" indent="-269875" algn="l" defTabSz="914400" rtl="0" eaLnBrk="1" fontAlgn="auto" latinLnBrk="0" hangingPunct="1">
                <a:lnSpc>
                  <a:spcPts val="3949"/>
                </a:lnSpc>
                <a:spcBef>
                  <a:spcPts val="0"/>
                </a:spcBef>
                <a:spcAft>
                  <a:spcPts val="0"/>
                </a:spcAft>
                <a:buClrTx/>
                <a:buSzTx/>
                <a:buFont typeface="Arial"/>
                <a:buChar char="•"/>
                <a:tabLst/>
                <a:defRPr/>
              </a:pPr>
              <a:endParaRPr lang="en-US" sz="2450" dirty="0">
                <a:solidFill>
                  <a:srgbClr val="351F16"/>
                </a:solidFill>
                <a:latin typeface="Open Sans"/>
                <a:ea typeface="Open Sans"/>
                <a:cs typeface="Open Sans"/>
              </a:endParaRPr>
            </a:p>
            <a:p>
              <a:pPr marL="0" marR="0" lvl="0" indent="0" algn="l" defTabSz="914400" rtl="0" eaLnBrk="1" fontAlgn="auto" latinLnBrk="0" hangingPunct="1">
                <a:lnSpc>
                  <a:spcPts val="3949"/>
                </a:lnSpc>
                <a:spcBef>
                  <a:spcPts val="0"/>
                </a:spcBef>
                <a:spcAft>
                  <a:spcPts val="0"/>
                </a:spcAft>
                <a:buClrTx/>
                <a:buSzTx/>
                <a:buFontTx/>
                <a:buNone/>
                <a:tabLst/>
                <a:defRPr/>
              </a:pPr>
              <a:r>
                <a:rPr lang="en-US" sz="2499" dirty="0">
                  <a:solidFill>
                    <a:srgbClr val="351F16"/>
                  </a:solidFill>
                  <a:latin typeface="Open Sans"/>
                </a:rPr>
                <a:t>4</a:t>
              </a:r>
              <a:r>
                <a:rPr kumimoji="0" lang="en-US" sz="2499" b="0" i="0" u="none" strike="noStrike" kern="1200" cap="none" spc="0" normalizeH="0" baseline="0" noProof="0" dirty="0">
                  <a:ln>
                    <a:noFill/>
                  </a:ln>
                  <a:solidFill>
                    <a:srgbClr val="351F16"/>
                  </a:solidFill>
                  <a:effectLst/>
                  <a:uLnTx/>
                  <a:uFillTx/>
                  <a:latin typeface="Open Sans"/>
                  <a:ea typeface="+mn-ea"/>
                  <a:cs typeface="+mn-cs"/>
                </a:rPr>
                <a:t>. Recommendations for acute facility policies and protocols for POLST</a:t>
              </a:r>
            </a:p>
            <a:p>
              <a:pPr marL="0" marR="0" lvl="0" indent="0" algn="l" defTabSz="914400" rtl="0" eaLnBrk="1" fontAlgn="auto" latinLnBrk="0" hangingPunct="1">
                <a:lnSpc>
                  <a:spcPts val="3949"/>
                </a:lnSpc>
                <a:spcBef>
                  <a:spcPts val="0"/>
                </a:spcBef>
                <a:spcAft>
                  <a:spcPts val="0"/>
                </a:spcAft>
                <a:buClrTx/>
                <a:buSzTx/>
                <a:buFontTx/>
                <a:buNone/>
                <a:tabLst/>
                <a:defRPr/>
              </a:pPr>
              <a:endParaRPr kumimoji="0" lang="en-US" sz="2499" b="0" i="0" u="none" strike="noStrike" kern="1200" cap="none" spc="0" normalizeH="0" baseline="0" noProof="0" dirty="0">
                <a:ln>
                  <a:noFill/>
                </a:ln>
                <a:solidFill>
                  <a:srgbClr val="351F16"/>
                </a:solidFill>
                <a:effectLst/>
                <a:uLnTx/>
                <a:uFillTx/>
                <a:latin typeface="Open Sans"/>
                <a:ea typeface="+mn-ea"/>
                <a:cs typeface="+mn-cs"/>
              </a:endParaRPr>
            </a:p>
          </p:txBody>
        </p:sp>
      </p:grpSp>
      <p:pic>
        <p:nvPicPr>
          <p:cNvPr id="6" name="Picture 6"/>
          <p:cNvPicPr>
            <a:picLocks noChangeAspect="1"/>
          </p:cNvPicPr>
          <p:nvPr/>
        </p:nvPicPr>
        <p:blipFill>
          <a:blip r:embed="rId2"/>
          <a:srcRect b="39456"/>
          <a:stretch>
            <a:fillRect/>
          </a:stretch>
        </p:blipFill>
        <p:spPr>
          <a:xfrm>
            <a:off x="15267158" y="231496"/>
            <a:ext cx="2730982" cy="1204947"/>
          </a:xfrm>
          <a:prstGeom prst="rect">
            <a:avLst/>
          </a:prstGeom>
        </p:spPr>
      </p:pic>
      <p:sp>
        <p:nvSpPr>
          <p:cNvPr id="7" name="TextBox 7"/>
          <p:cNvSpPr txBox="1"/>
          <p:nvPr/>
        </p:nvSpPr>
        <p:spPr>
          <a:xfrm>
            <a:off x="1028700" y="3762375"/>
            <a:ext cx="5304631" cy="2762250"/>
          </a:xfrm>
          <a:prstGeom prst="rect">
            <a:avLst/>
          </a:prstGeom>
        </p:spPr>
        <p:txBody>
          <a:bodyPr lIns="0" tIns="0" rIns="0" bIns="0" rtlCol="0" anchor="t">
            <a:spAutoFit/>
          </a:bodyPr>
          <a:lstStyle/>
          <a:p>
            <a:pPr marL="0" marR="0" lvl="0" indent="0" algn="l" defTabSz="914400" rtl="0" eaLnBrk="1" fontAlgn="auto" latinLnBrk="0" hangingPunct="1">
              <a:lnSpc>
                <a:spcPts val="10919"/>
              </a:lnSpc>
              <a:spcBef>
                <a:spcPts val="0"/>
              </a:spcBef>
              <a:spcAft>
                <a:spcPts val="0"/>
              </a:spcAft>
              <a:buClrTx/>
              <a:buSzTx/>
              <a:buFontTx/>
              <a:buNone/>
              <a:tabLst/>
              <a:defRPr/>
            </a:pPr>
            <a:r>
              <a:rPr kumimoji="0" lang="en-US" sz="9099" b="0" i="0" u="none" strike="noStrike" kern="1200" cap="none" spc="0" normalizeH="0" baseline="0" noProof="0" dirty="0">
                <a:ln>
                  <a:noFill/>
                </a:ln>
                <a:solidFill>
                  <a:srgbClr val="351F16"/>
                </a:solidFill>
                <a:effectLst/>
                <a:uLnTx/>
                <a:uFillTx/>
                <a:latin typeface="Antonio Bold"/>
                <a:ea typeface="+mn-ea"/>
                <a:cs typeface="+mn-cs"/>
              </a:rPr>
              <a:t>GOALS FOR TODAY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b="39456"/>
          <a:stretch>
            <a:fillRect/>
          </a:stretch>
        </p:blipFill>
        <p:spPr>
          <a:xfrm>
            <a:off x="15267158" y="231496"/>
            <a:ext cx="2730982" cy="1204947"/>
          </a:xfrm>
          <a:prstGeom prst="rect">
            <a:avLst/>
          </a:prstGeom>
        </p:spPr>
      </p:pic>
      <p:pic>
        <p:nvPicPr>
          <p:cNvPr id="10" name="Picture 9">
            <a:extLst>
              <a:ext uri="{FF2B5EF4-FFF2-40B4-BE49-F238E27FC236}">
                <a16:creationId xmlns:a16="http://schemas.microsoft.com/office/drawing/2014/main" id="{8129E18B-FBBA-47A8-A047-4B42A1BA5199}"/>
              </a:ext>
            </a:extLst>
          </p:cNvPr>
          <p:cNvPicPr>
            <a:picLocks noChangeAspect="1"/>
          </p:cNvPicPr>
          <p:nvPr/>
        </p:nvPicPr>
        <p:blipFill>
          <a:blip r:embed="rId4"/>
          <a:stretch>
            <a:fillRect/>
          </a:stretch>
        </p:blipFill>
        <p:spPr>
          <a:xfrm>
            <a:off x="3108437" y="2861278"/>
            <a:ext cx="12071126" cy="6797629"/>
          </a:xfrm>
          <a:prstGeom prst="rect">
            <a:avLst/>
          </a:prstGeom>
        </p:spPr>
      </p:pic>
      <p:sp>
        <p:nvSpPr>
          <p:cNvPr id="11" name="Title 1">
            <a:extLst>
              <a:ext uri="{FF2B5EF4-FFF2-40B4-BE49-F238E27FC236}">
                <a16:creationId xmlns:a16="http://schemas.microsoft.com/office/drawing/2014/main" id="{2FC29221-A66E-4250-8A7F-C969DFD598FB}"/>
              </a:ext>
            </a:extLst>
          </p:cNvPr>
          <p:cNvSpPr txBox="1">
            <a:spLocks/>
          </p:cNvSpPr>
          <p:nvPr/>
        </p:nvSpPr>
        <p:spPr>
          <a:xfrm>
            <a:off x="650081" y="1565328"/>
            <a:ext cx="16987838" cy="25919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Open Sans" panose="020B0606030504020204" pitchFamily="34" charset="0"/>
                <a:ea typeface="Open Sans" panose="020B0606030504020204" pitchFamily="34" charset="0"/>
                <a:cs typeface="Open Sans" panose="020B0606030504020204" pitchFamily="34" charset="0"/>
              </a:rPr>
              <a:t>POLST is replacing Comfort One as the state-wide DNR order</a:t>
            </a:r>
            <a:br>
              <a:rPr lang="en-US" sz="3200" dirty="0">
                <a:latin typeface="Open Sans" panose="020B0606030504020204" pitchFamily="34" charset="0"/>
                <a:ea typeface="Open Sans" panose="020B0606030504020204" pitchFamily="34" charset="0"/>
                <a:cs typeface="Open Sans" panose="020B0606030504020204" pitchFamily="34" charset="0"/>
              </a:rPr>
            </a:br>
            <a:r>
              <a:rPr lang="en-US" sz="3200" dirty="0">
                <a:latin typeface="Open Sans" panose="020B0606030504020204" pitchFamily="34" charset="0"/>
                <a:ea typeface="Open Sans" panose="020B0606030504020204" pitchFamily="34" charset="0"/>
                <a:cs typeface="Open Sans" panose="020B0606030504020204" pitchFamily="34" charset="0"/>
              </a:rPr>
              <a:t>and now includes orders for other wishes…</a:t>
            </a:r>
            <a:br>
              <a:rPr lang="en-US" sz="3750" dirty="0"/>
            </a:br>
            <a:endParaRPr lang="en-US" sz="3750" dirty="0"/>
          </a:p>
        </p:txBody>
      </p:sp>
    </p:spTree>
    <p:extLst>
      <p:ext uri="{BB962C8B-B14F-4D97-AF65-F5344CB8AC3E}">
        <p14:creationId xmlns:p14="http://schemas.microsoft.com/office/powerpoint/2010/main" val="1924228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6333331" y="0"/>
            <a:ext cx="9525" cy="10950960"/>
          </a:xfrm>
          <a:prstGeom prst="rect">
            <a:avLst/>
          </a:prstGeom>
          <a:solidFill>
            <a:srgbClr val="351F16"/>
          </a:solidFill>
        </p:spPr>
      </p:sp>
      <p:grpSp>
        <p:nvGrpSpPr>
          <p:cNvPr id="3" name="Group 3"/>
          <p:cNvGrpSpPr/>
          <p:nvPr/>
        </p:nvGrpSpPr>
        <p:grpSpPr>
          <a:xfrm>
            <a:off x="5524504" y="0"/>
            <a:ext cx="9351952" cy="10287000"/>
            <a:chOff x="0" y="0"/>
            <a:chExt cx="1698149" cy="2119718"/>
          </a:xfrm>
        </p:grpSpPr>
        <p:sp>
          <p:nvSpPr>
            <p:cNvPr id="4" name="Freeform 4"/>
            <p:cNvSpPr/>
            <p:nvPr/>
          </p:nvSpPr>
          <p:spPr>
            <a:xfrm>
              <a:off x="0" y="0"/>
              <a:ext cx="1698149" cy="2119718"/>
            </a:xfrm>
            <a:custGeom>
              <a:avLst/>
              <a:gdLst/>
              <a:ahLst/>
              <a:cxnLst/>
              <a:rect l="l" t="t" r="r" b="b"/>
              <a:pathLst>
                <a:path w="1698149" h="2119718">
                  <a:moveTo>
                    <a:pt x="0" y="0"/>
                  </a:moveTo>
                  <a:lnTo>
                    <a:pt x="1698149" y="0"/>
                  </a:lnTo>
                  <a:lnTo>
                    <a:pt x="1698149" y="2119718"/>
                  </a:lnTo>
                  <a:lnTo>
                    <a:pt x="0" y="2119718"/>
                  </a:lnTo>
                  <a:close/>
                </a:path>
              </a:pathLst>
            </a:custGeom>
            <a:solidFill>
              <a:srgbClr val="FFFFFF"/>
            </a:solidFill>
          </p:spPr>
        </p:sp>
      </p:grpSp>
      <p:pic>
        <p:nvPicPr>
          <p:cNvPr id="5" name="Picture 5"/>
          <p:cNvPicPr>
            <a:picLocks noChangeAspect="1"/>
          </p:cNvPicPr>
          <p:nvPr/>
        </p:nvPicPr>
        <p:blipFill>
          <a:blip r:embed="rId3"/>
          <a:srcRect l="3562" t="3643" r="2671" b="3441"/>
          <a:stretch>
            <a:fillRect/>
          </a:stretch>
        </p:blipFill>
        <p:spPr>
          <a:xfrm>
            <a:off x="7166888" y="541085"/>
            <a:ext cx="6578352" cy="9559725"/>
          </a:xfrm>
          <a:prstGeom prst="rect">
            <a:avLst/>
          </a:prstGeom>
        </p:spPr>
      </p:pic>
      <p:sp>
        <p:nvSpPr>
          <p:cNvPr id="6" name="TextBox 6"/>
          <p:cNvSpPr txBox="1"/>
          <p:nvPr/>
        </p:nvSpPr>
        <p:spPr>
          <a:xfrm>
            <a:off x="1028700" y="3762375"/>
            <a:ext cx="5304631" cy="2762250"/>
          </a:xfrm>
          <a:prstGeom prst="rect">
            <a:avLst/>
          </a:prstGeom>
        </p:spPr>
        <p:txBody>
          <a:bodyPr lIns="0" tIns="0" rIns="0" bIns="0" rtlCol="0" anchor="t">
            <a:spAutoFit/>
          </a:bodyPr>
          <a:lstStyle/>
          <a:p>
            <a:pPr>
              <a:lnSpc>
                <a:spcPts val="10919"/>
              </a:lnSpc>
            </a:pPr>
            <a:r>
              <a:rPr lang="en-US" sz="9099" dirty="0">
                <a:solidFill>
                  <a:srgbClr val="351F16"/>
                </a:solidFill>
                <a:latin typeface="Antonio Bold"/>
              </a:rPr>
              <a:t>POLST BASICS</a:t>
            </a:r>
          </a:p>
        </p:txBody>
      </p:sp>
      <p:sp>
        <p:nvSpPr>
          <p:cNvPr id="7" name="TextBox 7"/>
          <p:cNvSpPr txBox="1"/>
          <p:nvPr/>
        </p:nvSpPr>
        <p:spPr>
          <a:xfrm>
            <a:off x="6790324" y="838200"/>
            <a:ext cx="11497676" cy="638176"/>
          </a:xfrm>
          <a:prstGeom prst="rect">
            <a:avLst/>
          </a:prstGeom>
        </p:spPr>
        <p:txBody>
          <a:bodyPr lIns="0" tIns="0" rIns="0" bIns="0" rtlCol="0" anchor="t">
            <a:spAutoFit/>
          </a:bodyPr>
          <a:lstStyle/>
          <a:p>
            <a:pPr>
              <a:lnSpc>
                <a:spcPts val="5699"/>
              </a:lnSpc>
            </a:pPr>
            <a:endParaRPr/>
          </a:p>
        </p:txBody>
      </p:sp>
      <p:pic>
        <p:nvPicPr>
          <p:cNvPr id="8" name="Picture 8"/>
          <p:cNvPicPr>
            <a:picLocks noChangeAspect="1"/>
          </p:cNvPicPr>
          <p:nvPr/>
        </p:nvPicPr>
        <p:blipFill>
          <a:blip r:embed="rId4"/>
          <a:srcRect b="39456"/>
          <a:stretch>
            <a:fillRect/>
          </a:stretch>
        </p:blipFill>
        <p:spPr>
          <a:xfrm>
            <a:off x="15267158" y="231496"/>
            <a:ext cx="2730982" cy="12049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6" name="TextBox 6"/>
          <p:cNvSpPr txBox="1"/>
          <p:nvPr/>
        </p:nvSpPr>
        <p:spPr>
          <a:xfrm>
            <a:off x="1195833" y="833969"/>
            <a:ext cx="8710167" cy="1397819"/>
          </a:xfrm>
          <a:prstGeom prst="rect">
            <a:avLst/>
          </a:prstGeom>
        </p:spPr>
        <p:txBody>
          <a:bodyPr wrap="square" lIns="0" tIns="0" rIns="0" bIns="0" rtlCol="0" anchor="t">
            <a:spAutoFit/>
          </a:bodyPr>
          <a:lstStyle/>
          <a:p>
            <a:pPr>
              <a:lnSpc>
                <a:spcPts val="10919"/>
              </a:lnSpc>
            </a:pPr>
            <a:r>
              <a:rPr lang="en-US" sz="9099" dirty="0">
                <a:solidFill>
                  <a:srgbClr val="351F16"/>
                </a:solidFill>
                <a:latin typeface="Antonio Bold"/>
              </a:rPr>
              <a:t>THE PROCESS</a:t>
            </a:r>
          </a:p>
        </p:txBody>
      </p:sp>
      <p:sp>
        <p:nvSpPr>
          <p:cNvPr id="7" name="TextBox 7"/>
          <p:cNvSpPr txBox="1"/>
          <p:nvPr/>
        </p:nvSpPr>
        <p:spPr>
          <a:xfrm>
            <a:off x="6790324" y="838200"/>
            <a:ext cx="11497676" cy="638176"/>
          </a:xfrm>
          <a:prstGeom prst="rect">
            <a:avLst/>
          </a:prstGeom>
        </p:spPr>
        <p:txBody>
          <a:bodyPr lIns="0" tIns="0" rIns="0" bIns="0" rtlCol="0" anchor="t">
            <a:spAutoFit/>
          </a:bodyPr>
          <a:lstStyle/>
          <a:p>
            <a:pPr>
              <a:lnSpc>
                <a:spcPts val="5699"/>
              </a:lnSpc>
            </a:pPr>
            <a:endParaRPr/>
          </a:p>
        </p:txBody>
      </p:sp>
      <p:pic>
        <p:nvPicPr>
          <p:cNvPr id="8" name="Picture 8"/>
          <p:cNvPicPr>
            <a:picLocks noChangeAspect="1"/>
          </p:cNvPicPr>
          <p:nvPr/>
        </p:nvPicPr>
        <p:blipFill>
          <a:blip r:embed="rId3"/>
          <a:srcRect b="39456"/>
          <a:stretch>
            <a:fillRect/>
          </a:stretch>
        </p:blipFill>
        <p:spPr>
          <a:xfrm>
            <a:off x="15267158" y="231496"/>
            <a:ext cx="2730982" cy="1204947"/>
          </a:xfrm>
          <a:prstGeom prst="rect">
            <a:avLst/>
          </a:prstGeom>
        </p:spPr>
      </p:pic>
      <p:pic>
        <p:nvPicPr>
          <p:cNvPr id="9" name="Picture 8">
            <a:extLst>
              <a:ext uri="{FF2B5EF4-FFF2-40B4-BE49-F238E27FC236}">
                <a16:creationId xmlns:a16="http://schemas.microsoft.com/office/drawing/2014/main" id="{A4BD6234-FAD7-4EB3-A718-93BDB129EAE0}"/>
              </a:ext>
            </a:extLst>
          </p:cNvPr>
          <p:cNvPicPr>
            <a:picLocks noChangeAspect="1"/>
          </p:cNvPicPr>
          <p:nvPr/>
        </p:nvPicPr>
        <p:blipFill>
          <a:blip r:embed="rId4"/>
          <a:stretch>
            <a:fillRect/>
          </a:stretch>
        </p:blipFill>
        <p:spPr>
          <a:xfrm>
            <a:off x="1554045" y="2770591"/>
            <a:ext cx="16428329" cy="5257800"/>
          </a:xfrm>
          <a:prstGeom prst="rect">
            <a:avLst/>
          </a:prstGeom>
        </p:spPr>
      </p:pic>
      <p:sp>
        <p:nvSpPr>
          <p:cNvPr id="10" name="TextBox 9">
            <a:extLst>
              <a:ext uri="{FF2B5EF4-FFF2-40B4-BE49-F238E27FC236}">
                <a16:creationId xmlns:a16="http://schemas.microsoft.com/office/drawing/2014/main" id="{80CF397F-72D9-4DC8-BE62-EC024F835346}"/>
              </a:ext>
            </a:extLst>
          </p:cNvPr>
          <p:cNvSpPr txBox="1"/>
          <p:nvPr/>
        </p:nvSpPr>
        <p:spPr>
          <a:xfrm>
            <a:off x="13519395" y="9473417"/>
            <a:ext cx="4600575" cy="461665"/>
          </a:xfrm>
          <a:prstGeom prst="rect">
            <a:avLst/>
          </a:prstGeom>
          <a:noFill/>
        </p:spPr>
        <p:txBody>
          <a:bodyPr wrap="square" rtlCol="0">
            <a:spAutoFit/>
          </a:bodyPr>
          <a:lstStyle/>
          <a:p>
            <a:r>
              <a:rPr lang="en-US" sz="2400" i="1" dirty="0">
                <a:latin typeface="Open Sans" panose="020B0606030504020204" pitchFamily="34" charset="0"/>
                <a:ea typeface="Open Sans" panose="020B0606030504020204" pitchFamily="34" charset="0"/>
                <a:cs typeface="Open Sans" panose="020B0606030504020204" pitchFamily="34" charset="0"/>
              </a:rPr>
              <a:t>National POLST </a:t>
            </a:r>
            <a:r>
              <a:rPr lang="en-US" sz="2400" i="1" u="sng" dirty="0">
                <a:latin typeface="Open Sans" panose="020B0606030504020204" pitchFamily="34" charset="0"/>
                <a:ea typeface="Open Sans" panose="020B0606030504020204" pitchFamily="34" charset="0"/>
                <a:cs typeface="Open Sans" panose="020B0606030504020204" pitchFamily="34" charset="0"/>
              </a:rPr>
              <a:t>polst.org</a:t>
            </a:r>
          </a:p>
        </p:txBody>
      </p:sp>
      <p:pic>
        <p:nvPicPr>
          <p:cNvPr id="5" name="Picture 4" descr="Stop Bee">
            <a:extLst>
              <a:ext uri="{FF2B5EF4-FFF2-40B4-BE49-F238E27FC236}">
                <a16:creationId xmlns:a16="http://schemas.microsoft.com/office/drawing/2014/main" id="{0490235E-699D-4007-B315-E99EB702D1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43700"/>
            <a:ext cx="3420476" cy="3420476"/>
          </a:xfrm>
          <a:prstGeom prst="rect">
            <a:avLst/>
          </a:prstGeom>
        </p:spPr>
      </p:pic>
    </p:spTree>
    <p:extLst>
      <p:ext uri="{BB962C8B-B14F-4D97-AF65-F5344CB8AC3E}">
        <p14:creationId xmlns:p14="http://schemas.microsoft.com/office/powerpoint/2010/main" val="2957155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AutoShape 2"/>
          <p:cNvSpPr/>
          <p:nvPr/>
        </p:nvSpPr>
        <p:spPr>
          <a:xfrm>
            <a:off x="2935135" y="-27590"/>
            <a:ext cx="9525" cy="10950960"/>
          </a:xfrm>
          <a:prstGeom prst="rect">
            <a:avLst/>
          </a:prstGeom>
          <a:solidFill>
            <a:srgbClr val="351F16"/>
          </a:solidFill>
        </p:spPr>
      </p:sp>
      <p:grpSp>
        <p:nvGrpSpPr>
          <p:cNvPr id="3" name="Group 3"/>
          <p:cNvGrpSpPr/>
          <p:nvPr/>
        </p:nvGrpSpPr>
        <p:grpSpPr>
          <a:xfrm>
            <a:off x="4038600" y="674920"/>
            <a:ext cx="7524750" cy="6758256"/>
            <a:chOff x="0" y="-190500"/>
            <a:chExt cx="9883154" cy="9011007"/>
          </a:xfrm>
        </p:grpSpPr>
        <p:sp>
          <p:nvSpPr>
            <p:cNvPr id="4" name="TextBox 4"/>
            <p:cNvSpPr txBox="1"/>
            <p:nvPr/>
          </p:nvSpPr>
          <p:spPr>
            <a:xfrm>
              <a:off x="0" y="-190500"/>
              <a:ext cx="9747510" cy="872204"/>
            </a:xfrm>
            <a:prstGeom prst="rect">
              <a:avLst/>
            </a:prstGeom>
          </p:spPr>
          <p:txBody>
            <a:bodyPr lIns="0" tIns="0" rIns="0" bIns="0" rtlCol="0" anchor="t">
              <a:spAutoFit/>
            </a:bodyPr>
            <a:lstStyle/>
            <a:p>
              <a:pPr>
                <a:lnSpc>
                  <a:spcPts val="5699"/>
                </a:lnSpc>
              </a:pPr>
              <a:r>
                <a:rPr lang="en-US" sz="3200" b="1" dirty="0">
                  <a:solidFill>
                    <a:srgbClr val="351F16"/>
                  </a:solidFill>
                  <a:latin typeface="Open Sans" panose="020B0606030504020204" pitchFamily="34" charset="0"/>
                  <a:ea typeface="Open Sans" panose="020B0606030504020204" pitchFamily="34" charset="0"/>
                  <a:cs typeface="Open Sans" panose="020B0606030504020204" pitchFamily="34" charset="0"/>
                </a:rPr>
                <a:t>COMFORT One TO POLST Transition</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5"/>
            <p:cNvSpPr txBox="1"/>
            <p:nvPr/>
          </p:nvSpPr>
          <p:spPr>
            <a:xfrm>
              <a:off x="0" y="1541592"/>
              <a:ext cx="9883154" cy="7278915"/>
            </a:xfrm>
            <a:prstGeom prst="rect">
              <a:avLst/>
            </a:prstGeom>
          </p:spPr>
          <p:txBody>
            <a:bodyPr wrap="square" lIns="0" tIns="0" rIns="0" bIns="0" rtlCol="0" anchor="t">
              <a:spAutoFit/>
            </a:bodyPr>
            <a:lstStyle/>
            <a:p>
              <a:pPr marL="539749" lvl="1" indent="-269875">
                <a:lnSpc>
                  <a:spcPts val="3949"/>
                </a:lnSpc>
                <a:buFont typeface="Arial"/>
                <a:buChar char="•"/>
              </a:pPr>
              <a:r>
                <a:rPr lang="en-US" sz="2499" dirty="0">
                  <a:solidFill>
                    <a:srgbClr val="351F16"/>
                  </a:solidFill>
                  <a:latin typeface="Open Sans"/>
                </a:rPr>
                <a:t>POLST Form and Program Guide 2021</a:t>
              </a:r>
            </a:p>
            <a:p>
              <a:pPr marL="539749" lvl="1" indent="-269875">
                <a:lnSpc>
                  <a:spcPts val="3949"/>
                </a:lnSpc>
                <a:buFont typeface="Arial"/>
                <a:buChar char="•"/>
              </a:pPr>
              <a:endParaRPr lang="en-US" sz="2499" dirty="0">
                <a:solidFill>
                  <a:srgbClr val="351F16"/>
                </a:solidFill>
                <a:latin typeface="Open Sans"/>
              </a:endParaRPr>
            </a:p>
            <a:p>
              <a:pPr marL="539749" lvl="1" indent="-269875">
                <a:lnSpc>
                  <a:spcPts val="3949"/>
                </a:lnSpc>
                <a:buFont typeface="Arial"/>
                <a:buChar char="•"/>
              </a:pPr>
              <a:r>
                <a:rPr lang="en-US" sz="2499" dirty="0">
                  <a:solidFill>
                    <a:srgbClr val="351F16"/>
                  </a:solidFill>
                  <a:latin typeface="Open Sans"/>
                </a:rPr>
                <a:t>Comfort One will sunset</a:t>
              </a:r>
            </a:p>
            <a:p>
              <a:pPr marL="996949" lvl="2" indent="-269875">
                <a:lnSpc>
                  <a:spcPts val="3949"/>
                </a:lnSpc>
                <a:buFont typeface="Arial"/>
                <a:buChar char="•"/>
              </a:pPr>
              <a:r>
                <a:rPr lang="en-US" sz="2499" dirty="0">
                  <a:solidFill>
                    <a:srgbClr val="351F16"/>
                  </a:solidFill>
                  <a:latin typeface="Open Sans"/>
                </a:rPr>
                <a:t>Both POLST and Comfort One remain legal </a:t>
              </a:r>
            </a:p>
            <a:p>
              <a:pPr marL="996949" lvl="2" indent="-269875">
                <a:lnSpc>
                  <a:spcPts val="3949"/>
                </a:lnSpc>
                <a:buFont typeface="Arial"/>
                <a:buChar char="•"/>
              </a:pPr>
              <a:r>
                <a:rPr lang="en-US" sz="2499" dirty="0">
                  <a:solidFill>
                    <a:srgbClr val="351F16"/>
                  </a:solidFill>
                  <a:latin typeface="Open Sans"/>
                </a:rPr>
                <a:t>June 2022 DHSS will stop resupplying C1</a:t>
              </a:r>
            </a:p>
            <a:p>
              <a:pPr marL="996949" lvl="2" indent="-269875">
                <a:lnSpc>
                  <a:spcPts val="3949"/>
                </a:lnSpc>
                <a:buFont typeface="Arial"/>
                <a:buChar char="•"/>
              </a:pPr>
              <a:endParaRPr lang="en-US" sz="2499" dirty="0">
                <a:solidFill>
                  <a:srgbClr val="351F16"/>
                </a:solidFill>
                <a:latin typeface="Open Sans"/>
              </a:endParaRPr>
            </a:p>
            <a:p>
              <a:pPr marL="539749" lvl="1" indent="-269875">
                <a:lnSpc>
                  <a:spcPts val="3949"/>
                </a:lnSpc>
                <a:buFont typeface="Arial"/>
                <a:buChar char="•"/>
              </a:pPr>
              <a:r>
                <a:rPr lang="en-US" sz="2499" dirty="0">
                  <a:solidFill>
                    <a:srgbClr val="351F16"/>
                  </a:solidFill>
                  <a:latin typeface="Open Sans"/>
                </a:rPr>
                <a:t>Alaska POLST modeled after National POLST form</a:t>
              </a:r>
            </a:p>
            <a:p>
              <a:pPr marL="539749" lvl="1" indent="-269875">
                <a:lnSpc>
                  <a:spcPts val="3949"/>
                </a:lnSpc>
                <a:buFont typeface="Arial"/>
                <a:buChar char="•"/>
              </a:pPr>
              <a:endParaRPr lang="en-US" sz="2499" dirty="0">
                <a:solidFill>
                  <a:srgbClr val="351F16"/>
                </a:solidFill>
                <a:latin typeface="Open Sans"/>
              </a:endParaRPr>
            </a:p>
            <a:p>
              <a:pPr marL="539749" lvl="1" indent="-269875">
                <a:lnSpc>
                  <a:spcPts val="3949"/>
                </a:lnSpc>
                <a:buFont typeface="Arial"/>
                <a:buChar char="•"/>
              </a:pPr>
              <a:r>
                <a:rPr lang="en-US" sz="2499" dirty="0">
                  <a:solidFill>
                    <a:srgbClr val="351F16"/>
                  </a:solidFill>
                  <a:latin typeface="Open Sans"/>
                </a:rPr>
                <a:t>Alaska POLST should also replace the Alaska MOST form</a:t>
              </a:r>
            </a:p>
          </p:txBody>
        </p:sp>
      </p:grpSp>
      <p:pic>
        <p:nvPicPr>
          <p:cNvPr id="6" name="Picture 6"/>
          <p:cNvPicPr>
            <a:picLocks noChangeAspect="1"/>
          </p:cNvPicPr>
          <p:nvPr/>
        </p:nvPicPr>
        <p:blipFill>
          <a:blip r:embed="rId3"/>
          <a:srcRect/>
          <a:stretch>
            <a:fillRect/>
          </a:stretch>
        </p:blipFill>
        <p:spPr>
          <a:xfrm>
            <a:off x="13335000" y="2095500"/>
            <a:ext cx="4309245" cy="4309245"/>
          </a:xfrm>
          <a:prstGeom prst="rect">
            <a:avLst/>
          </a:prstGeom>
        </p:spPr>
      </p:pic>
      <p:sp>
        <p:nvSpPr>
          <p:cNvPr id="8" name="TextBox 8"/>
          <p:cNvSpPr txBox="1"/>
          <p:nvPr/>
        </p:nvSpPr>
        <p:spPr>
          <a:xfrm>
            <a:off x="1028700" y="2381250"/>
            <a:ext cx="1397819" cy="6038850"/>
          </a:xfrm>
          <a:prstGeom prst="rect">
            <a:avLst/>
          </a:prstGeom>
        </p:spPr>
        <p:txBody>
          <a:bodyPr vert="vert270" wrap="square" lIns="0" tIns="0" rIns="0" bIns="0" rtlCol="0" anchor="t">
            <a:spAutoFit/>
          </a:bodyPr>
          <a:lstStyle/>
          <a:p>
            <a:pPr>
              <a:lnSpc>
                <a:spcPts val="10919"/>
              </a:lnSpc>
            </a:pPr>
            <a:r>
              <a:rPr lang="en-US" sz="9099" dirty="0">
                <a:solidFill>
                  <a:srgbClr val="351F16"/>
                </a:solidFill>
                <a:latin typeface="Antonio Bold"/>
              </a:rPr>
              <a:t>AKPOLST.ORG</a:t>
            </a:r>
          </a:p>
        </p:txBody>
      </p:sp>
      <p:pic>
        <p:nvPicPr>
          <p:cNvPr id="9" name="Picture 9"/>
          <p:cNvPicPr>
            <a:picLocks noChangeAspect="1"/>
          </p:cNvPicPr>
          <p:nvPr/>
        </p:nvPicPr>
        <p:blipFill>
          <a:blip r:embed="rId4"/>
          <a:srcRect b="39456"/>
          <a:stretch>
            <a:fillRect/>
          </a:stretch>
        </p:blipFill>
        <p:spPr>
          <a:xfrm>
            <a:off x="15267158" y="231496"/>
            <a:ext cx="2730982" cy="1204947"/>
          </a:xfrm>
          <a:prstGeom prst="rect">
            <a:avLst/>
          </a:prstGeom>
        </p:spPr>
      </p:pic>
      <p:pic>
        <p:nvPicPr>
          <p:cNvPr id="10" name="Picture 9">
            <a:extLst>
              <a:ext uri="{FF2B5EF4-FFF2-40B4-BE49-F238E27FC236}">
                <a16:creationId xmlns:a16="http://schemas.microsoft.com/office/drawing/2014/main" id="{2BBC47EB-C1CC-4422-BDF5-3BCC25FF96DE}"/>
              </a:ext>
            </a:extLst>
          </p:cNvPr>
          <p:cNvPicPr>
            <a:picLocks noChangeAspect="1"/>
          </p:cNvPicPr>
          <p:nvPr/>
        </p:nvPicPr>
        <p:blipFill>
          <a:blip r:embed="rId5"/>
          <a:stretch>
            <a:fillRect/>
          </a:stretch>
        </p:blipFill>
        <p:spPr>
          <a:xfrm>
            <a:off x="12655243" y="7207931"/>
            <a:ext cx="5632757" cy="29527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5936459" y="0"/>
            <a:ext cx="9525" cy="10950960"/>
          </a:xfrm>
          <a:prstGeom prst="rect">
            <a:avLst/>
          </a:prstGeom>
          <a:solidFill>
            <a:srgbClr val="351F16"/>
          </a:solidFill>
        </p:spPr>
      </p:sp>
      <p:grpSp>
        <p:nvGrpSpPr>
          <p:cNvPr id="3" name="Group 3"/>
          <p:cNvGrpSpPr/>
          <p:nvPr/>
        </p:nvGrpSpPr>
        <p:grpSpPr>
          <a:xfrm>
            <a:off x="5930219" y="84705"/>
            <a:ext cx="8548567" cy="11059053"/>
            <a:chOff x="0" y="-761114"/>
            <a:chExt cx="10382625" cy="14745406"/>
          </a:xfrm>
        </p:grpSpPr>
        <p:sp>
          <p:nvSpPr>
            <p:cNvPr id="4" name="TextBox 4"/>
            <p:cNvSpPr txBox="1"/>
            <p:nvPr/>
          </p:nvSpPr>
          <p:spPr>
            <a:xfrm>
              <a:off x="0" y="-190500"/>
              <a:ext cx="9487157" cy="787401"/>
            </a:xfrm>
            <a:prstGeom prst="rect">
              <a:avLst/>
            </a:prstGeom>
          </p:spPr>
          <p:txBody>
            <a:bodyPr lIns="0" tIns="0" rIns="0" bIns="0" rtlCol="0" anchor="t">
              <a:spAutoFit/>
            </a:bodyPr>
            <a:lstStyle/>
            <a:p>
              <a:pPr>
                <a:lnSpc>
                  <a:spcPts val="5699"/>
                </a:lnSpc>
              </a:pPr>
              <a:endParaRPr/>
            </a:p>
          </p:txBody>
        </p:sp>
        <p:sp>
          <p:nvSpPr>
            <p:cNvPr id="5" name="TextBox 5"/>
            <p:cNvSpPr txBox="1"/>
            <p:nvPr/>
          </p:nvSpPr>
          <p:spPr>
            <a:xfrm>
              <a:off x="13362" y="-761114"/>
              <a:ext cx="10369263" cy="14745406"/>
            </a:xfrm>
            <a:prstGeom prst="rect">
              <a:avLst/>
            </a:prstGeom>
          </p:spPr>
          <p:txBody>
            <a:bodyPr wrap="square" lIns="0" tIns="0" rIns="0" bIns="0" rtlCol="0" anchor="t">
              <a:spAutoFit/>
            </a:bodyPr>
            <a:lstStyle/>
            <a:p>
              <a:pPr marL="603885" lvl="1" indent="-302260">
                <a:lnSpc>
                  <a:spcPts val="4423"/>
                </a:lnSpc>
                <a:buFont typeface="Arial"/>
                <a:buChar char="•"/>
              </a:pPr>
              <a:endParaRPr lang="en-US" sz="27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301625" lvl="1">
                <a:lnSpc>
                  <a:spcPts val="4423"/>
                </a:lnSpc>
              </a:pPr>
              <a:r>
                <a:rPr lang="en-US" sz="2800" dirty="0">
                  <a:latin typeface="Open Sans" panose="020B0606030504020204" pitchFamily="34" charset="0"/>
                  <a:ea typeface="Open Sans" panose="020B0606030504020204" pitchFamily="34" charset="0"/>
                  <a:cs typeface="Open Sans" panose="020B0606030504020204" pitchFamily="34" charset="0"/>
                </a:rPr>
                <a:t>“The POLST form is intended for patients with advanced illness or frailty where accurate predictions cannot be made but death is likely in the foreseeable future.”</a:t>
              </a:r>
            </a:p>
            <a:p>
              <a:pPr marL="301625" lvl="1">
                <a:lnSpc>
                  <a:spcPts val="4423"/>
                </a:lnSpc>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603885" lvl="1" indent="-302260">
                <a:lnSpc>
                  <a:spcPts val="4423"/>
                </a:lnSpc>
                <a:buFont typeface="Arial"/>
                <a:buChar char="•"/>
              </a:pPr>
              <a:r>
                <a:rPr lang="en-US" sz="2750" dirty="0">
                  <a:solidFill>
                    <a:srgbClr val="351F16"/>
                  </a:solidFill>
                  <a:latin typeface="Open Sans"/>
                  <a:ea typeface="Open Sans"/>
                  <a:cs typeface="Open Sans"/>
                </a:rPr>
                <a:t>Anyone with a DNR ordered in the ED/Hospital</a:t>
              </a:r>
            </a:p>
            <a:p>
              <a:pPr marL="603885" lvl="1" indent="-302260">
                <a:lnSpc>
                  <a:spcPts val="4423"/>
                </a:lnSpc>
                <a:buFont typeface="Arial"/>
                <a:buChar char="•"/>
              </a:pPr>
              <a:r>
                <a:rPr lang="en-US" sz="2799" dirty="0">
                  <a:solidFill>
                    <a:srgbClr val="351F16"/>
                  </a:solidFill>
                  <a:latin typeface="Open Sans" panose="020B0606030504020204" pitchFamily="34" charset="0"/>
                  <a:ea typeface="Open Sans" panose="020B0606030504020204" pitchFamily="34" charset="0"/>
                  <a:cs typeface="Open Sans" panose="020B0606030504020204" pitchFamily="34" charset="0"/>
                </a:rPr>
                <a:t>Would you be surprised if this individual died in the next 1-2 years?</a:t>
              </a:r>
            </a:p>
            <a:p>
              <a:pPr marL="1061085" lvl="2" indent="-302260">
                <a:lnSpc>
                  <a:spcPts val="4423"/>
                </a:lnSpc>
                <a:buFont typeface="Arial"/>
                <a:buChar char="•"/>
              </a:pPr>
              <a:r>
                <a:rPr lang="en-US" sz="2400" dirty="0">
                  <a:latin typeface="Open Sans" panose="020B0606030504020204" pitchFamily="34" charset="0"/>
                  <a:ea typeface="Open Sans" panose="020B0606030504020204" pitchFamily="34" charset="0"/>
                  <a:cs typeface="Open Sans" panose="020B0606030504020204" pitchFamily="34" charset="0"/>
                </a:rPr>
                <a:t>Does the patient have a disease process that is in an advanced stage? </a:t>
              </a:r>
            </a:p>
            <a:p>
              <a:pPr marL="1061085" lvl="2" indent="-302260">
                <a:lnSpc>
                  <a:spcPts val="4423"/>
                </a:lnSpc>
                <a:buFont typeface="Arial"/>
                <a:buChar char="•"/>
              </a:pPr>
              <a:r>
                <a:rPr lang="en-US" sz="2400" dirty="0">
                  <a:latin typeface="Open Sans" panose="020B0606030504020204" pitchFamily="34" charset="0"/>
                  <a:ea typeface="Open Sans" panose="020B0606030504020204" pitchFamily="34" charset="0"/>
                  <a:cs typeface="Open Sans" panose="020B0606030504020204" pitchFamily="34" charset="0"/>
                </a:rPr>
                <a:t>Is the patient experiencing a significant decline in health (such as frequent aspiration pneumonias) ?</a:t>
              </a:r>
            </a:p>
            <a:p>
              <a:pPr marL="1061085" lvl="2" indent="-302260">
                <a:lnSpc>
                  <a:spcPts val="4423"/>
                </a:lnSpc>
                <a:buFont typeface="Arial"/>
                <a:buChar char="•"/>
              </a:pPr>
              <a:r>
                <a:rPr lang="en-US" sz="2400" dirty="0">
                  <a:solidFill>
                    <a:srgbClr val="351F16"/>
                  </a:solidFill>
                  <a:latin typeface="Open Sans" panose="020B0606030504020204" pitchFamily="34" charset="0"/>
                  <a:ea typeface="Open Sans" panose="020B0606030504020204" pitchFamily="34" charset="0"/>
                  <a:cs typeface="Open Sans" panose="020B0606030504020204" pitchFamily="34" charset="0"/>
                </a:rPr>
                <a:t>Would this person be potentially harmed by, or their overall condition worsened by, aggressive, invasive measures?</a:t>
              </a:r>
            </a:p>
            <a:p>
              <a:pPr>
                <a:lnSpc>
                  <a:spcPts val="4423"/>
                </a:lnSpc>
              </a:pPr>
              <a:endParaRPr lang="en-US" sz="2799" dirty="0">
                <a:solidFill>
                  <a:srgbClr val="351F16"/>
                </a:solidFill>
                <a:latin typeface="Arimo"/>
              </a:endParaRPr>
            </a:p>
            <a:p>
              <a:pPr>
                <a:lnSpc>
                  <a:spcPts val="3949"/>
                </a:lnSpc>
              </a:pPr>
              <a:endParaRPr lang="en-US" sz="2799" dirty="0">
                <a:solidFill>
                  <a:srgbClr val="351F16"/>
                </a:solidFill>
                <a:latin typeface="Arimo"/>
              </a:endParaRPr>
            </a:p>
            <a:p>
              <a:pPr>
                <a:lnSpc>
                  <a:spcPts val="3949"/>
                </a:lnSpc>
              </a:pPr>
              <a:endParaRPr lang="en-US" sz="2799" dirty="0">
                <a:solidFill>
                  <a:srgbClr val="351F16"/>
                </a:solidFill>
                <a:latin typeface="Arimo"/>
              </a:endParaRPr>
            </a:p>
            <a:p>
              <a:pPr>
                <a:lnSpc>
                  <a:spcPts val="3950"/>
                </a:lnSpc>
              </a:pPr>
              <a:endParaRPr lang="en-US" sz="2799" dirty="0">
                <a:solidFill>
                  <a:srgbClr val="351F16"/>
                </a:solidFill>
                <a:latin typeface="Arimo"/>
              </a:endParaRPr>
            </a:p>
          </p:txBody>
        </p:sp>
      </p:grpSp>
      <p:pic>
        <p:nvPicPr>
          <p:cNvPr id="6" name="Picture 6"/>
          <p:cNvPicPr>
            <a:picLocks noChangeAspect="1"/>
          </p:cNvPicPr>
          <p:nvPr/>
        </p:nvPicPr>
        <p:blipFill>
          <a:blip r:embed="rId3"/>
          <a:srcRect l="20524" r="11460"/>
          <a:stretch>
            <a:fillRect/>
          </a:stretch>
        </p:blipFill>
        <p:spPr>
          <a:xfrm flipH="1">
            <a:off x="14782800" y="4638601"/>
            <a:ext cx="4546501" cy="5648399"/>
          </a:xfrm>
          <a:prstGeom prst="rect">
            <a:avLst/>
          </a:prstGeom>
        </p:spPr>
      </p:pic>
      <p:sp>
        <p:nvSpPr>
          <p:cNvPr id="7" name="TextBox 7"/>
          <p:cNvSpPr txBox="1"/>
          <p:nvPr/>
        </p:nvSpPr>
        <p:spPr>
          <a:xfrm>
            <a:off x="1028700" y="2200275"/>
            <a:ext cx="4487535" cy="5895975"/>
          </a:xfrm>
          <a:prstGeom prst="rect">
            <a:avLst/>
          </a:prstGeom>
        </p:spPr>
        <p:txBody>
          <a:bodyPr lIns="0" tIns="0" rIns="0" bIns="0" rtlCol="0" anchor="t">
            <a:spAutoFit/>
          </a:bodyPr>
          <a:lstStyle/>
          <a:p>
            <a:pPr>
              <a:lnSpc>
                <a:spcPts val="9360"/>
              </a:lnSpc>
            </a:pPr>
            <a:r>
              <a:rPr lang="en-US" sz="7800" dirty="0">
                <a:solidFill>
                  <a:srgbClr val="351F16"/>
                </a:solidFill>
                <a:latin typeface="Antonio Bold"/>
              </a:rPr>
              <a:t>WHO SHOULD BE CONSIDERED FOR A POLST?</a:t>
            </a:r>
          </a:p>
        </p:txBody>
      </p:sp>
      <p:pic>
        <p:nvPicPr>
          <p:cNvPr id="8" name="Picture 7">
            <a:extLst>
              <a:ext uri="{FF2B5EF4-FFF2-40B4-BE49-F238E27FC236}">
                <a16:creationId xmlns:a16="http://schemas.microsoft.com/office/drawing/2014/main" id="{639E1650-F2E7-42C1-8A8B-4DD741E88415}"/>
              </a:ext>
            </a:extLst>
          </p:cNvPr>
          <p:cNvPicPr>
            <a:picLocks noChangeAspect="1"/>
          </p:cNvPicPr>
          <p:nvPr/>
        </p:nvPicPr>
        <p:blipFill>
          <a:blip r:embed="rId4"/>
          <a:stretch>
            <a:fillRect/>
          </a:stretch>
        </p:blipFill>
        <p:spPr>
          <a:xfrm>
            <a:off x="15147387" y="382417"/>
            <a:ext cx="2731245" cy="120711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0EA"/>
        </a:solidFill>
        <a:effectLst/>
      </p:bgPr>
    </p:bg>
    <p:spTree>
      <p:nvGrpSpPr>
        <p:cNvPr id="1" name=""/>
        <p:cNvGrpSpPr/>
        <p:nvPr/>
      </p:nvGrpSpPr>
      <p:grpSpPr>
        <a:xfrm>
          <a:off x="0" y="0"/>
          <a:ext cx="0" cy="0"/>
          <a:chOff x="0" y="0"/>
          <a:chExt cx="0" cy="0"/>
        </a:xfrm>
      </p:grpSpPr>
      <p:sp>
        <p:nvSpPr>
          <p:cNvPr id="2" name="AutoShape 2"/>
          <p:cNvSpPr/>
          <p:nvPr/>
        </p:nvSpPr>
        <p:spPr>
          <a:xfrm>
            <a:off x="340" y="2199856"/>
            <a:ext cx="18347906" cy="7962900"/>
          </a:xfrm>
          <a:prstGeom prst="rect">
            <a:avLst/>
          </a:prstGeom>
          <a:solidFill>
            <a:srgbClr val="FFFFFF"/>
          </a:solidFill>
        </p:spPr>
        <p:txBody>
          <a:bodyPr/>
          <a:lstStyle/>
          <a:p>
            <a:endParaRPr lang="en-US" dirty="0"/>
          </a:p>
        </p:txBody>
      </p:sp>
      <p:sp>
        <p:nvSpPr>
          <p:cNvPr id="5" name="TextBox 5"/>
          <p:cNvSpPr txBox="1"/>
          <p:nvPr/>
        </p:nvSpPr>
        <p:spPr>
          <a:xfrm>
            <a:off x="1177650" y="6307"/>
            <a:ext cx="16173332" cy="2153475"/>
          </a:xfrm>
          <a:prstGeom prst="rect">
            <a:avLst/>
          </a:prstGeom>
        </p:spPr>
        <p:txBody>
          <a:bodyPr lIns="0" tIns="0" rIns="0" bIns="0" rtlCol="0" anchor="t">
            <a:spAutoFit/>
          </a:bodyPr>
          <a:lstStyle/>
          <a:p>
            <a:pPr>
              <a:lnSpc>
                <a:spcPts val="9000"/>
              </a:lnSpc>
            </a:pPr>
            <a:r>
              <a:rPr lang="en-US" sz="4000" dirty="0">
                <a:solidFill>
                  <a:srgbClr val="331520"/>
                </a:solidFill>
                <a:latin typeface="Antonio Bold"/>
              </a:rPr>
              <a:t>WHO CAN FILL OUT A POLST FORM?</a:t>
            </a:r>
            <a:endParaRPr lang="en-US" dirty="0">
              <a:solidFill>
                <a:srgbClr val="000000"/>
              </a:solidFill>
              <a:latin typeface="Calibri"/>
              <a:cs typeface="Calibri"/>
            </a:endParaRPr>
          </a:p>
          <a:p>
            <a:pPr>
              <a:lnSpc>
                <a:spcPts val="9000"/>
              </a:lnSpc>
            </a:pPr>
            <a:r>
              <a:rPr lang="en-US" sz="4000" dirty="0">
                <a:solidFill>
                  <a:srgbClr val="331520"/>
                </a:solidFill>
                <a:latin typeface="Antonio Bold"/>
              </a:rPr>
              <a:t>Patient or Legal Decision Maker</a:t>
            </a:r>
            <a:endParaRPr lang="en-US" dirty="0">
              <a:cs typeface="Calibri"/>
            </a:endParaRPr>
          </a:p>
        </p:txBody>
      </p:sp>
      <p:pic>
        <p:nvPicPr>
          <p:cNvPr id="7" name="Picture 7"/>
          <p:cNvPicPr>
            <a:picLocks noChangeAspect="1"/>
          </p:cNvPicPr>
          <p:nvPr/>
        </p:nvPicPr>
        <p:blipFill>
          <a:blip r:embed="rId3"/>
          <a:srcRect b="39456"/>
          <a:stretch>
            <a:fillRect/>
          </a:stretch>
        </p:blipFill>
        <p:spPr>
          <a:xfrm>
            <a:off x="15267158" y="231496"/>
            <a:ext cx="2730982" cy="1204947"/>
          </a:xfrm>
          <a:prstGeom prst="rect">
            <a:avLst/>
          </a:prstGeom>
        </p:spPr>
      </p:pic>
      <p:sp>
        <p:nvSpPr>
          <p:cNvPr id="8" name="TextBox 7">
            <a:extLst>
              <a:ext uri="{FF2B5EF4-FFF2-40B4-BE49-F238E27FC236}">
                <a16:creationId xmlns:a16="http://schemas.microsoft.com/office/drawing/2014/main" id="{8721D482-CE4F-064F-85B8-FD6E19E44B33}"/>
              </a:ext>
            </a:extLst>
          </p:cNvPr>
          <p:cNvSpPr txBox="1"/>
          <p:nvPr/>
        </p:nvSpPr>
        <p:spPr>
          <a:xfrm>
            <a:off x="8581847" y="8321121"/>
            <a:ext cx="1012906" cy="461665"/>
          </a:xfrm>
          <a:prstGeom prst="rect">
            <a:avLst/>
          </a:prstGeom>
          <a:noFill/>
        </p:spPr>
        <p:txBody>
          <a:bodyPr wrap="none" rtlCol="0">
            <a:spAutoFit/>
          </a:bodyPr>
          <a:lstStyle/>
          <a:p>
            <a:r>
              <a:rPr lang="en-US" sz="2400" dirty="0"/>
              <a:t>parent</a:t>
            </a:r>
          </a:p>
        </p:txBody>
      </p:sp>
      <p:pic>
        <p:nvPicPr>
          <p:cNvPr id="10" name="Picture 5" descr="A picture containing chart&#10;&#10;Description automatically generated">
            <a:extLst>
              <a:ext uri="{FF2B5EF4-FFF2-40B4-BE49-F238E27FC236}">
                <a16:creationId xmlns:a16="http://schemas.microsoft.com/office/drawing/2014/main" id="{66F86D65-882A-074C-8915-B832A177E561}"/>
              </a:ext>
            </a:extLst>
          </p:cNvPr>
          <p:cNvPicPr>
            <a:picLocks noChangeAspect="1"/>
          </p:cNvPicPr>
          <p:nvPr/>
        </p:nvPicPr>
        <p:blipFill>
          <a:blip r:embed="rId4"/>
          <a:stretch>
            <a:fillRect/>
          </a:stretch>
        </p:blipFill>
        <p:spPr>
          <a:xfrm>
            <a:off x="2916635" y="2324101"/>
            <a:ext cx="13854977" cy="7494602"/>
          </a:xfrm>
          <a:prstGeom prst="rect">
            <a:avLst/>
          </a:prstGeom>
        </p:spPr>
      </p:pic>
      <p:sp>
        <p:nvSpPr>
          <p:cNvPr id="3" name="Star: 5 Points 2">
            <a:extLst>
              <a:ext uri="{FF2B5EF4-FFF2-40B4-BE49-F238E27FC236}">
                <a16:creationId xmlns:a16="http://schemas.microsoft.com/office/drawing/2014/main" id="{4DC6FB9D-217A-402A-A83A-DDC3FA143D70}"/>
              </a:ext>
            </a:extLst>
          </p:cNvPr>
          <p:cNvSpPr/>
          <p:nvPr/>
        </p:nvSpPr>
        <p:spPr>
          <a:xfrm>
            <a:off x="10491535" y="4475745"/>
            <a:ext cx="210553" cy="2406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084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12642</TotalTime>
  <Words>3800</Words>
  <Application>Microsoft Office PowerPoint</Application>
  <PresentationFormat>Custom</PresentationFormat>
  <Paragraphs>305</Paragraphs>
  <Slides>27</Slides>
  <Notes>24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Arimo</vt:lpstr>
      <vt:lpstr>Courier New</vt:lpstr>
      <vt:lpstr>Calibri</vt:lpstr>
      <vt:lpstr>Open Sans</vt:lpstr>
      <vt:lpstr>Arial</vt:lpstr>
      <vt:lpstr>Calibri Light</vt:lpstr>
      <vt:lpstr>Wingdings</vt:lpstr>
      <vt:lpstr>Antonio Bold</vt:lpstr>
      <vt:lpstr>Symbol</vt:lpstr>
      <vt:lpstr>Brush Script MT</vt:lpstr>
      <vt:lpstr>Open Sans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POLST Basics Webinar Slides _ Sharmon Figenshaw</dc:title>
  <dc:creator>Jann Mylet</dc:creator>
  <cp:lastModifiedBy>Jann Mylet</cp:lastModifiedBy>
  <cp:revision>157</cp:revision>
  <dcterms:created xsi:type="dcterms:W3CDTF">2006-08-16T00:00:00Z</dcterms:created>
  <dcterms:modified xsi:type="dcterms:W3CDTF">2022-01-27T23:59:53Z</dcterms:modified>
  <dc:identifier>DAE1E7uSvOY</dc:identifier>
</cp:coreProperties>
</file>