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2"/>
  </p:notesMasterIdLst>
  <p:sldIdLst>
    <p:sldId id="256" r:id="rId2"/>
    <p:sldId id="287" r:id="rId3"/>
    <p:sldId id="257" r:id="rId4"/>
    <p:sldId id="258" r:id="rId5"/>
    <p:sldId id="288" r:id="rId6"/>
    <p:sldId id="272" r:id="rId7"/>
    <p:sldId id="263" r:id="rId8"/>
    <p:sldId id="312" r:id="rId9"/>
    <p:sldId id="295" r:id="rId10"/>
    <p:sldId id="305" r:id="rId11"/>
    <p:sldId id="294" r:id="rId12"/>
    <p:sldId id="302" r:id="rId13"/>
    <p:sldId id="298" r:id="rId14"/>
    <p:sldId id="306" r:id="rId15"/>
    <p:sldId id="289" r:id="rId16"/>
    <p:sldId id="290" r:id="rId17"/>
    <p:sldId id="316" r:id="rId18"/>
    <p:sldId id="292" r:id="rId19"/>
    <p:sldId id="452" r:id="rId20"/>
    <p:sldId id="307" r:id="rId21"/>
    <p:sldId id="308" r:id="rId22"/>
    <p:sldId id="309" r:id="rId23"/>
    <p:sldId id="313" r:id="rId24"/>
    <p:sldId id="314" r:id="rId25"/>
    <p:sldId id="451" r:id="rId26"/>
    <p:sldId id="274" r:id="rId27"/>
    <p:sldId id="276" r:id="rId28"/>
    <p:sldId id="277" r:id="rId29"/>
    <p:sldId id="453" r:id="rId30"/>
    <p:sldId id="281" r:id="rId31"/>
  </p:sldIdLst>
  <p:sldSz cx="18288000" cy="10287000"/>
  <p:notesSz cx="6858000" cy="9144000"/>
  <p:embeddedFontLst>
    <p:embeddedFont>
      <p:font typeface="Antonio Bold" panose="020B0604020202020204" charset="0"/>
      <p:regular r:id="rId33"/>
      <p:bold r:id="rId34"/>
    </p:embeddedFont>
    <p:embeddedFont>
      <p:font typeface="Arimo" panose="020B0604020202020204" charset="0"/>
      <p:regular r:id="rId35"/>
    </p:embeddedFont>
    <p:embeddedFont>
      <p:font typeface="Calibri" panose="020F0502020204030204" pitchFamily="34" charset="0"/>
      <p:regular r:id="rId36"/>
      <p:bold r:id="rId37"/>
      <p:italic r:id="rId38"/>
      <p:boldItalic r:id="rId39"/>
    </p:embeddedFont>
    <p:embeddedFont>
      <p:font typeface="Open Sans" panose="020B0606030504020204" pitchFamily="34" charset="0"/>
      <p:regular r:id="rId40"/>
      <p:bold r:id="rId41"/>
      <p:italic r:id="rId42"/>
      <p:boldItalic r:id="rId43"/>
    </p:embeddedFont>
    <p:embeddedFont>
      <p:font typeface="Segoe UI" panose="020B0502040204020203" pitchFamily="34" charset="0"/>
      <p:regular r:id="rId44"/>
      <p:bold r:id="rId45"/>
      <p:italic r:id="rId46"/>
      <p:boldItalic r:id="rId47"/>
    </p:embeddedFont>
    <p:embeddedFont>
      <p:font typeface="Segoe UI Black" panose="020B0A02040204020203" pitchFamily="34" charset="0"/>
      <p:bold r:id="rId48"/>
      <p:italic r:id="rId49"/>
      <p:boldItalic r:id="rId50"/>
    </p:embeddedFont>
    <p:embeddedFont>
      <p:font typeface="Segoe UI Historic" panose="020B0502040204020203" pitchFamily="34" charset="0"/>
      <p:regular r:id="rId51"/>
    </p:embeddedFont>
    <p:embeddedFont>
      <p:font typeface="Segoe UI Semilight" panose="020B0402040204020203" pitchFamily="34" charset="0"/>
      <p:regular r:id="rId52"/>
      <p:italic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armon Figenshaw" initials="SF [2]" lastIdx="4" clrIdx="0">
    <p:extLst>
      <p:ext uri="{19B8F6BF-5375-455C-9EA6-DF929625EA0E}">
        <p15:presenceInfo xmlns:p15="http://schemas.microsoft.com/office/powerpoint/2012/main" userId="7c11380f178218c7" providerId="Windows Live"/>
      </p:ext>
    </p:extLst>
  </p:cmAuthor>
  <p:cmAuthor id="2" name="Kelsey Stufflebeam" initials="KS" lastIdx="1" clrIdx="1">
    <p:extLst>
      <p:ext uri="{19B8F6BF-5375-455C-9EA6-DF929625EA0E}">
        <p15:presenceInfo xmlns:p15="http://schemas.microsoft.com/office/powerpoint/2012/main" userId="S::kelsey.stufflebeam@honoringchoicespnw.org::ea33b215-0ddb-43ab-97a9-27ac2179fccc" providerId="AD"/>
      </p:ext>
    </p:extLst>
  </p:cmAuthor>
  <p:cmAuthor id="3" name="Sharmon Figenshaw" initials="SF" lastIdx="1" clrIdx="2">
    <p:extLst>
      <p:ext uri="{19B8F6BF-5375-455C-9EA6-DF929625EA0E}">
        <p15:presenceInfo xmlns:p15="http://schemas.microsoft.com/office/powerpoint/2012/main" userId="S::sharmon.f_icloud.com#ext#@wsha1.onmicrosoft.com::92a62afa-032d-4866-8c2b-7ee7050dfaa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764" autoAdjust="0"/>
    <p:restoredTop sz="70204" autoAdjust="0"/>
  </p:normalViewPr>
  <p:slideViewPr>
    <p:cSldViewPr>
      <p:cViewPr varScale="1">
        <p:scale>
          <a:sx n="35" d="100"/>
          <a:sy n="35" d="100"/>
        </p:scale>
        <p:origin x="474"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font" Target="fonts/font18.fntdata"/><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font" Target="fonts/font21.fntdata"/><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1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0" Type="http://schemas.openxmlformats.org/officeDocument/2006/relationships/slide" Target="slides/slide19.xml"/><Relationship Id="rId41" Type="http://schemas.openxmlformats.org/officeDocument/2006/relationships/font" Target="fonts/font9.fntdata"/><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49" Type="http://schemas.openxmlformats.org/officeDocument/2006/relationships/font" Target="fonts/font17.fntdata"/><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2.fntdata"/><Relationship Id="rId52" Type="http://schemas.openxmlformats.org/officeDocument/2006/relationships/font" Target="fonts/font2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4D9E3E-9299-BC4D-B463-25F2D230A8C5}" type="datetimeFigureOut">
              <a:rPr lang="en-US" smtClean="0"/>
              <a:t>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762B93-0FCB-1F41-AC9B-0FB6F71A2D58}" type="slidenum">
              <a:rPr lang="en-US" smtClean="0"/>
              <a:t>‹#›</a:t>
            </a:fld>
            <a:endParaRPr lang="en-US"/>
          </a:p>
        </p:txBody>
      </p:sp>
    </p:spTree>
    <p:extLst>
      <p:ext uri="{BB962C8B-B14F-4D97-AF65-F5344CB8AC3E}">
        <p14:creationId xmlns:p14="http://schemas.microsoft.com/office/powerpoint/2010/main" val="2945496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jamanetwork.com/journals/jamainternalmedicine/fullarticle/1735894"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s://jamanetwork.com/searchresults?author=Ye+Shen&amp;q=Ye+Shen" TargetMode="External"/><Relationship Id="rId5" Type="http://schemas.openxmlformats.org/officeDocument/2006/relationships/hyperlink" Target="https://jamanetwork.com/searchresults?author=Woncheol+Jang&amp;q=Woncheol+Jang" TargetMode="External"/><Relationship Id="rId4" Type="http://schemas.openxmlformats.org/officeDocument/2006/relationships/hyperlink" Target="https://jamanetwork.com/searchresults?author=Mark+H.+Ebell&amp;q=Mark+H.+Ebell"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Thanks to Ursula, and the the whole workgroup team who helped shape this </a:t>
            </a:r>
            <a:r>
              <a:rPr lang="en-US" dirty="0" err="1"/>
              <a:t>presernation</a:t>
            </a:r>
            <a:r>
              <a:rPr lang="en-US" dirty="0"/>
              <a:t>.</a:t>
            </a:r>
          </a:p>
        </p:txBody>
      </p:sp>
      <p:sp>
        <p:nvSpPr>
          <p:cNvPr id="4" name="Slide Number Placeholder 3"/>
          <p:cNvSpPr>
            <a:spLocks noGrp="1"/>
          </p:cNvSpPr>
          <p:nvPr>
            <p:ph type="sldNum" sz="quarter" idx="5"/>
          </p:nvPr>
        </p:nvSpPr>
        <p:spPr/>
        <p:txBody>
          <a:bodyPr/>
          <a:lstStyle/>
          <a:p>
            <a:fld id="{F7762B93-0FCB-1F41-AC9B-0FB6F71A2D58}" type="slidenum">
              <a:rPr lang="en-US" smtClean="0"/>
              <a:t>1</a:t>
            </a:fld>
            <a:endParaRPr lang="en-US"/>
          </a:p>
        </p:txBody>
      </p:sp>
    </p:spTree>
    <p:extLst>
      <p:ext uri="{BB962C8B-B14F-4D97-AF65-F5344CB8AC3E}">
        <p14:creationId xmlns:p14="http://schemas.microsoft.com/office/powerpoint/2010/main" val="36318023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45720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Notice that before you start to share what you know, it is important to see :</a:t>
            </a:r>
          </a:p>
          <a:p>
            <a:pPr marL="0" marR="0" indent="45720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This is based in your prognosis, a skill reserved for clinicians, but any member of the care team with knowledge of the person’s condition, especially if you as the provider are communicating with the rest of the team, can use these phrases</a:t>
            </a:r>
          </a:p>
          <a:p>
            <a:pPr marL="0" marR="0" indent="45720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Use  ” I hope…[you get to …]”</a:t>
            </a:r>
          </a:p>
          <a:p>
            <a:pPr marL="0" marR="0" indent="45720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“I wish… [we weren’t in this situation]”</a:t>
            </a:r>
          </a:p>
          <a:p>
            <a:pPr marL="0" marR="0" indent="45720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“I worry….[“that you are at risk for…” or “your condition might worsen suddenly”]</a:t>
            </a:r>
          </a:p>
          <a:p>
            <a:pPr marL="0" marR="0" indent="45720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People will get overwhelmed with statistics and markers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etc</a:t>
            </a:r>
            <a:r>
              <a:rPr lang="en-US" sz="1200" dirty="0">
                <a:effectLst/>
                <a:latin typeface="Calibri" panose="020F0502020204030204" pitchFamily="34" charset="0"/>
                <a:ea typeface="Calibri" panose="020F0502020204030204" pitchFamily="34" charset="0"/>
                <a:cs typeface="Times New Roman" panose="02020603050405020304" pitchFamily="18" charset="0"/>
              </a:rPr>
              <a:t>…</a:t>
            </a:r>
          </a:p>
          <a:p>
            <a:pPr marL="0" marR="0" indent="45720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Using the I hope/ I wish I worry allows:</a:t>
            </a:r>
          </a:p>
          <a:p>
            <a:pPr marL="0" marR="0" indent="45720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#1) Alignment—you really do hope they get to experience what they want</a:t>
            </a:r>
          </a:p>
          <a:p>
            <a:pPr marL="0" marR="0" indent="45720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#2) Compassion—the feeling that you are sorry to have to share this news goes a long way.</a:t>
            </a:r>
          </a:p>
          <a:p>
            <a:endParaRPr lang="en-US" dirty="0"/>
          </a:p>
        </p:txBody>
      </p:sp>
      <p:sp>
        <p:nvSpPr>
          <p:cNvPr id="4" name="Slide Number Placeholder 3"/>
          <p:cNvSpPr>
            <a:spLocks noGrp="1"/>
          </p:cNvSpPr>
          <p:nvPr>
            <p:ph type="sldNum" sz="quarter" idx="5"/>
          </p:nvPr>
        </p:nvSpPr>
        <p:spPr/>
        <p:txBody>
          <a:bodyPr/>
          <a:lstStyle/>
          <a:p>
            <a:fld id="{51468928-B631-4E63-A719-97694C5B8653}" type="slidenum">
              <a:rPr lang="en-US" smtClean="0"/>
              <a:t>11</a:t>
            </a:fld>
            <a:endParaRPr lang="en-US"/>
          </a:p>
        </p:txBody>
      </p:sp>
    </p:spTree>
    <p:extLst>
      <p:ext uri="{BB962C8B-B14F-4D97-AF65-F5344CB8AC3E}">
        <p14:creationId xmlns:p14="http://schemas.microsoft.com/office/powerpoint/2010/main" val="15620857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know this is a busy slide but this gives you a chance to see the range of “key topics”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Another one: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Have you had experience with someone who has been seriously ill or on hospice? </a:t>
            </a:r>
          </a:p>
          <a:p>
            <a:endParaRPr lang="en-US" dirty="0"/>
          </a:p>
          <a:p>
            <a:r>
              <a:rPr lang="en-US" dirty="0"/>
              <a:t>ADD NOTE ABOUT TRAINING!!!</a:t>
            </a:r>
          </a:p>
          <a:p>
            <a:endParaRPr lang="en-US" dirty="0"/>
          </a:p>
          <a:p>
            <a:r>
              <a:rPr lang="en-US" dirty="0"/>
              <a:t>© 2015-2017 Ariadne Labs: A Joint Center for Health Systems Innovation (www.ariadnelabs.org) between Brigham and Women’s Hospital and the Harvard T.H. Chan School of Public Health, in collaboration with Dana-Farber Cancer Institute. Licensed under the Creative Commons Attribution-</a:t>
            </a:r>
            <a:r>
              <a:rPr lang="en-US" dirty="0" err="1"/>
              <a:t>NonCommercial</a:t>
            </a:r>
            <a:r>
              <a:rPr lang="en-US" dirty="0"/>
              <a:t>-</a:t>
            </a:r>
            <a:r>
              <a:rPr lang="en-US" dirty="0" err="1"/>
              <a:t>ShareAlike</a:t>
            </a:r>
            <a:r>
              <a:rPr lang="en-US" dirty="0"/>
              <a:t> 4.0 International License, http://creativecommons.org/licenses/by-nc-sa/4.0/ </a:t>
            </a:r>
          </a:p>
          <a:p>
            <a:endParaRPr lang="en-US" dirty="0"/>
          </a:p>
        </p:txBody>
      </p:sp>
      <p:sp>
        <p:nvSpPr>
          <p:cNvPr id="4" name="Slide Number Placeholder 3"/>
          <p:cNvSpPr>
            <a:spLocks noGrp="1"/>
          </p:cNvSpPr>
          <p:nvPr>
            <p:ph type="sldNum" sz="quarter" idx="5"/>
          </p:nvPr>
        </p:nvSpPr>
        <p:spPr/>
        <p:txBody>
          <a:bodyPr/>
          <a:lstStyle/>
          <a:p>
            <a:fld id="{51468928-B631-4E63-A719-97694C5B8653}" type="slidenum">
              <a:rPr lang="en-US" smtClean="0"/>
              <a:t>12</a:t>
            </a:fld>
            <a:endParaRPr lang="en-US"/>
          </a:p>
        </p:txBody>
      </p:sp>
    </p:spTree>
    <p:extLst>
      <p:ext uri="{BB962C8B-B14F-4D97-AF65-F5344CB8AC3E}">
        <p14:creationId xmlns:p14="http://schemas.microsoft.com/office/powerpoint/2010/main" val="31015175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45720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Notice that before you start to share what you know, it is important to see :</a:t>
            </a:r>
          </a:p>
          <a:p>
            <a:pPr marL="742950" marR="0" lvl="1" indent="-285750">
              <a:buFont typeface="+mj-lt"/>
              <a:buAutoNum type="arabicParenR"/>
            </a:pPr>
            <a:r>
              <a:rPr lang="en-US" sz="1200" dirty="0">
                <a:effectLst/>
                <a:latin typeface="Times New Roman" panose="02020603050405020304" pitchFamily="18" charset="0"/>
                <a:ea typeface="Times New Roman" panose="02020603050405020304" pitchFamily="18" charset="0"/>
              </a:rPr>
              <a:t>what the person understands AND </a:t>
            </a:r>
          </a:p>
          <a:p>
            <a:pPr marL="742950" marR="0" lvl="1" indent="-285750">
              <a:buFont typeface="+mj-lt"/>
              <a:buAutoNum type="arabicParenR"/>
            </a:pPr>
            <a:r>
              <a:rPr lang="en-US" sz="1200" dirty="0">
                <a:effectLst/>
                <a:latin typeface="Times New Roman" panose="02020603050405020304" pitchFamily="18" charset="0"/>
                <a:ea typeface="Times New Roman" panose="02020603050405020304" pitchFamily="18" charset="0"/>
              </a:rPr>
              <a:t>ask how much they want to know/ want to hear from you.</a:t>
            </a:r>
          </a:p>
          <a:p>
            <a:pPr marL="342900" marR="0" lvl="0" indent="-342900">
              <a:spcBef>
                <a:spcPts val="0"/>
              </a:spcBef>
              <a:spcAft>
                <a:spcPts val="0"/>
              </a:spcAft>
              <a:buFont typeface="Symbol" panose="05050102010706020507" pitchFamily="18" charset="2"/>
              <a:buChar char=""/>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Tell me what you know about your condition.</a:t>
            </a:r>
          </a:p>
          <a:p>
            <a:pPr marL="342900" marR="0" lvl="0" indent="-342900">
              <a:spcBef>
                <a:spcPts val="0"/>
              </a:spcBef>
              <a:spcAft>
                <a:spcPts val="0"/>
              </a:spcAft>
              <a:buFont typeface="Symbol" panose="05050102010706020507" pitchFamily="18" charset="2"/>
              <a:buChar char=""/>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Then ask:</a:t>
            </a:r>
          </a:p>
          <a:p>
            <a:pPr marL="342900" marR="0" lvl="0" indent="-342900">
              <a:spcBef>
                <a:spcPts val="0"/>
              </a:spcBef>
              <a:spcAft>
                <a:spcPts val="0"/>
              </a:spcAft>
              <a:buFont typeface="Symbol" panose="05050102010706020507" pitchFamily="18" charset="2"/>
              <a:buChar char=""/>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 “How much do you want to know?”</a:t>
            </a:r>
          </a:p>
          <a:p>
            <a:pPr marL="0" marR="0" indent="45720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(depending on what they say…)</a:t>
            </a:r>
          </a:p>
          <a:p>
            <a:pPr marL="342900" marR="0" lvl="0" indent="-342900">
              <a:spcBef>
                <a:spcPts val="0"/>
              </a:spcBef>
              <a:spcAft>
                <a:spcPts val="0"/>
              </a:spcAft>
              <a:buFont typeface="Symbol" panose="05050102010706020507" pitchFamily="18" charset="2"/>
              <a:buChar char=""/>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”I’d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Iike</a:t>
            </a:r>
            <a:r>
              <a:rPr lang="en-US" sz="1200" dirty="0">
                <a:effectLst/>
                <a:latin typeface="Calibri" panose="020F0502020204030204" pitchFamily="34" charset="0"/>
                <a:ea typeface="Calibri" panose="020F0502020204030204" pitchFamily="34" charset="0"/>
                <a:cs typeface="Times New Roman" panose="02020603050405020304" pitchFamily="18" charset="0"/>
              </a:rPr>
              <a:t> to share what I know.  Is that ok?”</a:t>
            </a:r>
          </a:p>
          <a:p>
            <a:pPr marL="0" marR="0" indent="45720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This is based in your prognosis, a skill reserved for clinicians, but any member of the care team with knowledge of the person’s condition, especially if you as the provider are communicating with the rest of the team, can use these phrases</a:t>
            </a:r>
          </a:p>
          <a:p>
            <a:pPr marL="0" marR="0" indent="45720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Use  ” I hope…[you get to …]”</a:t>
            </a:r>
          </a:p>
          <a:p>
            <a:pPr marL="0" marR="0" indent="45720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“I wish… [we weren’t in this situation]”</a:t>
            </a:r>
          </a:p>
          <a:p>
            <a:pPr marL="0" marR="0" indent="45720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“I worry….[“that you are at risk for…” or “your condition might worsen suddenly”]</a:t>
            </a:r>
          </a:p>
          <a:p>
            <a:pPr marL="0" marR="0" indent="45720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People will get overwhelmed with statistics and markers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etc</a:t>
            </a:r>
            <a:r>
              <a:rPr lang="en-US" sz="1200" dirty="0">
                <a:effectLst/>
                <a:latin typeface="Calibri" panose="020F0502020204030204" pitchFamily="34" charset="0"/>
                <a:ea typeface="Calibri" panose="020F0502020204030204" pitchFamily="34" charset="0"/>
                <a:cs typeface="Times New Roman" panose="02020603050405020304" pitchFamily="18" charset="0"/>
              </a:rPr>
              <a:t>…</a:t>
            </a:r>
          </a:p>
          <a:p>
            <a:pPr marL="0" marR="0" indent="45720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Using the I hope/ I wish I worry allows:</a:t>
            </a:r>
          </a:p>
          <a:p>
            <a:pPr marL="0" marR="0" indent="45720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#1) Alignment—you really do hope they get to experience what they want</a:t>
            </a:r>
          </a:p>
          <a:p>
            <a:pPr marL="0" marR="0" indent="45720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#2) Compassion—the feeling that you are sorry to have to share this news goes a long way.</a:t>
            </a:r>
          </a:p>
          <a:p>
            <a:endParaRPr lang="en-US" dirty="0"/>
          </a:p>
        </p:txBody>
      </p:sp>
      <p:sp>
        <p:nvSpPr>
          <p:cNvPr id="4" name="Slide Number Placeholder 3"/>
          <p:cNvSpPr>
            <a:spLocks noGrp="1"/>
          </p:cNvSpPr>
          <p:nvPr>
            <p:ph type="sldNum" sz="quarter" idx="5"/>
          </p:nvPr>
        </p:nvSpPr>
        <p:spPr/>
        <p:txBody>
          <a:bodyPr/>
          <a:lstStyle/>
          <a:p>
            <a:fld id="{51468928-B631-4E63-A719-97694C5B8653}" type="slidenum">
              <a:rPr lang="en-US" smtClean="0"/>
              <a:t>13</a:t>
            </a:fld>
            <a:endParaRPr lang="en-US"/>
          </a:p>
        </p:txBody>
      </p:sp>
    </p:spTree>
    <p:extLst>
      <p:ext uri="{BB962C8B-B14F-4D97-AF65-F5344CB8AC3E}">
        <p14:creationId xmlns:p14="http://schemas.microsoft.com/office/powerpoint/2010/main" val="41209246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i="1" dirty="0"/>
              <a:t>IMPORTANT: pacing with where the patient is at, stopping to acknowledge emotion along the way.</a:t>
            </a:r>
          </a:p>
          <a:p>
            <a:r>
              <a:rPr lang="en-US" i="1" dirty="0"/>
              <a:t>These techniques can help the beginning clinician have a range of responses.</a:t>
            </a:r>
          </a:p>
          <a:p>
            <a:endParaRPr lang="en-US" i="1" dirty="0"/>
          </a:p>
          <a:p>
            <a:r>
              <a:rPr lang="en-US" i="1" dirty="0"/>
              <a:t>Whatever you do, be with the person, give them the moment they need to process a strong save of emotion when they hear something difficult.  Then usually you will see when it is ok to proceed</a:t>
            </a:r>
          </a:p>
        </p:txBody>
      </p:sp>
      <p:sp>
        <p:nvSpPr>
          <p:cNvPr id="4" name="Slide Number Placeholder 3"/>
          <p:cNvSpPr>
            <a:spLocks noGrp="1"/>
          </p:cNvSpPr>
          <p:nvPr>
            <p:ph type="sldNum" sz="quarter" idx="5"/>
          </p:nvPr>
        </p:nvSpPr>
        <p:spPr/>
        <p:txBody>
          <a:bodyPr/>
          <a:lstStyle/>
          <a:p>
            <a:fld id="{51468928-B631-4E63-A719-97694C5B8653}" type="slidenum">
              <a:rPr lang="en-US" smtClean="0"/>
              <a:t>14</a:t>
            </a:fld>
            <a:endParaRPr lang="en-US"/>
          </a:p>
        </p:txBody>
      </p:sp>
    </p:spTree>
    <p:extLst>
      <p:ext uri="{BB962C8B-B14F-4D97-AF65-F5344CB8AC3E}">
        <p14:creationId xmlns:p14="http://schemas.microsoft.com/office/powerpoint/2010/main" val="41226067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Nikki is 78 and has CCOPD with DM2.  She is full time caregiver for Joe, 86 who is increasingly forgetful.  </a:t>
            </a:r>
          </a:p>
          <a:p>
            <a:r>
              <a:rPr lang="en-US" sz="1200" dirty="0"/>
              <a:t>She has had a hard time getting to her medical appointment and keeping up with her self care, </a:t>
            </a:r>
          </a:p>
          <a:p>
            <a:r>
              <a:rPr lang="en-US" sz="1200" dirty="0"/>
              <a:t>She was hospitalized last year (14 months ago) for pneumonia during which she needed BiPAP for 2 days.  She recovered well with rehab, but over the winter she again began to forget meals, lose weight in the midst of the caregiving needs for joe    She became quite il and was again hospitalized and this time required intubation while the antibiotics took affect.</a:t>
            </a:r>
          </a:p>
          <a:p>
            <a:endParaRPr lang="en-US" sz="1200" dirty="0"/>
          </a:p>
          <a:p>
            <a:r>
              <a:rPr lang="en-US" sz="1200" dirty="0"/>
              <a:t>He is continent and verbal but is unable to perform ADLs without significant amount of help from Nikki.</a:t>
            </a:r>
          </a:p>
          <a:p>
            <a:endParaRPr lang="en-US" sz="1200" dirty="0"/>
          </a:p>
          <a:p>
            <a:r>
              <a:rPr lang="en-US" sz="1200" dirty="0"/>
              <a:t>Their daughter Joan, has been checking in daily and is increasingly worried about what caring for Joe is doing to Nikki,  even before this hospitalization the family agrees a move to assisted living is warranted. Joan does the shopping and manages both their medications, though Nikki can easily take her own meds.  They have let Carrie help with their finances for years and she has managed such that they can now afford long-term care for up to 10 years.  Carrie Her family tries to spend the weekends at the lake with them </a:t>
            </a:r>
          </a:p>
          <a:p>
            <a:endParaRPr lang="en-US" sz="1200" dirty="0"/>
          </a:p>
          <a:p>
            <a:endParaRPr lang="en-US" sz="1200" dirty="0"/>
          </a:p>
          <a:p>
            <a:endParaRPr lang="en-US" dirty="0"/>
          </a:p>
          <a:p>
            <a:endParaRPr lang="en-US" dirty="0"/>
          </a:p>
        </p:txBody>
      </p:sp>
      <p:sp>
        <p:nvSpPr>
          <p:cNvPr id="4" name="Slide Number Placeholder 3"/>
          <p:cNvSpPr>
            <a:spLocks noGrp="1"/>
          </p:cNvSpPr>
          <p:nvPr>
            <p:ph type="sldNum" sz="quarter" idx="5"/>
          </p:nvPr>
        </p:nvSpPr>
        <p:spPr/>
        <p:txBody>
          <a:bodyPr/>
          <a:lstStyle/>
          <a:p>
            <a:fld id="{F7762B93-0FCB-1F41-AC9B-0FB6F71A2D58}" type="slidenum">
              <a:rPr lang="en-US" smtClean="0"/>
              <a:t>15</a:t>
            </a:fld>
            <a:endParaRPr lang="en-US"/>
          </a:p>
        </p:txBody>
      </p:sp>
    </p:spTree>
    <p:extLst>
      <p:ext uri="{BB962C8B-B14F-4D97-AF65-F5344CB8AC3E}">
        <p14:creationId xmlns:p14="http://schemas.microsoft.com/office/powerpoint/2010/main" val="26019458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Joe ( </a:t>
            </a:r>
            <a:r>
              <a:rPr lang="en-US" sz="1200" kern="1200" dirty="0" err="1">
                <a:solidFill>
                  <a:schemeClr val="tx1"/>
                </a:solidFill>
                <a:effectLst/>
                <a:latin typeface="+mn-lt"/>
                <a:ea typeface="+mn-ea"/>
                <a:cs typeface="+mn-cs"/>
              </a:rPr>
              <a:t>sharmon</a:t>
            </a:r>
            <a:r>
              <a:rPr lang="en-US" sz="1200" kern="1200" dirty="0">
                <a:solidFill>
                  <a:schemeClr val="tx1"/>
                </a:solidFill>
                <a:effectLst/>
                <a:latin typeface="+mn-lt"/>
                <a:ea typeface="+mn-ea"/>
                <a:cs typeface="+mn-cs"/>
              </a:rPr>
              <a:t>) and Joan (Jeannie)  meet with the admission team (Hilary for the assisted)admission:</a:t>
            </a:r>
          </a:p>
          <a:p>
            <a:r>
              <a:rPr lang="en-US" sz="1200" kern="1200" dirty="0">
                <a:solidFill>
                  <a:schemeClr val="tx1"/>
                </a:solidFill>
                <a:effectLst/>
                <a:latin typeface="+mn-lt"/>
                <a:ea typeface="+mn-ea"/>
                <a:cs typeface="+mn-cs"/>
              </a:rPr>
              <a:t>During the admission process, Rachel (Ursula) is reviewing the medical records and story that Joe comes in with.  They have agreed that he can move in to be near Nikki during her rehab as long at family is able to stay with him to help him get oriented and provide for his care.  </a:t>
            </a:r>
          </a:p>
          <a:p>
            <a:r>
              <a:rPr lang="en-US" sz="1200" kern="1200" dirty="0">
                <a:solidFill>
                  <a:schemeClr val="tx1"/>
                </a:solidFill>
                <a:effectLst/>
                <a:latin typeface="+mn-lt"/>
                <a:ea typeface="+mn-ea"/>
                <a:cs typeface="+mn-cs"/>
              </a:rPr>
              <a:t>Joe does not have an advance directive or a POLST.</a:t>
            </a:r>
          </a:p>
          <a:p>
            <a:r>
              <a:rPr lang="en-US" sz="1200" kern="1200" dirty="0">
                <a:solidFill>
                  <a:schemeClr val="tx1"/>
                </a:solidFill>
                <a:effectLst/>
                <a:latin typeface="+mn-lt"/>
                <a:ea typeface="+mn-ea"/>
                <a:cs typeface="+mn-cs"/>
              </a:rPr>
              <a:t>(Joining after  they have made introductions and gotten oriented to what is needed for the admission).</a:t>
            </a:r>
          </a:p>
          <a:p>
            <a:r>
              <a:rPr lang="en-US" sz="1200" kern="1200" dirty="0">
                <a:solidFill>
                  <a:schemeClr val="tx1"/>
                </a:solidFill>
                <a:effectLst/>
                <a:latin typeface="+mn-lt"/>
                <a:ea typeface="+mn-ea"/>
                <a:cs typeface="+mn-cs"/>
              </a:rPr>
              <a:t>Rachel has asked to hear a bit about Joe’s life/history..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Rachel: (Ursula):  Thank you for sharing all that Joe.  It sounds like you and Nikki have had some great adventures and share a great love.</a:t>
            </a:r>
          </a:p>
          <a:p>
            <a:r>
              <a:rPr lang="en-US" sz="1200" kern="1200" dirty="0">
                <a:solidFill>
                  <a:schemeClr val="tx1"/>
                </a:solidFill>
                <a:effectLst/>
                <a:latin typeface="+mn-lt"/>
                <a:ea typeface="+mn-ea"/>
                <a:cs typeface="+mn-cs"/>
              </a:rPr>
              <a:t> How are you feeling about being here?</a:t>
            </a:r>
          </a:p>
          <a:p>
            <a:r>
              <a:rPr lang="en-US" sz="1200" kern="1200" dirty="0">
                <a:solidFill>
                  <a:schemeClr val="tx1"/>
                </a:solidFill>
                <a:effectLst/>
                <a:latin typeface="+mn-lt"/>
                <a:ea typeface="+mn-ea"/>
                <a:cs typeface="+mn-cs"/>
              </a:rPr>
              <a:t>Joe: we’ve all talked about this a lot, Joanie things its best for Nikki, Whatever is best for Nikki. How is she? Can I see her?</a:t>
            </a:r>
          </a:p>
          <a:p>
            <a:r>
              <a:rPr lang="en-US" sz="1200" kern="1200" dirty="0">
                <a:solidFill>
                  <a:schemeClr val="tx1"/>
                </a:solidFill>
                <a:effectLst/>
                <a:latin typeface="+mn-lt"/>
                <a:ea typeface="+mn-ea"/>
                <a:cs typeface="+mn-cs"/>
              </a:rPr>
              <a:t>Joan: We’ll go see her right after this Dad.  </a:t>
            </a:r>
          </a:p>
          <a:p>
            <a:r>
              <a:rPr lang="en-US" sz="1200" kern="1200" dirty="0">
                <a:solidFill>
                  <a:schemeClr val="tx1"/>
                </a:solidFill>
                <a:effectLst/>
                <a:latin typeface="+mn-lt"/>
                <a:ea typeface="+mn-ea"/>
                <a:cs typeface="+mn-cs"/>
              </a:rPr>
              <a:t>	(turning to Rachel) Yes we are happy you could have a place for them and letting dad be here while mom is recovering in rehab.</a:t>
            </a:r>
          </a:p>
          <a:p>
            <a:r>
              <a:rPr lang="en-US" sz="1200" kern="1200" dirty="0">
                <a:solidFill>
                  <a:schemeClr val="tx1"/>
                </a:solidFill>
                <a:effectLst/>
                <a:latin typeface="+mn-lt"/>
                <a:ea typeface="+mn-ea"/>
                <a:cs typeface="+mn-cs"/>
              </a:rPr>
              <a:t>Rachel: “Absolutely…and we want this to be the place where you live your life, Joe, with Nikki,  the way you want.  We want to make sure we know what is important to you so we can support that?  If it ok if I ask some questions that will help us with that?</a:t>
            </a:r>
          </a:p>
          <a:p>
            <a:r>
              <a:rPr lang="en-US" sz="1200" kern="1200" dirty="0">
                <a:solidFill>
                  <a:schemeClr val="tx1"/>
                </a:solidFill>
                <a:effectLst/>
                <a:latin typeface="+mn-lt"/>
                <a:ea typeface="+mn-ea"/>
                <a:cs typeface="+mn-cs"/>
              </a:rPr>
              <a:t>Joe: Sure, I hope I can answer,</a:t>
            </a:r>
          </a:p>
          <a:p>
            <a:r>
              <a:rPr lang="en-US" sz="1200" kern="1200" dirty="0">
                <a:solidFill>
                  <a:schemeClr val="tx1"/>
                </a:solidFill>
                <a:effectLst/>
                <a:latin typeface="+mn-lt"/>
                <a:ea typeface="+mn-ea"/>
                <a:cs typeface="+mn-cs"/>
              </a:rPr>
              <a:t>Rachel: Its Ok Joe, and Joan feel free to help Joe if he needs it.  </a:t>
            </a:r>
          </a:p>
          <a:p>
            <a:r>
              <a:rPr lang="en-US" sz="1200" kern="1200" dirty="0">
                <a:solidFill>
                  <a:schemeClr val="tx1"/>
                </a:solidFill>
                <a:effectLst/>
                <a:latin typeface="+mn-lt"/>
                <a:ea typeface="+mn-ea"/>
                <a:cs typeface="+mn-cs"/>
              </a:rPr>
              <a:t>	So Joe, I wonder what feels important to you as you move here?</a:t>
            </a:r>
          </a:p>
          <a:p>
            <a:r>
              <a:rPr lang="en-US" sz="1200" kern="1200" dirty="0">
                <a:solidFill>
                  <a:schemeClr val="tx1"/>
                </a:solidFill>
                <a:effectLst/>
                <a:latin typeface="+mn-lt"/>
                <a:ea typeface="+mn-ea"/>
                <a:cs typeface="+mn-cs"/>
              </a:rPr>
              <a:t>Joe: Being with Nikki. That’s all I just need Nikki. </a:t>
            </a:r>
          </a:p>
          <a:p>
            <a:r>
              <a:rPr lang="en-US" sz="1200" kern="1200" dirty="0">
                <a:solidFill>
                  <a:schemeClr val="tx1"/>
                </a:solidFill>
                <a:effectLst/>
                <a:latin typeface="+mn-lt"/>
                <a:ea typeface="+mn-ea"/>
                <a:cs typeface="+mn-cs"/>
              </a:rPr>
              <a:t>Joan, that’s right dad.  As soon as mom is done with therapy, she’ll come and live with you in the apartment over here.  Doesn’t that sound nice?  We just have to be patient. Mom’s been through a lot.</a:t>
            </a:r>
          </a:p>
          <a:p>
            <a:r>
              <a:rPr lang="en-US" sz="1200" kern="1200" dirty="0">
                <a:solidFill>
                  <a:schemeClr val="tx1"/>
                </a:solidFill>
                <a:effectLst/>
                <a:latin typeface="+mn-lt"/>
                <a:ea typeface="+mn-ea"/>
                <a:cs typeface="+mn-cs"/>
              </a:rPr>
              <a:t>Joe: I know, It was really scary seeing her so sick.  I didn’t like seeing what they did to her.  </a:t>
            </a:r>
          </a:p>
          <a:p>
            <a:r>
              <a:rPr lang="en-US" sz="1200" kern="1200" dirty="0">
                <a:solidFill>
                  <a:schemeClr val="tx1"/>
                </a:solidFill>
                <a:effectLst/>
                <a:latin typeface="+mn-lt"/>
                <a:ea typeface="+mn-ea"/>
                <a:cs typeface="+mn-cs"/>
              </a:rPr>
              <a:t>Rachel (Ursula):  That must have been hard,.  I appreciate you sharing that, Joe; that’s important for us to know. </a:t>
            </a:r>
          </a:p>
          <a:p>
            <a:r>
              <a:rPr lang="en-US" sz="1200" kern="1200" dirty="0">
                <a:solidFill>
                  <a:schemeClr val="tx1"/>
                </a:solidFill>
                <a:effectLst/>
                <a:latin typeface="+mn-lt"/>
                <a:ea typeface="+mn-ea"/>
                <a:cs typeface="+mn-cs"/>
              </a:rPr>
              <a:t>I wonder,,, what fears, or worries do you have as you think about your future being here with Nikki</a:t>
            </a:r>
          </a:p>
          <a:p>
            <a:r>
              <a:rPr lang="en-US" sz="1200" kern="1200" dirty="0">
                <a:solidFill>
                  <a:schemeClr val="tx1"/>
                </a:solidFill>
                <a:effectLst/>
                <a:latin typeface="+mn-lt"/>
                <a:ea typeface="+mn-ea"/>
                <a:cs typeface="+mn-cs"/>
              </a:rPr>
              <a:t>Joe: I worry about Nikki, Nikki is my rock, I am more like a stone. I worry that taking care of me is too much for her.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Joan, He says that a lot.  Dad, You’re no stone, Dad, but you are a bit of an old goat.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Rachel: I can see your concern for Nikki, </a:t>
            </a:r>
            <a:r>
              <a:rPr lang="en-US" sz="1200" kern="1200" dirty="0" err="1">
                <a:solidFill>
                  <a:schemeClr val="tx1"/>
                </a:solidFill>
                <a:effectLst/>
                <a:latin typeface="+mn-lt"/>
                <a:ea typeface="+mn-ea"/>
                <a:cs typeface="+mn-cs"/>
              </a:rPr>
              <a:t>Jow</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She is very devoted to you, and you to her.  You are both very lucky to have each other and we want to make it easier on both off you. How does that sound?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Joe: nice. I don’t want  Nikki to get sick again—that was awful.</a:t>
            </a:r>
          </a:p>
          <a:p>
            <a:r>
              <a:rPr lang="en-US" sz="1200" kern="1200" dirty="0">
                <a:solidFill>
                  <a:schemeClr val="tx1"/>
                </a:solidFill>
                <a:effectLst/>
                <a:latin typeface="+mn-lt"/>
                <a:ea typeface="+mn-ea"/>
                <a:cs typeface="+mn-cs"/>
              </a:rPr>
              <a:t>Rachel: I wonder…as u watched what your wife went through, does it affect what you would want for yourself? What do you think you’d be willing to go thru for a chance of gaining more time, like Nikki?</a:t>
            </a:r>
          </a:p>
          <a:p>
            <a:r>
              <a:rPr lang="en-US" sz="1200" kern="1200" dirty="0">
                <a:solidFill>
                  <a:schemeClr val="tx1"/>
                </a:solidFill>
                <a:effectLst/>
                <a:latin typeface="+mn-lt"/>
                <a:ea typeface="+mn-ea"/>
                <a:cs typeface="+mn-cs"/>
              </a:rPr>
              <a:t>Joe: I don’t know. They were all over her, with tubes and things, She could hardly breathe and then she couldn’t talk.  I’m just glad it worked. she went through all that, and did ok.  When can I see her?</a:t>
            </a:r>
          </a:p>
          <a:p>
            <a:r>
              <a:rPr lang="en-US" sz="1200" kern="1200" dirty="0">
                <a:solidFill>
                  <a:schemeClr val="tx1"/>
                </a:solidFill>
                <a:effectLst/>
                <a:latin typeface="+mn-lt"/>
                <a:ea typeface="+mn-ea"/>
                <a:cs typeface="+mn-cs"/>
              </a:rPr>
              <a:t>Rachel: In just a few minutes Joe, I want you to be able to see how close she will be to you. (ALIGN)  Would it be Ok if I ask a few more questions?</a:t>
            </a:r>
          </a:p>
          <a:p>
            <a:r>
              <a:rPr lang="en-US" sz="1200" kern="1200" dirty="0">
                <a:solidFill>
                  <a:schemeClr val="tx1"/>
                </a:solidFill>
                <a:effectLst/>
                <a:latin typeface="+mn-lt"/>
                <a:ea typeface="+mn-ea"/>
                <a:cs typeface="+mn-cs"/>
              </a:rPr>
              <a:t>Joe, I guess</a:t>
            </a:r>
          </a:p>
          <a:p>
            <a:r>
              <a:rPr lang="en-US" sz="1200" kern="1200" dirty="0">
                <a:solidFill>
                  <a:schemeClr val="tx1"/>
                </a:solidFill>
                <a:effectLst/>
                <a:latin typeface="+mn-lt"/>
                <a:ea typeface="+mn-ea"/>
                <a:cs typeface="+mn-cs"/>
              </a:rPr>
              <a:t>Joe, if you think about a situation where you might get worse, like Nikki did, Do you think you’d want to go through all that to “get through it?”</a:t>
            </a:r>
          </a:p>
          <a:p>
            <a:r>
              <a:rPr lang="en-US" sz="1200" kern="1200" dirty="0">
                <a:solidFill>
                  <a:schemeClr val="tx1"/>
                </a:solidFill>
                <a:effectLst/>
                <a:latin typeface="+mn-lt"/>
                <a:ea typeface="+mn-ea"/>
                <a:cs typeface="+mn-cs"/>
              </a:rPr>
              <a:t>Joe: “Um, I don’t know.  I don’t think so. I’m not like Nikki.  She is you know, herself. I am not so much anymore.  Joanie, what do you think?</a:t>
            </a:r>
          </a:p>
          <a:p>
            <a:r>
              <a:rPr lang="en-US" sz="1200" kern="1200" dirty="0">
                <a:solidFill>
                  <a:schemeClr val="tx1"/>
                </a:solidFill>
                <a:effectLst/>
                <a:latin typeface="+mn-lt"/>
                <a:ea typeface="+mn-ea"/>
                <a:cs typeface="+mn-cs"/>
              </a:rPr>
              <a:t>Joan: That’s right Dad.  You’ve said how you just want to be with mom, and not to hook you up to machines. That it can’t help what’s happening in your brain.</a:t>
            </a:r>
          </a:p>
          <a:p>
            <a:r>
              <a:rPr lang="en-US" sz="1200" kern="1200" dirty="0">
                <a:solidFill>
                  <a:schemeClr val="tx1"/>
                </a:solidFill>
                <a:effectLst/>
                <a:latin typeface="+mn-lt"/>
                <a:ea typeface="+mn-ea"/>
                <a:cs typeface="+mn-cs"/>
              </a:rPr>
              <a:t>Joe that’s right .. No machines, no pounding on my heart  It cant help me. Nikki is my rock but I am becoming more like a stone (winks)</a:t>
            </a:r>
          </a:p>
          <a:p>
            <a:r>
              <a:rPr lang="en-US" sz="1200" kern="1200" dirty="0">
                <a:solidFill>
                  <a:schemeClr val="tx1"/>
                </a:solidFill>
                <a:effectLst/>
                <a:latin typeface="+mn-lt"/>
                <a:ea typeface="+mn-ea"/>
                <a:cs typeface="+mn-cs"/>
              </a:rPr>
              <a:t>Rachel : </a:t>
            </a:r>
            <a:r>
              <a:rPr lang="en-US" sz="1200" kern="1200" dirty="0" err="1">
                <a:solidFill>
                  <a:schemeClr val="tx1"/>
                </a:solidFill>
                <a:effectLst/>
                <a:latin typeface="+mn-lt"/>
                <a:ea typeface="+mn-ea"/>
                <a:cs typeface="+mn-cs"/>
              </a:rPr>
              <a:t>Youu</a:t>
            </a:r>
            <a:r>
              <a:rPr lang="en-US" sz="1200" kern="1200" dirty="0">
                <a:solidFill>
                  <a:schemeClr val="tx1"/>
                </a:solidFill>
                <a:effectLst/>
                <a:latin typeface="+mn-lt"/>
                <a:ea typeface="+mn-ea"/>
                <a:cs typeface="+mn-cs"/>
              </a:rPr>
              <a:t> both have a big promise to take care of each other  It’s clear your have talked about this and that Joan, you know what your dad would want.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Rachel: This is really helpful to know.  I think that it might be useful to get our nurse practitioner to come see you about this. She can help you fill out some orders, called a POLST, that will help us all be able to honor your dad’s wishes</a:t>
            </a:r>
          </a:p>
          <a:p>
            <a:r>
              <a:rPr lang="en-US" sz="1200" kern="1200" dirty="0">
                <a:solidFill>
                  <a:schemeClr val="tx1"/>
                </a:solidFill>
                <a:effectLst/>
                <a:latin typeface="+mn-lt"/>
                <a:ea typeface="+mn-ea"/>
                <a:cs typeface="+mn-cs"/>
              </a:rPr>
              <a:t> (4 minutes)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Take-Aways:  What did you hear? </a:t>
            </a:r>
          </a:p>
          <a:p>
            <a:r>
              <a:rPr lang="en-US" sz="1200" kern="1200" dirty="0">
                <a:solidFill>
                  <a:schemeClr val="tx1"/>
                </a:solidFill>
                <a:effectLst/>
                <a:latin typeface="+mn-lt"/>
                <a:ea typeface="+mn-ea"/>
                <a:cs typeface="+mn-cs"/>
              </a:rPr>
              <a:t>Sometimes its that easy—just listening </a:t>
            </a:r>
          </a:p>
          <a:p>
            <a:endParaRPr lang="en-US" dirty="0"/>
          </a:p>
        </p:txBody>
      </p:sp>
      <p:sp>
        <p:nvSpPr>
          <p:cNvPr id="4" name="Slide Number Placeholder 3"/>
          <p:cNvSpPr>
            <a:spLocks noGrp="1"/>
          </p:cNvSpPr>
          <p:nvPr>
            <p:ph type="sldNum" sz="quarter" idx="5"/>
          </p:nvPr>
        </p:nvSpPr>
        <p:spPr/>
        <p:txBody>
          <a:bodyPr/>
          <a:lstStyle/>
          <a:p>
            <a:fld id="{F7762B93-0FCB-1F41-AC9B-0FB6F71A2D58}" type="slidenum">
              <a:rPr lang="en-US" smtClean="0"/>
              <a:t>16</a:t>
            </a:fld>
            <a:endParaRPr lang="en-US"/>
          </a:p>
        </p:txBody>
      </p:sp>
    </p:spTree>
    <p:extLst>
      <p:ext uri="{BB962C8B-B14F-4D97-AF65-F5344CB8AC3E}">
        <p14:creationId xmlns:p14="http://schemas.microsoft.com/office/powerpoint/2010/main" val="12156870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Joe ( </a:t>
            </a:r>
            <a:r>
              <a:rPr lang="en-US" sz="1200" kern="1200" dirty="0" err="1">
                <a:solidFill>
                  <a:schemeClr val="tx1"/>
                </a:solidFill>
                <a:effectLst/>
                <a:latin typeface="+mn-lt"/>
                <a:ea typeface="+mn-ea"/>
                <a:cs typeface="+mn-cs"/>
              </a:rPr>
              <a:t>sharmon</a:t>
            </a:r>
            <a:r>
              <a:rPr lang="en-US" sz="1200" kern="1200" dirty="0">
                <a:solidFill>
                  <a:schemeClr val="tx1"/>
                </a:solidFill>
                <a:effectLst/>
                <a:latin typeface="+mn-lt"/>
                <a:ea typeface="+mn-ea"/>
                <a:cs typeface="+mn-cs"/>
              </a:rPr>
              <a:t>) and Joan (Hilary)  meet with the admission team for the long term care admission:</a:t>
            </a:r>
          </a:p>
          <a:p>
            <a:r>
              <a:rPr lang="en-US" sz="1200" kern="1200" dirty="0">
                <a:solidFill>
                  <a:schemeClr val="tx1"/>
                </a:solidFill>
                <a:effectLst/>
                <a:latin typeface="+mn-lt"/>
                <a:ea typeface="+mn-ea"/>
                <a:cs typeface="+mn-cs"/>
              </a:rPr>
              <a:t>During the admission process,  Janine (Ursula) is reviewing the medical records and story that Joe comes in with.  They have agreed that he can move in to be near Nikki during her rehab as long at family is able to stay with him to help him get oriented and provide for his care.  </a:t>
            </a:r>
          </a:p>
          <a:p>
            <a:r>
              <a:rPr lang="en-US" sz="1200" kern="1200" dirty="0">
                <a:solidFill>
                  <a:schemeClr val="tx1"/>
                </a:solidFill>
                <a:effectLst/>
                <a:latin typeface="+mn-lt"/>
                <a:ea typeface="+mn-ea"/>
                <a:cs typeface="+mn-cs"/>
              </a:rPr>
              <a:t>Joe does not have an advance directive or a POLST.</a:t>
            </a:r>
          </a:p>
          <a:p>
            <a:r>
              <a:rPr lang="en-US" sz="1200" kern="1200" dirty="0">
                <a:solidFill>
                  <a:schemeClr val="tx1"/>
                </a:solidFill>
                <a:effectLst/>
                <a:latin typeface="+mn-lt"/>
                <a:ea typeface="+mn-ea"/>
                <a:cs typeface="+mn-cs"/>
              </a:rPr>
              <a:t>(Joining after  they have made introductions and gotten oriented to what is needed for the admission).</a:t>
            </a:r>
          </a:p>
          <a:p>
            <a:r>
              <a:rPr lang="en-US" sz="1200" kern="1200" dirty="0">
                <a:solidFill>
                  <a:schemeClr val="tx1"/>
                </a:solidFill>
                <a:effectLst/>
                <a:latin typeface="+mn-lt"/>
                <a:ea typeface="+mn-ea"/>
                <a:cs typeface="+mn-cs"/>
              </a:rPr>
              <a:t>Rachel has asked to hear a bit about Joe’s life/history..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Rachel: (Ursula):  Thank you for sharing all that Joe.  It sounds like you and Nikki have had some great adventures and share a great love.</a:t>
            </a:r>
          </a:p>
          <a:p>
            <a:r>
              <a:rPr lang="en-US" sz="1200" kern="1200" dirty="0">
                <a:solidFill>
                  <a:schemeClr val="tx1"/>
                </a:solidFill>
                <a:effectLst/>
                <a:latin typeface="+mn-lt"/>
                <a:ea typeface="+mn-ea"/>
                <a:cs typeface="+mn-cs"/>
              </a:rPr>
              <a:t> How are you feeling about being here?</a:t>
            </a:r>
          </a:p>
          <a:p>
            <a:r>
              <a:rPr lang="en-US" sz="1200" kern="1200" dirty="0">
                <a:solidFill>
                  <a:schemeClr val="tx1"/>
                </a:solidFill>
                <a:effectLst/>
                <a:latin typeface="+mn-lt"/>
                <a:ea typeface="+mn-ea"/>
                <a:cs typeface="+mn-cs"/>
              </a:rPr>
              <a:t>Joe: we’ve all talked about this a lot, Joanie things its best for Nikki, Whatever is best for Nikki. How is she? Can I see her?</a:t>
            </a:r>
          </a:p>
          <a:p>
            <a:r>
              <a:rPr lang="en-US" sz="1200" kern="1200" dirty="0">
                <a:solidFill>
                  <a:schemeClr val="tx1"/>
                </a:solidFill>
                <a:effectLst/>
                <a:latin typeface="+mn-lt"/>
                <a:ea typeface="+mn-ea"/>
                <a:cs typeface="+mn-cs"/>
              </a:rPr>
              <a:t>Joan: We’ll go see her right after this Dad.  </a:t>
            </a:r>
          </a:p>
          <a:p>
            <a:r>
              <a:rPr lang="en-US" sz="1200" kern="1200" dirty="0">
                <a:solidFill>
                  <a:schemeClr val="tx1"/>
                </a:solidFill>
                <a:effectLst/>
                <a:latin typeface="+mn-lt"/>
                <a:ea typeface="+mn-ea"/>
                <a:cs typeface="+mn-cs"/>
              </a:rPr>
              <a:t>	(turning to Rachel) Yes we are happy you could have a place for them and letting dad be here while mom is recovering in rehab.</a:t>
            </a:r>
          </a:p>
          <a:p>
            <a:r>
              <a:rPr lang="en-US" sz="1200" kern="1200" dirty="0">
                <a:solidFill>
                  <a:schemeClr val="tx1"/>
                </a:solidFill>
                <a:effectLst/>
                <a:latin typeface="+mn-lt"/>
                <a:ea typeface="+mn-ea"/>
                <a:cs typeface="+mn-cs"/>
              </a:rPr>
              <a:t>Rachel: “Absolutely…and we want this to be the place where you live your life, Joe, with Nikki,  the way you want.  We want to make sure we know what is important to you so we can support that?  If it ok if I ask some questions that will help us with that?</a:t>
            </a:r>
          </a:p>
          <a:p>
            <a:r>
              <a:rPr lang="en-US" sz="1200" kern="1200" dirty="0">
                <a:solidFill>
                  <a:schemeClr val="tx1"/>
                </a:solidFill>
                <a:effectLst/>
                <a:latin typeface="+mn-lt"/>
                <a:ea typeface="+mn-ea"/>
                <a:cs typeface="+mn-cs"/>
              </a:rPr>
              <a:t>Joe: Sure, I hope I can answer,</a:t>
            </a:r>
          </a:p>
          <a:p>
            <a:r>
              <a:rPr lang="en-US" sz="1200" kern="1200" dirty="0">
                <a:solidFill>
                  <a:schemeClr val="tx1"/>
                </a:solidFill>
                <a:effectLst/>
                <a:latin typeface="+mn-lt"/>
                <a:ea typeface="+mn-ea"/>
                <a:cs typeface="+mn-cs"/>
              </a:rPr>
              <a:t>Rachel: Its Ok Joe, and Joan feel free to help Joe if he needs it.  </a:t>
            </a:r>
          </a:p>
          <a:p>
            <a:r>
              <a:rPr lang="en-US" sz="1200" kern="1200" dirty="0">
                <a:solidFill>
                  <a:schemeClr val="tx1"/>
                </a:solidFill>
                <a:effectLst/>
                <a:latin typeface="+mn-lt"/>
                <a:ea typeface="+mn-ea"/>
                <a:cs typeface="+mn-cs"/>
              </a:rPr>
              <a:t>	So Joe, I wonder what feels important to you as you move here?</a:t>
            </a:r>
          </a:p>
          <a:p>
            <a:r>
              <a:rPr lang="en-US" sz="1200" kern="1200" dirty="0">
                <a:solidFill>
                  <a:schemeClr val="tx1"/>
                </a:solidFill>
                <a:effectLst/>
                <a:latin typeface="+mn-lt"/>
                <a:ea typeface="+mn-ea"/>
                <a:cs typeface="+mn-cs"/>
              </a:rPr>
              <a:t>Joe: Being with Nikki. That’s all I just need Nikki.  </a:t>
            </a:r>
          </a:p>
          <a:p>
            <a:r>
              <a:rPr lang="en-US" sz="1200" kern="1200" dirty="0">
                <a:solidFill>
                  <a:schemeClr val="tx1"/>
                </a:solidFill>
                <a:effectLst/>
                <a:latin typeface="+mn-lt"/>
                <a:ea typeface="+mn-ea"/>
                <a:cs typeface="+mn-cs"/>
              </a:rPr>
              <a:t>Joan, that’s right dad.  As soon as mom is done with therapy, she’ll come and live with you in the apartment over here.  Doesn’t that sound nice?  We just have to be patient. Mom’s been through a lot.</a:t>
            </a:r>
          </a:p>
          <a:p>
            <a:r>
              <a:rPr lang="en-US" sz="1200" kern="1200" dirty="0">
                <a:solidFill>
                  <a:schemeClr val="tx1"/>
                </a:solidFill>
                <a:effectLst/>
                <a:latin typeface="+mn-lt"/>
                <a:ea typeface="+mn-ea"/>
                <a:cs typeface="+mn-cs"/>
              </a:rPr>
              <a:t>Joe: I know, It was really scary seeing her so sick.  I didn’t like seeing what they did to her.  </a:t>
            </a:r>
          </a:p>
          <a:p>
            <a:r>
              <a:rPr lang="en-US" sz="1200" kern="1200" dirty="0">
                <a:solidFill>
                  <a:schemeClr val="tx1"/>
                </a:solidFill>
                <a:effectLst/>
                <a:latin typeface="+mn-lt"/>
                <a:ea typeface="+mn-ea"/>
                <a:cs typeface="+mn-cs"/>
              </a:rPr>
              <a:t>Rachel (Ursula):  That must have been hard,.  I appreciate you sharing that, Joe; that’s important for us to know. </a:t>
            </a:r>
          </a:p>
          <a:p>
            <a:r>
              <a:rPr lang="en-US" sz="1200" kern="1200" dirty="0">
                <a:solidFill>
                  <a:schemeClr val="tx1"/>
                </a:solidFill>
                <a:effectLst/>
                <a:latin typeface="+mn-lt"/>
                <a:ea typeface="+mn-ea"/>
                <a:cs typeface="+mn-cs"/>
              </a:rPr>
              <a:t>I wonder,,, as u watched what your wife went through, does it affect what you would want for yourself? What do you think you’d be willing to go thru for a chance of gaining more time, like Nikki?</a:t>
            </a:r>
          </a:p>
          <a:p>
            <a:r>
              <a:rPr lang="en-US" sz="1200" kern="1200" dirty="0">
                <a:solidFill>
                  <a:schemeClr val="tx1"/>
                </a:solidFill>
                <a:effectLst/>
                <a:latin typeface="+mn-lt"/>
                <a:ea typeface="+mn-ea"/>
                <a:cs typeface="+mn-cs"/>
              </a:rPr>
              <a:t>Joe: I don’t know. They were all over her, with tubes and things, She could hardly breathe and then she couldn’t talk.  I’m just glad it worked. she went through all that, and did ok.  When can I see her?</a:t>
            </a:r>
          </a:p>
          <a:p>
            <a:r>
              <a:rPr lang="en-US" sz="1200" kern="1200" dirty="0">
                <a:solidFill>
                  <a:schemeClr val="tx1"/>
                </a:solidFill>
                <a:effectLst/>
                <a:latin typeface="+mn-lt"/>
                <a:ea typeface="+mn-ea"/>
                <a:cs typeface="+mn-cs"/>
              </a:rPr>
              <a:t>Rachel: In just a few minutes Joe, I want you to be able to see how close she will be to you. (ALIGN)  Would it be Ok if I ask a few more questions?</a:t>
            </a:r>
          </a:p>
          <a:p>
            <a:r>
              <a:rPr lang="en-US" sz="1200" kern="1200" dirty="0">
                <a:solidFill>
                  <a:schemeClr val="tx1"/>
                </a:solidFill>
                <a:effectLst/>
                <a:latin typeface="+mn-lt"/>
                <a:ea typeface="+mn-ea"/>
                <a:cs typeface="+mn-cs"/>
              </a:rPr>
              <a:t>Joe, I guess</a:t>
            </a:r>
          </a:p>
          <a:p>
            <a:r>
              <a:rPr lang="en-US" sz="1200" kern="1200" dirty="0">
                <a:solidFill>
                  <a:schemeClr val="tx1"/>
                </a:solidFill>
                <a:effectLst/>
                <a:latin typeface="+mn-lt"/>
                <a:ea typeface="+mn-ea"/>
                <a:cs typeface="+mn-cs"/>
              </a:rPr>
              <a:t>Joe, if you think about a situation where you might get worse, like Nikki did, Do you think you’d want to go through all that to “get through it?”</a:t>
            </a:r>
          </a:p>
          <a:p>
            <a:r>
              <a:rPr lang="en-US" sz="1200" kern="1200" dirty="0">
                <a:solidFill>
                  <a:schemeClr val="tx1"/>
                </a:solidFill>
                <a:effectLst/>
                <a:latin typeface="+mn-lt"/>
                <a:ea typeface="+mn-ea"/>
                <a:cs typeface="+mn-cs"/>
              </a:rPr>
              <a:t>Joe: “Um, I don’t know.  I don’t think so. I’m not like Nikki.  She is you know, herself. I am not so much anymore.  Joanie, what do you think?</a:t>
            </a:r>
          </a:p>
          <a:p>
            <a:r>
              <a:rPr lang="en-US" sz="1200" kern="1200" dirty="0">
                <a:solidFill>
                  <a:schemeClr val="tx1"/>
                </a:solidFill>
                <a:effectLst/>
                <a:latin typeface="+mn-lt"/>
                <a:ea typeface="+mn-ea"/>
                <a:cs typeface="+mn-cs"/>
              </a:rPr>
              <a:t>Joan: That’s right Dad.  You’ve said how you just want to be with mom, and not to hook you up to machines. That it can’t help what’s happening in your brain.</a:t>
            </a:r>
          </a:p>
          <a:p>
            <a:r>
              <a:rPr lang="en-US" sz="1200" kern="1200" dirty="0">
                <a:solidFill>
                  <a:schemeClr val="tx1"/>
                </a:solidFill>
                <a:effectLst/>
                <a:latin typeface="+mn-lt"/>
                <a:ea typeface="+mn-ea"/>
                <a:cs typeface="+mn-cs"/>
              </a:rPr>
              <a:t>Joe that’s right .. No machines, no pounding on my heart  It cant help me. Nikki is my rock but I am becoming more like a stone (winks)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Rachel: Joe, when you say becoming a stone, is that somethings that worries you?  Could you tell me more about your fears and worries about the future?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Joe: Yes, I worry I am dragging Nikki down. She is getting sick taking care of me. I can’t help her. (Looks down and closes his eyes)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Joan: You’re no stone, Dad, but you are a bit of an old goat.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Rachel : </a:t>
            </a:r>
            <a:r>
              <a:rPr lang="en-US" sz="1200" kern="1200" dirty="0" err="1">
                <a:solidFill>
                  <a:schemeClr val="tx1"/>
                </a:solidFill>
                <a:effectLst/>
                <a:latin typeface="+mn-lt"/>
                <a:ea typeface="+mn-ea"/>
                <a:cs typeface="+mn-cs"/>
              </a:rPr>
              <a:t>Youu</a:t>
            </a:r>
            <a:r>
              <a:rPr lang="en-US" sz="1200" kern="1200" dirty="0">
                <a:solidFill>
                  <a:schemeClr val="tx1"/>
                </a:solidFill>
                <a:effectLst/>
                <a:latin typeface="+mn-lt"/>
                <a:ea typeface="+mn-ea"/>
                <a:cs typeface="+mn-cs"/>
              </a:rPr>
              <a:t> both have a big promise to take care of each other It’s clear your have talked about this and that Joan, you know what your dad would want.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Janine: This is really helpful to know.  I think that it might be useful to get our nurse practitioner to come see you about this. She can help you fill out some orders, called a POLST, that will help us all be able to honor your dad’s wishes</a:t>
            </a:r>
          </a:p>
          <a:p>
            <a:r>
              <a:rPr lang="en-US" sz="1200" kern="1200" dirty="0">
                <a:solidFill>
                  <a:schemeClr val="tx1"/>
                </a:solidFill>
                <a:effectLst/>
                <a:latin typeface="+mn-lt"/>
                <a:ea typeface="+mn-ea"/>
                <a:cs typeface="+mn-cs"/>
              </a:rPr>
              <a:t> (4 minutes)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Take-Aways:  What did you hear? </a:t>
            </a:r>
          </a:p>
          <a:p>
            <a:r>
              <a:rPr lang="en-US" sz="1200" kern="1200" dirty="0">
                <a:solidFill>
                  <a:schemeClr val="tx1"/>
                </a:solidFill>
                <a:effectLst/>
                <a:latin typeface="+mn-lt"/>
                <a:ea typeface="+mn-ea"/>
                <a:cs typeface="+mn-cs"/>
              </a:rPr>
              <a:t>Sometimes its that easy—just listening </a:t>
            </a:r>
          </a:p>
          <a:p>
            <a:endParaRPr lang="en-US" dirty="0"/>
          </a:p>
        </p:txBody>
      </p:sp>
      <p:sp>
        <p:nvSpPr>
          <p:cNvPr id="4" name="Slide Number Placeholder 3"/>
          <p:cNvSpPr>
            <a:spLocks noGrp="1"/>
          </p:cNvSpPr>
          <p:nvPr>
            <p:ph type="sldNum" sz="quarter" idx="5"/>
          </p:nvPr>
        </p:nvSpPr>
        <p:spPr/>
        <p:txBody>
          <a:bodyPr/>
          <a:lstStyle/>
          <a:p>
            <a:fld id="{F7762B93-0FCB-1F41-AC9B-0FB6F71A2D58}" type="slidenum">
              <a:rPr lang="en-US" smtClean="0"/>
              <a:t>17</a:t>
            </a:fld>
            <a:endParaRPr lang="en-US"/>
          </a:p>
        </p:txBody>
      </p:sp>
    </p:spTree>
    <p:extLst>
      <p:ext uri="{BB962C8B-B14F-4D97-AF65-F5344CB8AC3E}">
        <p14:creationId xmlns:p14="http://schemas.microsoft.com/office/powerpoint/2010/main" val="10919042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Marianne: Hello Nikki! Do you remember me from the first time you were here last year. </a:t>
            </a:r>
          </a:p>
          <a:p>
            <a:r>
              <a:rPr lang="en-US" sz="1200" kern="1200" dirty="0">
                <a:solidFill>
                  <a:schemeClr val="tx1"/>
                </a:solidFill>
                <a:effectLst/>
                <a:latin typeface="+mn-lt"/>
                <a:ea typeface="+mn-ea"/>
                <a:cs typeface="+mn-cs"/>
              </a:rPr>
              <a:t>Nikki, of course I do.  You always had a cute story about your dog.  How is he? </a:t>
            </a:r>
          </a:p>
          <a:p>
            <a:r>
              <a:rPr lang="en-US" sz="1200" kern="1200" dirty="0">
                <a:solidFill>
                  <a:schemeClr val="tx1"/>
                </a:solidFill>
                <a:effectLst/>
                <a:latin typeface="+mn-lt"/>
                <a:ea typeface="+mn-ea"/>
                <a:cs typeface="+mn-cs"/>
              </a:rPr>
              <a:t>M: Still digging up the backyard, </a:t>
            </a:r>
            <a:r>
              <a:rPr lang="en-US" sz="1200" kern="1200" dirty="0" err="1">
                <a:solidFill>
                  <a:schemeClr val="tx1"/>
                </a:solidFill>
                <a:effectLst/>
                <a:latin typeface="+mn-lt"/>
                <a:ea typeface="+mn-ea"/>
                <a:cs typeface="+mn-cs"/>
              </a:rPr>
              <a:t>Im</a:t>
            </a:r>
            <a:r>
              <a:rPr lang="en-US" sz="1200" kern="1200" dirty="0">
                <a:solidFill>
                  <a:schemeClr val="tx1"/>
                </a:solidFill>
                <a:effectLst/>
                <a:latin typeface="+mn-lt"/>
                <a:ea typeface="+mn-ea"/>
                <a:cs typeface="+mn-cs"/>
              </a:rPr>
              <a:t> afraid.  You just had another tough go in the hospital…how are you </a:t>
            </a:r>
            <a:r>
              <a:rPr lang="en-US" sz="1200" kern="1200" dirty="0" err="1">
                <a:solidFill>
                  <a:schemeClr val="tx1"/>
                </a:solidFill>
                <a:effectLst/>
                <a:latin typeface="+mn-lt"/>
                <a:ea typeface="+mn-ea"/>
                <a:cs typeface="+mn-cs"/>
              </a:rPr>
              <a:t>feellilng</a:t>
            </a:r>
            <a:r>
              <a:rPr lang="en-US" sz="1200" kern="1200" dirty="0">
                <a:solidFill>
                  <a:schemeClr val="tx1"/>
                </a:solidFill>
                <a:effectLst/>
                <a:latin typeface="+mn-lt"/>
                <a:ea typeface="+mn-ea"/>
                <a:cs typeface="+mn-cs"/>
              </a:rPr>
              <a:t> now?</a:t>
            </a:r>
          </a:p>
          <a:p>
            <a:r>
              <a:rPr lang="en-US" sz="1200" kern="1200" dirty="0">
                <a:solidFill>
                  <a:schemeClr val="tx1"/>
                </a:solidFill>
                <a:effectLst/>
                <a:latin typeface="+mn-lt"/>
                <a:ea typeface="+mn-ea"/>
                <a:cs typeface="+mn-cs"/>
              </a:rPr>
              <a:t>Nikki: OK I guess, I can tell the infection is better—I can breathe again, though I have a ways to go to get my energy back.</a:t>
            </a:r>
          </a:p>
          <a:p>
            <a:r>
              <a:rPr lang="en-US" sz="1200" kern="1200" dirty="0">
                <a:solidFill>
                  <a:schemeClr val="tx1"/>
                </a:solidFill>
                <a:effectLst/>
                <a:latin typeface="+mn-lt"/>
                <a:ea typeface="+mn-ea"/>
                <a:cs typeface="+mn-cs"/>
              </a:rPr>
              <a:t>M: I wonder if we could take a few minutes to review the information I have from the hospital</a:t>
            </a:r>
          </a:p>
          <a:p>
            <a:r>
              <a:rPr lang="en-US" sz="1200" kern="1200" dirty="0">
                <a:solidFill>
                  <a:schemeClr val="tx1"/>
                </a:solidFill>
                <a:effectLst/>
                <a:latin typeface="+mn-lt"/>
                <a:ea typeface="+mn-ea"/>
                <a:cs typeface="+mn-cs"/>
              </a:rPr>
              <a:t>Nikki: I was a little foggy when they were going through it all.  </a:t>
            </a:r>
          </a:p>
          <a:p>
            <a:r>
              <a:rPr lang="en-US" sz="1200" kern="1200" dirty="0">
                <a:solidFill>
                  <a:schemeClr val="tx1"/>
                </a:solidFill>
                <a:effectLst/>
                <a:latin typeface="+mn-lt"/>
                <a:ea typeface="+mn-ea"/>
                <a:cs typeface="+mn-cs"/>
              </a:rPr>
              <a:t>M: well then its good we take a minute to make sure we’ve got it right.</a:t>
            </a:r>
          </a:p>
          <a:p>
            <a:r>
              <a:rPr lang="en-US" sz="1200" kern="1200" dirty="0">
                <a:solidFill>
                  <a:schemeClr val="tx1"/>
                </a:solidFill>
                <a:effectLst/>
                <a:latin typeface="+mn-lt"/>
                <a:ea typeface="+mn-ea"/>
                <a:cs typeface="+mn-cs"/>
              </a:rPr>
              <a:t>As you know we want to make sure we care for you in the way you prefer. Its </a:t>
            </a:r>
            <a:r>
              <a:rPr lang="en-US" sz="1200" kern="1200" dirty="0" err="1">
                <a:solidFill>
                  <a:schemeClr val="tx1"/>
                </a:solidFill>
                <a:effectLst/>
                <a:latin typeface="+mn-lt"/>
                <a:ea typeface="+mn-ea"/>
                <a:cs typeface="+mn-cs"/>
              </a:rPr>
              <a:t>ggood</a:t>
            </a:r>
            <a:r>
              <a:rPr lang="en-US" sz="1200" kern="1200" dirty="0">
                <a:solidFill>
                  <a:schemeClr val="tx1"/>
                </a:solidFill>
                <a:effectLst/>
                <a:latin typeface="+mn-lt"/>
                <a:ea typeface="+mn-ea"/>
                <a:cs typeface="+mn-cs"/>
              </a:rPr>
              <a:t> to know, if you got sicker, what kinds of things you would do /not do.</a:t>
            </a:r>
          </a:p>
          <a:p>
            <a:r>
              <a:rPr lang="en-US" sz="1200" kern="1200" dirty="0">
                <a:solidFill>
                  <a:schemeClr val="tx1"/>
                </a:solidFill>
                <a:effectLst/>
                <a:latin typeface="+mn-lt"/>
                <a:ea typeface="+mn-ea"/>
                <a:cs typeface="+mn-cs"/>
              </a:rPr>
              <a:t>Nikki: Is that what that green form is about?  I had one from last year but I think they made a new one </a:t>
            </a:r>
          </a:p>
          <a:p>
            <a:r>
              <a:rPr lang="en-US" sz="1200" kern="1200" dirty="0">
                <a:solidFill>
                  <a:schemeClr val="tx1"/>
                </a:solidFill>
                <a:effectLst/>
                <a:latin typeface="+mn-lt"/>
                <a:ea typeface="+mn-ea"/>
                <a:cs typeface="+mn-cs"/>
              </a:rPr>
              <a:t>Marianne</a:t>
            </a:r>
          </a:p>
          <a:p>
            <a:r>
              <a:rPr lang="en-US" sz="1200" kern="1200" dirty="0">
                <a:solidFill>
                  <a:schemeClr val="tx1"/>
                </a:solidFill>
                <a:effectLst/>
                <a:latin typeface="+mn-lt"/>
                <a:ea typeface="+mn-ea"/>
                <a:cs typeface="+mn-cs"/>
              </a:rPr>
              <a:t>Marianne: Hello Nikki! Do you remember me from the first time you were here last year. </a:t>
            </a:r>
          </a:p>
          <a:p>
            <a:r>
              <a:rPr lang="en-US" sz="1200" kern="1200" dirty="0">
                <a:solidFill>
                  <a:schemeClr val="tx1"/>
                </a:solidFill>
                <a:effectLst/>
                <a:latin typeface="+mn-lt"/>
                <a:ea typeface="+mn-ea"/>
                <a:cs typeface="+mn-cs"/>
              </a:rPr>
              <a:t>Nikki, of course I do.  You always had a cute story about your dog.  How is he? </a:t>
            </a:r>
          </a:p>
          <a:p>
            <a:r>
              <a:rPr lang="en-US" sz="1200" kern="1200" dirty="0">
                <a:solidFill>
                  <a:schemeClr val="tx1"/>
                </a:solidFill>
                <a:effectLst/>
                <a:latin typeface="+mn-lt"/>
                <a:ea typeface="+mn-ea"/>
                <a:cs typeface="+mn-cs"/>
              </a:rPr>
              <a:t>M: Still digging up the backyard, </a:t>
            </a:r>
            <a:r>
              <a:rPr lang="en-US" sz="1200" kern="1200" dirty="0" err="1">
                <a:solidFill>
                  <a:schemeClr val="tx1"/>
                </a:solidFill>
                <a:effectLst/>
                <a:latin typeface="+mn-lt"/>
                <a:ea typeface="+mn-ea"/>
                <a:cs typeface="+mn-cs"/>
              </a:rPr>
              <a:t>Im</a:t>
            </a:r>
            <a:r>
              <a:rPr lang="en-US" sz="1200" kern="1200" dirty="0">
                <a:solidFill>
                  <a:schemeClr val="tx1"/>
                </a:solidFill>
                <a:effectLst/>
                <a:latin typeface="+mn-lt"/>
                <a:ea typeface="+mn-ea"/>
                <a:cs typeface="+mn-cs"/>
              </a:rPr>
              <a:t> afraid.  You just had another tough go in the hospital…how are you </a:t>
            </a:r>
            <a:r>
              <a:rPr lang="en-US" sz="1200" kern="1200" dirty="0" err="1">
                <a:solidFill>
                  <a:schemeClr val="tx1"/>
                </a:solidFill>
                <a:effectLst/>
                <a:latin typeface="+mn-lt"/>
                <a:ea typeface="+mn-ea"/>
                <a:cs typeface="+mn-cs"/>
              </a:rPr>
              <a:t>feellilng</a:t>
            </a:r>
            <a:r>
              <a:rPr lang="en-US" sz="1200" kern="1200" dirty="0">
                <a:solidFill>
                  <a:schemeClr val="tx1"/>
                </a:solidFill>
                <a:effectLst/>
                <a:latin typeface="+mn-lt"/>
                <a:ea typeface="+mn-ea"/>
                <a:cs typeface="+mn-cs"/>
              </a:rPr>
              <a:t> now?</a:t>
            </a:r>
          </a:p>
          <a:p>
            <a:r>
              <a:rPr lang="en-US" sz="1200" kern="1200" dirty="0">
                <a:solidFill>
                  <a:schemeClr val="tx1"/>
                </a:solidFill>
                <a:effectLst/>
                <a:latin typeface="+mn-lt"/>
                <a:ea typeface="+mn-ea"/>
                <a:cs typeface="+mn-cs"/>
              </a:rPr>
              <a:t>Nikki: OK I guess, I can tell the infection is better—I can breathe again, though I have a ways to go to get my energy back.</a:t>
            </a:r>
          </a:p>
          <a:p>
            <a:r>
              <a:rPr lang="en-US" sz="1200" kern="1200" dirty="0">
                <a:solidFill>
                  <a:schemeClr val="tx1"/>
                </a:solidFill>
                <a:effectLst/>
                <a:latin typeface="+mn-lt"/>
                <a:ea typeface="+mn-ea"/>
                <a:cs typeface="+mn-cs"/>
              </a:rPr>
              <a:t>M: I wonder if we could take a few minutes to review the information I have from the hospital</a:t>
            </a:r>
          </a:p>
          <a:p>
            <a:r>
              <a:rPr lang="en-US" sz="1200" kern="1200" dirty="0">
                <a:solidFill>
                  <a:schemeClr val="tx1"/>
                </a:solidFill>
                <a:effectLst/>
                <a:latin typeface="+mn-lt"/>
                <a:ea typeface="+mn-ea"/>
                <a:cs typeface="+mn-cs"/>
              </a:rPr>
              <a:t>Nikki: I was a little foggy when they were going through it all.  </a:t>
            </a:r>
          </a:p>
          <a:p>
            <a:r>
              <a:rPr lang="en-US" sz="1200" kern="1200" dirty="0">
                <a:solidFill>
                  <a:schemeClr val="tx1"/>
                </a:solidFill>
                <a:effectLst/>
                <a:latin typeface="+mn-lt"/>
                <a:ea typeface="+mn-ea"/>
                <a:cs typeface="+mn-cs"/>
              </a:rPr>
              <a:t>M: well then its good we take a minute to make sure we’ve got it right.</a:t>
            </a:r>
          </a:p>
          <a:p>
            <a:r>
              <a:rPr lang="en-US" sz="1200" kern="1200" dirty="0">
                <a:solidFill>
                  <a:schemeClr val="tx1"/>
                </a:solidFill>
                <a:effectLst/>
                <a:latin typeface="+mn-lt"/>
                <a:ea typeface="+mn-ea"/>
                <a:cs typeface="+mn-cs"/>
              </a:rPr>
              <a:t>As you know we want to make sure we care for you in the way you prefer. Its </a:t>
            </a:r>
            <a:r>
              <a:rPr lang="en-US" sz="1200" kern="1200" dirty="0" err="1">
                <a:solidFill>
                  <a:schemeClr val="tx1"/>
                </a:solidFill>
                <a:effectLst/>
                <a:latin typeface="+mn-lt"/>
                <a:ea typeface="+mn-ea"/>
                <a:cs typeface="+mn-cs"/>
              </a:rPr>
              <a:t>ggood</a:t>
            </a:r>
            <a:r>
              <a:rPr lang="en-US" sz="1200" kern="1200" dirty="0">
                <a:solidFill>
                  <a:schemeClr val="tx1"/>
                </a:solidFill>
                <a:effectLst/>
                <a:latin typeface="+mn-lt"/>
                <a:ea typeface="+mn-ea"/>
                <a:cs typeface="+mn-cs"/>
              </a:rPr>
              <a:t> to know, if you got sicker, what kinds of things you would do /not do.</a:t>
            </a:r>
          </a:p>
          <a:p>
            <a:r>
              <a:rPr lang="en-US" sz="1200" kern="1200" dirty="0">
                <a:solidFill>
                  <a:schemeClr val="tx1"/>
                </a:solidFill>
                <a:effectLst/>
                <a:latin typeface="+mn-lt"/>
                <a:ea typeface="+mn-ea"/>
                <a:cs typeface="+mn-cs"/>
              </a:rPr>
              <a:t>Nikki: Is that what that green form is about?  I had one from last year but I think they made a new one </a:t>
            </a:r>
          </a:p>
          <a:p>
            <a:r>
              <a:rPr lang="en-US" sz="1200" kern="1200" dirty="0">
                <a:solidFill>
                  <a:schemeClr val="tx1"/>
                </a:solidFill>
                <a:effectLst/>
                <a:latin typeface="+mn-lt"/>
                <a:ea typeface="+mn-ea"/>
                <a:cs typeface="+mn-cs"/>
              </a:rPr>
              <a:t>Marianne</a:t>
            </a:r>
          </a:p>
          <a:p>
            <a:endParaRPr lang="en-US" dirty="0"/>
          </a:p>
        </p:txBody>
      </p:sp>
      <p:sp>
        <p:nvSpPr>
          <p:cNvPr id="4" name="Slide Number Placeholder 3"/>
          <p:cNvSpPr>
            <a:spLocks noGrp="1"/>
          </p:cNvSpPr>
          <p:nvPr>
            <p:ph type="sldNum" sz="quarter" idx="5"/>
          </p:nvPr>
        </p:nvSpPr>
        <p:spPr/>
        <p:txBody>
          <a:bodyPr/>
          <a:lstStyle/>
          <a:p>
            <a:fld id="{F7762B93-0FCB-1F41-AC9B-0FB6F71A2D58}" type="slidenum">
              <a:rPr lang="en-US" smtClean="0"/>
              <a:t>18</a:t>
            </a:fld>
            <a:endParaRPr lang="en-US"/>
          </a:p>
        </p:txBody>
      </p:sp>
    </p:spTree>
    <p:extLst>
      <p:ext uri="{BB962C8B-B14F-4D97-AF65-F5344CB8AC3E}">
        <p14:creationId xmlns:p14="http://schemas.microsoft.com/office/powerpoint/2010/main" val="10390974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Marianne: Hello Nikki! Do you remember me from the first time you were here last year. </a:t>
            </a:r>
          </a:p>
          <a:p>
            <a:r>
              <a:rPr lang="en-US" sz="1200" kern="1200" dirty="0">
                <a:solidFill>
                  <a:schemeClr val="tx1"/>
                </a:solidFill>
                <a:effectLst/>
                <a:latin typeface="+mn-lt"/>
                <a:ea typeface="+mn-ea"/>
                <a:cs typeface="+mn-cs"/>
              </a:rPr>
              <a:t>Nikki, of course I do.  You always had a cute story about your dog.  How is he? </a:t>
            </a:r>
          </a:p>
          <a:p>
            <a:r>
              <a:rPr lang="en-US" sz="1200" kern="1200" dirty="0">
                <a:solidFill>
                  <a:schemeClr val="tx1"/>
                </a:solidFill>
                <a:effectLst/>
                <a:latin typeface="+mn-lt"/>
                <a:ea typeface="+mn-ea"/>
                <a:cs typeface="+mn-cs"/>
              </a:rPr>
              <a:t>M: Still digging up the backyard, </a:t>
            </a:r>
            <a:r>
              <a:rPr lang="en-US" sz="1200" kern="1200" dirty="0" err="1">
                <a:solidFill>
                  <a:schemeClr val="tx1"/>
                </a:solidFill>
                <a:effectLst/>
                <a:latin typeface="+mn-lt"/>
                <a:ea typeface="+mn-ea"/>
                <a:cs typeface="+mn-cs"/>
              </a:rPr>
              <a:t>Im</a:t>
            </a:r>
            <a:r>
              <a:rPr lang="en-US" sz="1200" kern="1200" dirty="0">
                <a:solidFill>
                  <a:schemeClr val="tx1"/>
                </a:solidFill>
                <a:effectLst/>
                <a:latin typeface="+mn-lt"/>
                <a:ea typeface="+mn-ea"/>
                <a:cs typeface="+mn-cs"/>
              </a:rPr>
              <a:t> afraid.  You just had another tough go in the hospital…how are you </a:t>
            </a:r>
            <a:r>
              <a:rPr lang="en-US" sz="1200" kern="1200" dirty="0" err="1">
                <a:solidFill>
                  <a:schemeClr val="tx1"/>
                </a:solidFill>
                <a:effectLst/>
                <a:latin typeface="+mn-lt"/>
                <a:ea typeface="+mn-ea"/>
                <a:cs typeface="+mn-cs"/>
              </a:rPr>
              <a:t>feellilng</a:t>
            </a:r>
            <a:r>
              <a:rPr lang="en-US" sz="1200" kern="1200" dirty="0">
                <a:solidFill>
                  <a:schemeClr val="tx1"/>
                </a:solidFill>
                <a:effectLst/>
                <a:latin typeface="+mn-lt"/>
                <a:ea typeface="+mn-ea"/>
                <a:cs typeface="+mn-cs"/>
              </a:rPr>
              <a:t> now?</a:t>
            </a:r>
          </a:p>
          <a:p>
            <a:r>
              <a:rPr lang="en-US" sz="1200" kern="1200" dirty="0">
                <a:solidFill>
                  <a:schemeClr val="tx1"/>
                </a:solidFill>
                <a:effectLst/>
                <a:latin typeface="+mn-lt"/>
                <a:ea typeface="+mn-ea"/>
                <a:cs typeface="+mn-cs"/>
              </a:rPr>
              <a:t>Nikki: OK I guess, I can tell the infection is better—I can breathe again, though I have a ways to go to get my energy back.</a:t>
            </a:r>
          </a:p>
          <a:p>
            <a:r>
              <a:rPr lang="en-US" sz="1200" kern="1200" dirty="0">
                <a:solidFill>
                  <a:schemeClr val="tx1"/>
                </a:solidFill>
                <a:effectLst/>
                <a:latin typeface="+mn-lt"/>
                <a:ea typeface="+mn-ea"/>
                <a:cs typeface="+mn-cs"/>
              </a:rPr>
              <a:t>M: I wonder if we could take a few minutes to review the information I have from the hospital</a:t>
            </a:r>
          </a:p>
          <a:p>
            <a:r>
              <a:rPr lang="en-US" sz="1200" kern="1200" dirty="0">
                <a:solidFill>
                  <a:schemeClr val="tx1"/>
                </a:solidFill>
                <a:effectLst/>
                <a:latin typeface="+mn-lt"/>
                <a:ea typeface="+mn-ea"/>
                <a:cs typeface="+mn-cs"/>
              </a:rPr>
              <a:t>Nikki: I was a little foggy when they were going through it all.  </a:t>
            </a:r>
          </a:p>
          <a:p>
            <a:r>
              <a:rPr lang="en-US" sz="1200" kern="1200" dirty="0">
                <a:solidFill>
                  <a:schemeClr val="tx1"/>
                </a:solidFill>
                <a:effectLst/>
                <a:latin typeface="+mn-lt"/>
                <a:ea typeface="+mn-ea"/>
                <a:cs typeface="+mn-cs"/>
              </a:rPr>
              <a:t>M: well then its good we take a minute to make sure we’ve got it right.</a:t>
            </a:r>
          </a:p>
          <a:p>
            <a:r>
              <a:rPr lang="en-US" sz="1200" kern="1200" dirty="0">
                <a:solidFill>
                  <a:schemeClr val="tx1"/>
                </a:solidFill>
                <a:effectLst/>
                <a:latin typeface="+mn-lt"/>
                <a:ea typeface="+mn-ea"/>
                <a:cs typeface="+mn-cs"/>
              </a:rPr>
              <a:t>As you know we want to make sure we care for you in the way you prefer. Its good to know, if you got sicker, what kinds of things you would do /not do.</a:t>
            </a:r>
          </a:p>
          <a:p>
            <a:r>
              <a:rPr lang="en-US" sz="1200" kern="1200" dirty="0">
                <a:solidFill>
                  <a:schemeClr val="tx1"/>
                </a:solidFill>
                <a:effectLst/>
                <a:latin typeface="+mn-lt"/>
                <a:ea typeface="+mn-ea"/>
                <a:cs typeface="+mn-cs"/>
              </a:rPr>
              <a:t>Nikki: Is that what that green form is about?  I had one from last year but I think they made a new one </a:t>
            </a:r>
          </a:p>
          <a:p>
            <a:r>
              <a:rPr lang="en-US" sz="1200" kern="1200" dirty="0">
                <a:solidFill>
                  <a:schemeClr val="tx1"/>
                </a:solidFill>
                <a:effectLst/>
                <a:latin typeface="+mn-lt"/>
                <a:ea typeface="+mn-ea"/>
                <a:cs typeface="+mn-cs"/>
              </a:rPr>
              <a:t>Marianne</a:t>
            </a:r>
          </a:p>
          <a:p>
            <a:r>
              <a:rPr lang="en-US" sz="1200" kern="1200" dirty="0">
                <a:solidFill>
                  <a:schemeClr val="tx1"/>
                </a:solidFill>
                <a:effectLst/>
                <a:latin typeface="+mn-lt"/>
                <a:ea typeface="+mn-ea"/>
                <a:cs typeface="+mn-cs"/>
              </a:rPr>
              <a:t>Marianne: Hello Nikki! Do you remember me from the first time you were here last year. </a:t>
            </a:r>
          </a:p>
          <a:p>
            <a:r>
              <a:rPr lang="en-US" sz="1200" kern="1200" dirty="0">
                <a:solidFill>
                  <a:schemeClr val="tx1"/>
                </a:solidFill>
                <a:effectLst/>
                <a:latin typeface="+mn-lt"/>
                <a:ea typeface="+mn-ea"/>
                <a:cs typeface="+mn-cs"/>
              </a:rPr>
              <a:t>Nikki, of course I do.  You always had a cute story about your dog.  How is he? </a:t>
            </a:r>
          </a:p>
          <a:p>
            <a:r>
              <a:rPr lang="en-US" sz="1200" kern="1200" dirty="0">
                <a:solidFill>
                  <a:schemeClr val="tx1"/>
                </a:solidFill>
                <a:effectLst/>
                <a:latin typeface="+mn-lt"/>
                <a:ea typeface="+mn-ea"/>
                <a:cs typeface="+mn-cs"/>
              </a:rPr>
              <a:t>M: Still digging up the backyard, </a:t>
            </a:r>
            <a:r>
              <a:rPr lang="en-US" sz="1200" kern="1200" dirty="0" err="1">
                <a:solidFill>
                  <a:schemeClr val="tx1"/>
                </a:solidFill>
                <a:effectLst/>
                <a:latin typeface="+mn-lt"/>
                <a:ea typeface="+mn-ea"/>
                <a:cs typeface="+mn-cs"/>
              </a:rPr>
              <a:t>Im</a:t>
            </a:r>
            <a:r>
              <a:rPr lang="en-US" sz="1200" kern="1200" dirty="0">
                <a:solidFill>
                  <a:schemeClr val="tx1"/>
                </a:solidFill>
                <a:effectLst/>
                <a:latin typeface="+mn-lt"/>
                <a:ea typeface="+mn-ea"/>
                <a:cs typeface="+mn-cs"/>
              </a:rPr>
              <a:t> afraid.  You just had another tough go in the hospital…how are you </a:t>
            </a:r>
            <a:r>
              <a:rPr lang="en-US" sz="1200" kern="1200" dirty="0" err="1">
                <a:solidFill>
                  <a:schemeClr val="tx1"/>
                </a:solidFill>
                <a:effectLst/>
                <a:latin typeface="+mn-lt"/>
                <a:ea typeface="+mn-ea"/>
                <a:cs typeface="+mn-cs"/>
              </a:rPr>
              <a:t>feellilng</a:t>
            </a:r>
            <a:r>
              <a:rPr lang="en-US" sz="1200" kern="1200" dirty="0">
                <a:solidFill>
                  <a:schemeClr val="tx1"/>
                </a:solidFill>
                <a:effectLst/>
                <a:latin typeface="+mn-lt"/>
                <a:ea typeface="+mn-ea"/>
                <a:cs typeface="+mn-cs"/>
              </a:rPr>
              <a:t> now?</a:t>
            </a:r>
          </a:p>
          <a:p>
            <a:r>
              <a:rPr lang="en-US" sz="1200" kern="1200" dirty="0">
                <a:solidFill>
                  <a:schemeClr val="tx1"/>
                </a:solidFill>
                <a:effectLst/>
                <a:latin typeface="+mn-lt"/>
                <a:ea typeface="+mn-ea"/>
                <a:cs typeface="+mn-cs"/>
              </a:rPr>
              <a:t>Nikki: OK I guess, I can tell the infection is better—I can breathe again, though I have a ways to go to get my energy back.</a:t>
            </a:r>
          </a:p>
          <a:p>
            <a:r>
              <a:rPr lang="en-US" sz="1200" kern="1200" dirty="0">
                <a:solidFill>
                  <a:schemeClr val="tx1"/>
                </a:solidFill>
                <a:effectLst/>
                <a:latin typeface="+mn-lt"/>
                <a:ea typeface="+mn-ea"/>
                <a:cs typeface="+mn-cs"/>
              </a:rPr>
              <a:t>M: I wonder if we could take a few minutes to review the information I have from the hospital</a:t>
            </a:r>
          </a:p>
          <a:p>
            <a:r>
              <a:rPr lang="en-US" sz="1200" kern="1200" dirty="0">
                <a:solidFill>
                  <a:schemeClr val="tx1"/>
                </a:solidFill>
                <a:effectLst/>
                <a:latin typeface="+mn-lt"/>
                <a:ea typeface="+mn-ea"/>
                <a:cs typeface="+mn-cs"/>
              </a:rPr>
              <a:t>Nikki: I was a little foggy when they were going through it all.  </a:t>
            </a:r>
          </a:p>
          <a:p>
            <a:r>
              <a:rPr lang="en-US" sz="1200" kern="1200" dirty="0">
                <a:solidFill>
                  <a:schemeClr val="tx1"/>
                </a:solidFill>
                <a:effectLst/>
                <a:latin typeface="+mn-lt"/>
                <a:ea typeface="+mn-ea"/>
                <a:cs typeface="+mn-cs"/>
              </a:rPr>
              <a:t>M: well then its good we take a minute to make sure we’ve got it right.</a:t>
            </a:r>
          </a:p>
          <a:p>
            <a:r>
              <a:rPr lang="en-US" sz="1200" kern="1200" dirty="0">
                <a:solidFill>
                  <a:schemeClr val="tx1"/>
                </a:solidFill>
                <a:effectLst/>
                <a:latin typeface="+mn-lt"/>
                <a:ea typeface="+mn-ea"/>
                <a:cs typeface="+mn-cs"/>
              </a:rPr>
              <a:t>As you know we want to make sure we care for you in the way you prefer. Its </a:t>
            </a:r>
            <a:r>
              <a:rPr lang="en-US" sz="1200" kern="1200" dirty="0" err="1">
                <a:solidFill>
                  <a:schemeClr val="tx1"/>
                </a:solidFill>
                <a:effectLst/>
                <a:latin typeface="+mn-lt"/>
                <a:ea typeface="+mn-ea"/>
                <a:cs typeface="+mn-cs"/>
              </a:rPr>
              <a:t>ggood</a:t>
            </a:r>
            <a:r>
              <a:rPr lang="en-US" sz="1200" kern="1200" dirty="0">
                <a:solidFill>
                  <a:schemeClr val="tx1"/>
                </a:solidFill>
                <a:effectLst/>
                <a:latin typeface="+mn-lt"/>
                <a:ea typeface="+mn-ea"/>
                <a:cs typeface="+mn-cs"/>
              </a:rPr>
              <a:t> to know, if you got sicker, what kinds of things you would do /not do.</a:t>
            </a:r>
          </a:p>
          <a:p>
            <a:r>
              <a:rPr lang="en-US" sz="1200" kern="1200" dirty="0">
                <a:solidFill>
                  <a:schemeClr val="tx1"/>
                </a:solidFill>
                <a:effectLst/>
                <a:latin typeface="+mn-lt"/>
                <a:ea typeface="+mn-ea"/>
                <a:cs typeface="+mn-cs"/>
              </a:rPr>
              <a:t>Nikki: Is that what that green form is about?  I had one from last year but I think they made a new one </a:t>
            </a:r>
          </a:p>
          <a:p>
            <a:r>
              <a:rPr lang="en-US" sz="1200" kern="1200" dirty="0">
                <a:solidFill>
                  <a:schemeClr val="tx1"/>
                </a:solidFill>
                <a:effectLst/>
                <a:latin typeface="+mn-lt"/>
                <a:ea typeface="+mn-ea"/>
                <a:cs typeface="+mn-cs"/>
              </a:rPr>
              <a:t>Marianne</a:t>
            </a:r>
          </a:p>
          <a:p>
            <a:endParaRPr lang="en-US" dirty="0"/>
          </a:p>
        </p:txBody>
      </p:sp>
      <p:sp>
        <p:nvSpPr>
          <p:cNvPr id="4" name="Slide Number Placeholder 3"/>
          <p:cNvSpPr>
            <a:spLocks noGrp="1"/>
          </p:cNvSpPr>
          <p:nvPr>
            <p:ph type="sldNum" sz="quarter" idx="5"/>
          </p:nvPr>
        </p:nvSpPr>
        <p:spPr/>
        <p:txBody>
          <a:bodyPr/>
          <a:lstStyle/>
          <a:p>
            <a:fld id="{F7762B93-0FCB-1F41-AC9B-0FB6F71A2D58}" type="slidenum">
              <a:rPr lang="en-US" smtClean="0"/>
              <a:t>19</a:t>
            </a:fld>
            <a:endParaRPr lang="en-US"/>
          </a:p>
        </p:txBody>
      </p:sp>
    </p:spTree>
    <p:extLst>
      <p:ext uri="{BB962C8B-B14F-4D97-AF65-F5344CB8AC3E}">
        <p14:creationId xmlns:p14="http://schemas.microsoft.com/office/powerpoint/2010/main" val="25864666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 marR="0">
              <a:spcBef>
                <a:spcPts val="0"/>
              </a:spcBef>
              <a:spcAft>
                <a:spcPts val="0"/>
              </a:spcAft>
            </a:pPr>
            <a:r>
              <a:rPr lang="en-US" sz="1800" b="1" dirty="0">
                <a:effectLst/>
                <a:latin typeface="Segoe UI" panose="020B0502040204020203" pitchFamily="34" charset="0"/>
                <a:ea typeface="Calibri" panose="020F0502020204030204" pitchFamily="34" charset="0"/>
              </a:rPr>
              <a:t>Discussion of POLST Should Start with Section B</a:t>
            </a:r>
            <a:endParaRPr lang="en-US" sz="1800" dirty="0">
              <a:effectLst/>
              <a:latin typeface="Segoe UI" panose="020B0502040204020203" pitchFamily="34" charset="0"/>
              <a:ea typeface="Calibri" panose="020F0502020204030204" pitchFamily="34" charset="0"/>
            </a:endParaRPr>
          </a:p>
          <a:p>
            <a:pPr marL="114300" marR="0">
              <a:spcBef>
                <a:spcPts val="0"/>
              </a:spcBef>
              <a:spcAft>
                <a:spcPts val="0"/>
              </a:spcAft>
            </a:pPr>
            <a:r>
              <a:rPr lang="en-US" sz="1800" dirty="0">
                <a:solidFill>
                  <a:srgbClr val="000000"/>
                </a:solidFill>
                <a:effectLst/>
                <a:latin typeface="Segoe UI" panose="020B0502040204020203" pitchFamily="34" charset="0"/>
                <a:ea typeface="Calibri" panose="020F0502020204030204" pitchFamily="34" charset="0"/>
              </a:rPr>
              <a:t>Starting with Section B builds rapport for exploring difficult decisions by first exploring scenarios in which the individual is alive. Section B translates the individual’s identified goals of care into a level of care preference. Completing Section B first will help inform guidance on the CPR decision in Section A.</a:t>
            </a:r>
            <a:endParaRPr lang="en-US" sz="1800" dirty="0">
              <a:effectLst/>
              <a:latin typeface="Segoe UI" panose="020B0502040204020203" pitchFamily="34" charset="0"/>
              <a:ea typeface="Calibri" panose="020F0502020204030204" pitchFamily="34" charset="0"/>
            </a:endParaRPr>
          </a:p>
          <a:p>
            <a:pPr marL="114300" marR="0">
              <a:spcBef>
                <a:spcPts val="0"/>
              </a:spcBef>
              <a:spcAft>
                <a:spcPts val="0"/>
              </a:spcAft>
            </a:pPr>
            <a:r>
              <a:rPr lang="en-US" sz="1800" dirty="0">
                <a:solidFill>
                  <a:srgbClr val="000000"/>
                </a:solidFill>
                <a:effectLst/>
                <a:latin typeface="Segoe UI" panose="020B0502040204020203" pitchFamily="34" charset="0"/>
                <a:ea typeface="Calibri" panose="020F0502020204030204" pitchFamily="34" charset="0"/>
              </a:rPr>
              <a:t> </a:t>
            </a:r>
            <a:endParaRPr lang="en-US" sz="1800" dirty="0">
              <a:effectLst/>
              <a:latin typeface="Segoe UI" panose="020B0502040204020203" pitchFamily="34" charset="0"/>
              <a:ea typeface="Calibri" panose="020F0502020204030204" pitchFamily="34" charset="0"/>
            </a:endParaRPr>
          </a:p>
          <a:p>
            <a:r>
              <a:rPr lang="en-US" sz="1800" dirty="0">
                <a:solidFill>
                  <a:srgbClr val="000000"/>
                </a:solidFill>
                <a:effectLst/>
                <a:latin typeface="Segoe UI" panose="020B0502040204020203" pitchFamily="34" charset="0"/>
                <a:ea typeface="Calibri" panose="020F0502020204030204" pitchFamily="34" charset="0"/>
              </a:rPr>
              <a:t>Guide the individual in understanding the implications of their decision in Section B within the context of their medical condition and prognosis.</a:t>
            </a:r>
            <a:endParaRPr lang="en-US" sz="1800" dirty="0">
              <a:effectLst/>
              <a:latin typeface="Segoe UI" panose="020B0502040204020203" pitchFamily="34" charset="0"/>
              <a:ea typeface="Calibri" panose="020F0502020204030204" pitchFamily="34" charset="0"/>
            </a:endParaRPr>
          </a:p>
          <a:p>
            <a:pPr marL="114300" marR="0">
              <a:spcBef>
                <a:spcPts val="0"/>
              </a:spcBef>
              <a:spcAft>
                <a:spcPts val="0"/>
              </a:spcAft>
            </a:pPr>
            <a:endParaRPr lang="en-US" sz="1800" dirty="0">
              <a:effectLst/>
              <a:latin typeface="Segoe UI" panose="020B0502040204020203" pitchFamily="34" charset="0"/>
              <a:ea typeface="Calibri" panose="020F0502020204030204" pitchFamily="34" charset="0"/>
            </a:endParaRPr>
          </a:p>
          <a:p>
            <a:r>
              <a:rPr lang="en-US" dirty="0"/>
              <a:t>Normalize why you want to start here and how it can feel awkward.</a:t>
            </a:r>
          </a:p>
          <a:p>
            <a:endParaRPr lang="en-US" sz="1200" dirty="0">
              <a:latin typeface="Segoe UI Semilight" panose="020B0402040204020203" pitchFamily="34" charset="0"/>
              <a:cs typeface="Segoe UI Semilight" panose="020B0402040204020203" pitchFamily="34" charset="0"/>
            </a:endParaRPr>
          </a:p>
          <a:p>
            <a:r>
              <a:rPr lang="en-US" sz="1200" dirty="0">
                <a:latin typeface="Segoe UI Semilight" panose="020B0402040204020203" pitchFamily="34" charset="0"/>
                <a:cs typeface="Segoe UI Semilight" panose="020B0402040204020203" pitchFamily="34" charset="0"/>
              </a:rPr>
              <a:t>Address Section B before A:</a:t>
            </a:r>
          </a:p>
          <a:p>
            <a:r>
              <a:rPr lang="en-US" sz="1200" dirty="0">
                <a:latin typeface="Segoe UI Semilight" panose="020B0402040204020203" pitchFamily="34" charset="0"/>
                <a:cs typeface="Segoe UI Semilight" panose="020B0402040204020203" pitchFamily="34" charset="0"/>
              </a:rPr>
              <a:t>Full:</a:t>
            </a:r>
          </a:p>
          <a:p>
            <a:r>
              <a:rPr lang="en-US" sz="1200" dirty="0">
                <a:latin typeface="Segoe UI Semilight" panose="020B0402040204020203" pitchFamily="34" charset="0"/>
                <a:cs typeface="Segoe UI Semilight" panose="020B0402040204020203" pitchFamily="34" charset="0"/>
              </a:rPr>
              <a:t>Selective: May include surgery with short-term intubation</a:t>
            </a:r>
            <a:endParaRPr lang="en-US" dirty="0"/>
          </a:p>
          <a:p>
            <a:r>
              <a:rPr lang="en-US" dirty="0"/>
              <a:t>Comfort: clear </a:t>
            </a:r>
          </a:p>
          <a:p>
            <a:r>
              <a:rPr lang="en-US" dirty="0"/>
              <a:t>After understanding a person’s goals, </a:t>
            </a:r>
          </a:p>
          <a:p>
            <a:r>
              <a:rPr lang="en-US" dirty="0"/>
              <a:t>After deciding that the person might benefit from a POLST form…</a:t>
            </a:r>
          </a:p>
          <a:p>
            <a:endParaRPr lang="en-US" dirty="0"/>
          </a:p>
          <a:p>
            <a:r>
              <a:rPr lang="en-US" dirty="0"/>
              <a:t>Then apply what you know about the person’s goals to specific likely scenarios.</a:t>
            </a:r>
          </a:p>
          <a:p>
            <a:r>
              <a:rPr lang="en-US" dirty="0"/>
              <a:t>(AS a person with a serious illness, you know that the risk exists for sudden changes in health…)</a:t>
            </a:r>
          </a:p>
          <a:p>
            <a:endParaRPr lang="en-US" dirty="0"/>
          </a:p>
          <a:p>
            <a:r>
              <a:rPr lang="en-US" dirty="0"/>
              <a:t>Again: I hope….I worry….</a:t>
            </a:r>
          </a:p>
          <a:p>
            <a:endParaRPr lang="en-US" dirty="0"/>
          </a:p>
        </p:txBody>
      </p:sp>
      <p:sp>
        <p:nvSpPr>
          <p:cNvPr id="4" name="Slide Number Placeholder 3"/>
          <p:cNvSpPr>
            <a:spLocks noGrp="1"/>
          </p:cNvSpPr>
          <p:nvPr>
            <p:ph type="sldNum" sz="quarter" idx="5"/>
          </p:nvPr>
        </p:nvSpPr>
        <p:spPr/>
        <p:txBody>
          <a:bodyPr/>
          <a:lstStyle/>
          <a:p>
            <a:fld id="{51468928-B631-4E63-A719-97694C5B8653}" type="slidenum">
              <a:rPr lang="en-US" smtClean="0"/>
              <a:t>20</a:t>
            </a:fld>
            <a:endParaRPr lang="en-US"/>
          </a:p>
        </p:txBody>
      </p:sp>
    </p:spTree>
    <p:extLst>
      <p:ext uri="{BB962C8B-B14F-4D97-AF65-F5344CB8AC3E}">
        <p14:creationId xmlns:p14="http://schemas.microsoft.com/office/powerpoint/2010/main" val="31597843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last webinar, we covered :</a:t>
            </a:r>
          </a:p>
          <a:p>
            <a:pPr>
              <a:lnSpc>
                <a:spcPts val="3949"/>
              </a:lnSpc>
            </a:pPr>
            <a:r>
              <a:rPr lang="en-US" sz="2499" dirty="0">
                <a:solidFill>
                  <a:srgbClr val="351F16"/>
                </a:solidFill>
                <a:latin typeface="Open Sans"/>
              </a:rPr>
              <a:t>1. How POLST is part of a voluntary process of advance care planning</a:t>
            </a:r>
          </a:p>
          <a:p>
            <a:pPr>
              <a:lnSpc>
                <a:spcPts val="3949"/>
              </a:lnSpc>
            </a:pPr>
            <a:endParaRPr lang="en-US" sz="2499" dirty="0">
              <a:solidFill>
                <a:srgbClr val="351F16"/>
              </a:solidFill>
              <a:latin typeface="Open Sans"/>
            </a:endParaRPr>
          </a:p>
          <a:p>
            <a:pPr>
              <a:lnSpc>
                <a:spcPts val="3949"/>
              </a:lnSpc>
            </a:pPr>
            <a:r>
              <a:rPr lang="en-US" sz="2499" dirty="0">
                <a:solidFill>
                  <a:srgbClr val="351F16"/>
                </a:solidFill>
                <a:latin typeface="Open Sans"/>
              </a:rPr>
              <a:t>2.The difference between POLST and advance directives</a:t>
            </a:r>
          </a:p>
          <a:p>
            <a:pPr>
              <a:lnSpc>
                <a:spcPts val="3949"/>
              </a:lnSpc>
            </a:pPr>
            <a:endParaRPr lang="en-US" sz="2499" dirty="0">
              <a:solidFill>
                <a:srgbClr val="351F16"/>
              </a:solidFill>
              <a:latin typeface="Open Sans"/>
            </a:endParaRPr>
          </a:p>
          <a:p>
            <a:pPr>
              <a:lnSpc>
                <a:spcPts val="3949"/>
              </a:lnSpc>
            </a:pPr>
            <a:r>
              <a:rPr lang="en-US" sz="2499" dirty="0">
                <a:solidFill>
                  <a:srgbClr val="351F16"/>
                </a:solidFill>
                <a:latin typeface="Open Sans"/>
              </a:rPr>
              <a:t>3. How the POLST form works:</a:t>
            </a:r>
          </a:p>
          <a:p>
            <a:pPr marL="539749" lvl="1" indent="-269875">
              <a:lnSpc>
                <a:spcPts val="3949"/>
              </a:lnSpc>
              <a:buFont typeface="Arial"/>
              <a:buChar char="•"/>
            </a:pPr>
            <a:r>
              <a:rPr lang="en-US" sz="2499" dirty="0">
                <a:solidFill>
                  <a:srgbClr val="351F16"/>
                </a:solidFill>
                <a:latin typeface="Open Sans"/>
              </a:rPr>
              <a:t>The orders it contains</a:t>
            </a:r>
          </a:p>
          <a:p>
            <a:pPr marL="539749" lvl="1" indent="-269875">
              <a:lnSpc>
                <a:spcPts val="3949"/>
              </a:lnSpc>
              <a:buFont typeface="Arial"/>
              <a:buChar char="•"/>
            </a:pPr>
            <a:r>
              <a:rPr lang="en-US" sz="2499" dirty="0">
                <a:solidFill>
                  <a:srgbClr val="351F16"/>
                </a:solidFill>
                <a:latin typeface="Open Sans"/>
              </a:rPr>
              <a:t>How it is put in effect</a:t>
            </a:r>
          </a:p>
          <a:p>
            <a:pPr marL="539749" lvl="1" indent="-269875">
              <a:lnSpc>
                <a:spcPts val="3949"/>
              </a:lnSpc>
              <a:buFont typeface="Arial"/>
              <a:buChar char="•"/>
            </a:pPr>
            <a:r>
              <a:rPr lang="en-US" sz="2499" dirty="0">
                <a:solidFill>
                  <a:srgbClr val="351F16"/>
                </a:solidFill>
                <a:latin typeface="Open Sans"/>
              </a:rPr>
              <a:t>How it is honored</a:t>
            </a:r>
          </a:p>
          <a:p>
            <a:pPr marL="269874" lvl="1">
              <a:lnSpc>
                <a:spcPts val="3949"/>
              </a:lnSpc>
            </a:pPr>
            <a:endParaRPr lang="en-US" sz="2499" dirty="0">
              <a:solidFill>
                <a:srgbClr val="351F16"/>
              </a:solidFill>
              <a:latin typeface="Open Sans"/>
            </a:endParaRPr>
          </a:p>
          <a:p>
            <a:pPr>
              <a:lnSpc>
                <a:spcPts val="3949"/>
              </a:lnSpc>
            </a:pPr>
            <a:r>
              <a:rPr lang="en-US" sz="2499" dirty="0">
                <a:solidFill>
                  <a:srgbClr val="351F16"/>
                </a:solidFill>
                <a:latin typeface="Open Sans"/>
              </a:rPr>
              <a:t>4. Who are candidates for POLST; who will honor POLST</a:t>
            </a:r>
          </a:p>
          <a:p>
            <a:pPr>
              <a:lnSpc>
                <a:spcPts val="3949"/>
              </a:lnSpc>
            </a:pPr>
            <a:endParaRPr lang="en-US" sz="2499" dirty="0">
              <a:solidFill>
                <a:srgbClr val="351F16"/>
              </a:solidFill>
              <a:latin typeface="Open Sans"/>
            </a:endParaRPr>
          </a:p>
          <a:p>
            <a:pPr>
              <a:lnSpc>
                <a:spcPts val="3949"/>
              </a:lnSpc>
            </a:pPr>
            <a:r>
              <a:rPr lang="en-US" sz="2499" dirty="0">
                <a:solidFill>
                  <a:srgbClr val="351F16"/>
                </a:solidFill>
                <a:latin typeface="Open Sans"/>
              </a:rPr>
              <a:t>5. Recommendations for transitioning from Comfort One to POLST</a:t>
            </a:r>
          </a:p>
          <a:p>
            <a:pPr>
              <a:lnSpc>
                <a:spcPts val="3950"/>
              </a:lnSpc>
            </a:pPr>
            <a:r>
              <a:rPr lang="en-US" sz="2500" dirty="0">
                <a:solidFill>
                  <a:srgbClr val="351F16"/>
                </a:solidFill>
                <a:latin typeface="Open Sans"/>
              </a:rPr>
              <a:t>6. How MOST orders can also transition to support use of POLST</a:t>
            </a:r>
          </a:p>
          <a:p>
            <a:pPr>
              <a:lnSpc>
                <a:spcPts val="3949"/>
              </a:lnSpc>
            </a:pPr>
            <a:endParaRPr lang="en-US" sz="2499" dirty="0">
              <a:solidFill>
                <a:srgbClr val="351F16"/>
              </a:solidFill>
              <a:latin typeface="Open Sans"/>
            </a:endParaRPr>
          </a:p>
          <a:p>
            <a:pPr>
              <a:lnSpc>
                <a:spcPts val="3949"/>
              </a:lnSpc>
            </a:pPr>
            <a:endParaRPr lang="en-US" sz="2499" dirty="0">
              <a:solidFill>
                <a:srgbClr val="351F16"/>
              </a:solidFill>
              <a:latin typeface="Open Sans"/>
            </a:endParaRPr>
          </a:p>
          <a:p>
            <a:pPr>
              <a:lnSpc>
                <a:spcPts val="3949"/>
              </a:lnSpc>
            </a:pPr>
            <a:r>
              <a:rPr lang="en-US" sz="2499" dirty="0">
                <a:solidFill>
                  <a:srgbClr val="351F16"/>
                </a:solidFill>
                <a:latin typeface="Open Sans"/>
              </a:rPr>
              <a:t>To review that material go to ASHNHA to view the recordings.  </a:t>
            </a:r>
          </a:p>
          <a:p>
            <a:pPr>
              <a:lnSpc>
                <a:spcPts val="3949"/>
              </a:lnSpc>
            </a:pPr>
            <a:endParaRPr lang="en-US" sz="2499" dirty="0">
              <a:solidFill>
                <a:srgbClr val="351F16"/>
              </a:solidFill>
              <a:latin typeface="Open Sans"/>
            </a:endParaRPr>
          </a:p>
          <a:p>
            <a:pPr>
              <a:lnSpc>
                <a:spcPts val="3949"/>
              </a:lnSpc>
            </a:pPr>
            <a:r>
              <a:rPr lang="en-US" sz="2499" dirty="0">
                <a:solidFill>
                  <a:srgbClr val="351F16"/>
                </a:solidFill>
                <a:latin typeface="Open Sans"/>
              </a:rPr>
              <a:t>Today we will focus on the interactions that lead to effective use of POLST; and see how these important conversations can lead to each person getting care that is consistent with their goals and values;.</a:t>
            </a:r>
          </a:p>
          <a:p>
            <a:pPr>
              <a:lnSpc>
                <a:spcPts val="3949"/>
              </a:lnSpc>
            </a:pPr>
            <a:endParaRPr lang="en-US" sz="2499" dirty="0">
              <a:solidFill>
                <a:srgbClr val="351F16"/>
              </a:solidFill>
              <a:latin typeface="Open Sans"/>
            </a:endParaRPr>
          </a:p>
          <a:p>
            <a:pPr>
              <a:lnSpc>
                <a:spcPts val="3949"/>
              </a:lnSpc>
            </a:pPr>
            <a:r>
              <a:rPr lang="en-US" sz="2499" dirty="0">
                <a:solidFill>
                  <a:srgbClr val="351F16"/>
                </a:solidFill>
                <a:latin typeface="Open Sans"/>
              </a:rPr>
              <a:t>We will Introduce scripting that can help in having these conversations.</a:t>
            </a:r>
          </a:p>
          <a:p>
            <a:endParaRPr lang="en-US" dirty="0"/>
          </a:p>
        </p:txBody>
      </p:sp>
      <p:sp>
        <p:nvSpPr>
          <p:cNvPr id="4" name="Slide Number Placeholder 3"/>
          <p:cNvSpPr>
            <a:spLocks noGrp="1"/>
          </p:cNvSpPr>
          <p:nvPr>
            <p:ph type="sldNum" sz="quarter" idx="5"/>
          </p:nvPr>
        </p:nvSpPr>
        <p:spPr/>
        <p:txBody>
          <a:bodyPr/>
          <a:lstStyle/>
          <a:p>
            <a:fld id="{F7762B93-0FCB-1F41-AC9B-0FB6F71A2D58}" type="slidenum">
              <a:rPr lang="en-US" smtClean="0"/>
              <a:t>3</a:t>
            </a:fld>
            <a:endParaRPr lang="en-US"/>
          </a:p>
        </p:txBody>
      </p:sp>
    </p:spTree>
    <p:extLst>
      <p:ext uri="{BB962C8B-B14F-4D97-AF65-F5344CB8AC3E}">
        <p14:creationId xmlns:p14="http://schemas.microsoft.com/office/powerpoint/2010/main" val="26027471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1500" marR="0">
              <a:spcBef>
                <a:spcPts val="0"/>
              </a:spcBef>
              <a:spcAft>
                <a:spcPts val="0"/>
              </a:spcAft>
            </a:pPr>
            <a:r>
              <a:rPr lang="en-US" sz="1800" dirty="0">
                <a:effectLst/>
                <a:latin typeface="Segoe UI" panose="020B0502040204020203" pitchFamily="34" charset="0"/>
                <a:ea typeface="Calibri" panose="020F0502020204030204" pitchFamily="34" charset="0"/>
              </a:rPr>
              <a:t>Explore a scenario in which the individual has a medical emergency. Provide level-of-care options by describing the location of care delivery. </a:t>
            </a:r>
          </a:p>
          <a:p>
            <a:pPr marL="571500" marR="0">
              <a:spcBef>
                <a:spcPts val="0"/>
              </a:spcBef>
              <a:spcAft>
                <a:spcPts val="0"/>
              </a:spcAft>
            </a:pPr>
            <a:r>
              <a:rPr lang="en-US" sz="1800" b="1" dirty="0">
                <a:effectLst/>
                <a:latin typeface="Segoe UI" panose="020B0502040204020203" pitchFamily="34" charset="0"/>
                <a:ea typeface="Calibri" panose="020F0502020204030204" pitchFamily="34" charset="0"/>
              </a:rPr>
              <a:t>Example</a:t>
            </a:r>
            <a:endParaRPr lang="en-US" sz="1800" dirty="0">
              <a:effectLst/>
              <a:latin typeface="Segoe UI" panose="020B0502040204020203"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800" b="1" dirty="0">
                <a:effectLst/>
                <a:latin typeface="Segoe UI" panose="020B0502040204020203" pitchFamily="34" charset="0"/>
                <a:ea typeface="Calibri" panose="020F0502020204030204" pitchFamily="34" charset="0"/>
              </a:rPr>
              <a:t>Scenario</a:t>
            </a:r>
            <a:r>
              <a:rPr lang="en-US" sz="1800" dirty="0">
                <a:effectLst/>
                <a:latin typeface="Segoe UI" panose="020B0502040204020203" pitchFamily="34" charset="0"/>
                <a:ea typeface="Calibri" panose="020F0502020204030204" pitchFamily="34" charset="0"/>
              </a:rPr>
              <a:t>: Alex Person (above) develops a pulmonary embolism; suddenly has difficulty breathing and cannot speak for herself.</a:t>
            </a:r>
          </a:p>
          <a:p>
            <a:pPr marL="342900" marR="0" lvl="0" indent="-342900">
              <a:spcBef>
                <a:spcPts val="0"/>
              </a:spcBef>
              <a:spcAft>
                <a:spcPts val="0"/>
              </a:spcAft>
              <a:buFont typeface="Symbol" panose="05050102010706020507" pitchFamily="18" charset="2"/>
              <a:buChar char=""/>
            </a:pPr>
            <a:r>
              <a:rPr lang="en-US" sz="1800" b="1" dirty="0">
                <a:effectLst/>
                <a:latin typeface="Segoe UI" panose="020B0502040204020203" pitchFamily="34" charset="0"/>
                <a:ea typeface="Calibri" panose="020F0502020204030204" pitchFamily="34" charset="0"/>
              </a:rPr>
              <a:t>Discussion:</a:t>
            </a:r>
            <a:r>
              <a:rPr lang="en-US" sz="1800" dirty="0">
                <a:effectLst/>
                <a:latin typeface="Segoe UI" panose="020B0502040204020203" pitchFamily="34" charset="0"/>
                <a:ea typeface="Calibri" panose="020F0502020204030204" pitchFamily="34" charset="0"/>
              </a:rPr>
              <a:t> Time-limits are an important concept given Alex Person’s stated goal, “Agree to prolong life with machines for family to arrive”. Discussion around time-limits allows the exploration of “Full Treatment” as well as preferences for time-trials. Explain what “Full Treatment” encompasses, including potentially having a breathing tube and being on a ventilator.</a:t>
            </a:r>
          </a:p>
          <a:p>
            <a:pPr marL="342900" marR="0" lvl="0" indent="-342900">
              <a:spcBef>
                <a:spcPts val="0"/>
              </a:spcBef>
              <a:spcAft>
                <a:spcPts val="0"/>
              </a:spcAft>
              <a:buFont typeface="Symbol" panose="05050102010706020507" pitchFamily="18" charset="2"/>
              <a:buChar char=""/>
            </a:pPr>
            <a:r>
              <a:rPr lang="en-US" sz="1800" b="1" dirty="0">
                <a:effectLst/>
                <a:latin typeface="Segoe UI" panose="020B0502040204020203" pitchFamily="34" charset="0"/>
                <a:ea typeface="Calibri" panose="020F0502020204030204" pitchFamily="34" charset="0"/>
              </a:rPr>
              <a:t>Decision:</a:t>
            </a:r>
            <a:r>
              <a:rPr lang="en-US" sz="1800" dirty="0">
                <a:effectLst/>
                <a:latin typeface="Segoe UI" panose="020B0502040204020203" pitchFamily="34" charset="0"/>
                <a:ea typeface="Calibri" panose="020F0502020204030204" pitchFamily="34" charset="0"/>
              </a:rPr>
              <a:t> Suggest “Full Treatment in Section B. Alex Person may also indicate preferences in “Additional Orders” found in the line at the end of Section B. IN this situation, “Additional Orders” are “Full Treatment such as intubation ok up to 2 weeks, long only if improvement is clear, o/w transition to comfort”.</a:t>
            </a:r>
          </a:p>
          <a:p>
            <a:pPr marL="114300" marR="0">
              <a:spcBef>
                <a:spcPts val="0"/>
              </a:spcBef>
              <a:spcAft>
                <a:spcPts val="0"/>
              </a:spcAft>
            </a:pPr>
            <a:endParaRPr lang="en-US" sz="1800" dirty="0">
              <a:effectLst/>
              <a:latin typeface="Segoe UI" panose="020B0502040204020203" pitchFamily="34" charset="0"/>
              <a:ea typeface="Calibri" panose="020F0502020204030204" pitchFamily="34" charset="0"/>
            </a:endParaRPr>
          </a:p>
          <a:p>
            <a:endParaRPr lang="en-US" dirty="0"/>
          </a:p>
          <a:p>
            <a:r>
              <a:rPr lang="en-US" dirty="0"/>
              <a:t>Original Text:</a:t>
            </a:r>
          </a:p>
          <a:p>
            <a:r>
              <a:rPr lang="en-US" sz="1200" dirty="0">
                <a:latin typeface="Segoe UI Semilight" panose="020B0402040204020203" pitchFamily="34" charset="0"/>
                <a:cs typeface="Segoe UI Semilight" panose="020B0402040204020203" pitchFamily="34" charset="0"/>
              </a:rPr>
              <a:t>START HERE&gt;&gt;</a:t>
            </a:r>
          </a:p>
          <a:p>
            <a:endParaRPr lang="en-US" sz="1200" dirty="0">
              <a:latin typeface="Segoe UI Semilight" panose="020B0402040204020203" pitchFamily="34" charset="0"/>
              <a:cs typeface="Segoe UI Semilight" panose="020B0402040204020203" pitchFamily="34" charset="0"/>
            </a:endParaRPr>
          </a:p>
          <a:p>
            <a:r>
              <a:rPr lang="en-US" sz="1200" dirty="0">
                <a:latin typeface="Segoe UI Semilight" panose="020B0402040204020203" pitchFamily="34" charset="0"/>
                <a:cs typeface="Segoe UI Semilight" panose="020B0402040204020203" pitchFamily="34" charset="0"/>
              </a:rPr>
              <a:t>Address Section B before A:</a:t>
            </a:r>
          </a:p>
          <a:p>
            <a:endParaRPr lang="en-US" sz="1200" dirty="0">
              <a:latin typeface="Segoe UI Semilight" panose="020B0402040204020203" pitchFamily="34" charset="0"/>
              <a:cs typeface="Segoe UI Semilight" panose="020B0402040204020203" pitchFamily="34" charset="0"/>
            </a:endParaRPr>
          </a:p>
          <a:p>
            <a:endParaRPr lang="en-US" sz="1200" dirty="0">
              <a:latin typeface="Segoe UI Semilight" panose="020B0402040204020203" pitchFamily="34" charset="0"/>
              <a:cs typeface="Segoe UI Semilight" panose="020B0402040204020203" pitchFamily="34" charset="0"/>
            </a:endParaRPr>
          </a:p>
          <a:p>
            <a:r>
              <a:rPr lang="en-US" sz="1200" dirty="0">
                <a:latin typeface="Segoe UI Semilight" panose="020B0402040204020203" pitchFamily="34" charset="0"/>
                <a:cs typeface="Segoe UI Semilight" panose="020B0402040204020203" pitchFamily="34" charset="0"/>
              </a:rPr>
              <a:t>Full:</a:t>
            </a:r>
          </a:p>
          <a:p>
            <a:endParaRPr lang="en-US" sz="1200" dirty="0">
              <a:latin typeface="Segoe UI Semilight" panose="020B0402040204020203" pitchFamily="34" charset="0"/>
              <a:cs typeface="Segoe UI Semilight" panose="020B0402040204020203" pitchFamily="34" charset="0"/>
            </a:endParaRPr>
          </a:p>
          <a:p>
            <a:r>
              <a:rPr lang="en-US" sz="1200" dirty="0" err="1">
                <a:latin typeface="Segoe UI Semilight" panose="020B0402040204020203" pitchFamily="34" charset="0"/>
                <a:cs typeface="Segoe UI Semilight" panose="020B0402040204020203" pitchFamily="34" charset="0"/>
              </a:rPr>
              <a:t>SelectiveMay</a:t>
            </a:r>
            <a:r>
              <a:rPr lang="en-US" sz="1200" dirty="0">
                <a:latin typeface="Segoe UI Semilight" panose="020B0402040204020203" pitchFamily="34" charset="0"/>
                <a:cs typeface="Segoe UI Semilight" panose="020B0402040204020203" pitchFamily="34" charset="0"/>
              </a:rPr>
              <a:t> include surgery with short-term intubation</a:t>
            </a:r>
          </a:p>
          <a:p>
            <a:endParaRPr lang="en-US" sz="1200" dirty="0">
              <a:latin typeface="Segoe UI Semilight" panose="020B0402040204020203" pitchFamily="34" charset="0"/>
              <a:cs typeface="Segoe UI Semilight" panose="020B0402040204020203" pitchFamily="34" charset="0"/>
            </a:endParaRPr>
          </a:p>
          <a:p>
            <a:r>
              <a:rPr lang="en-US" sz="1200" dirty="0">
                <a:latin typeface="Segoe UI Semilight" panose="020B0402040204020203" pitchFamily="34" charset="0"/>
                <a:cs typeface="Segoe UI Semilight" panose="020B0402040204020203" pitchFamily="34" charset="0"/>
              </a:rPr>
              <a:t>First Response/ Option: Nothings off the table. Ok w/ ICU; yes to ventilator, dialysis/machine LST; need to discuss time-limits for advance directives</a:t>
            </a:r>
          </a:p>
          <a:p>
            <a:r>
              <a:rPr lang="en-US" sz="1200" dirty="0">
                <a:latin typeface="Segoe UI Semilight" panose="020B0402040204020203" pitchFamily="34" charset="0"/>
                <a:cs typeface="Segoe UI Semilight" panose="020B0402040204020203" pitchFamily="34" charset="0"/>
              </a:rPr>
              <a:t>Second Response/ Option: Drawing the line at ICU. Ok w/ being in the hospital, but not the ICU, treat treatable conditions, antibiotics for reversible infections, discuss all reasonable treatments event surgery if goal is defined.</a:t>
            </a:r>
          </a:p>
          <a:p>
            <a:r>
              <a:rPr lang="en-US" sz="1200" dirty="0">
                <a:latin typeface="Segoe UI Semilight" panose="020B0402040204020203" pitchFamily="34" charset="0"/>
                <a:cs typeface="Segoe UI Semilight" panose="020B0402040204020203" pitchFamily="34" charset="0"/>
              </a:rPr>
              <a:t>Third Response/Option: Home is best. No return to hospital; manage symptoms of underlying disease; allow natural death; consider hospice of palliative care referral.</a:t>
            </a:r>
            <a:endParaRPr lang="en-US" dirty="0"/>
          </a:p>
          <a:p>
            <a:endParaRPr lang="en-US" dirty="0"/>
          </a:p>
        </p:txBody>
      </p:sp>
      <p:sp>
        <p:nvSpPr>
          <p:cNvPr id="4" name="Slide Number Placeholder 3"/>
          <p:cNvSpPr>
            <a:spLocks noGrp="1"/>
          </p:cNvSpPr>
          <p:nvPr>
            <p:ph type="sldNum" sz="quarter" idx="5"/>
          </p:nvPr>
        </p:nvSpPr>
        <p:spPr/>
        <p:txBody>
          <a:bodyPr/>
          <a:lstStyle/>
          <a:p>
            <a:fld id="{51468928-B631-4E63-A719-97694C5B8653}" type="slidenum">
              <a:rPr lang="en-US" smtClean="0"/>
              <a:t>21</a:t>
            </a:fld>
            <a:endParaRPr lang="en-US"/>
          </a:p>
        </p:txBody>
      </p:sp>
    </p:spTree>
    <p:extLst>
      <p:ext uri="{BB962C8B-B14F-4D97-AF65-F5344CB8AC3E}">
        <p14:creationId xmlns:p14="http://schemas.microsoft.com/office/powerpoint/2010/main" val="17984264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dirty="0">
                <a:solidFill>
                  <a:srgbClr val="000000"/>
                </a:solidFill>
                <a:effectLst/>
                <a:latin typeface="Segoe UI" panose="020B0502040204020203" pitchFamily="34" charset="0"/>
                <a:ea typeface="Calibri" panose="020F0502020204030204" pitchFamily="34" charset="0"/>
              </a:rPr>
              <a:t>Match resuscitation choices in Section A to range of treatment options in Section B. </a:t>
            </a:r>
            <a:endParaRPr lang="en-US" sz="1800" dirty="0">
              <a:effectLst/>
              <a:latin typeface="Segoe UI" panose="020B0502040204020203" pitchFamily="34" charset="0"/>
              <a:ea typeface="Calibri" panose="020F0502020204030204" pitchFamily="34" charset="0"/>
            </a:endParaRPr>
          </a:p>
          <a:p>
            <a:pPr marL="0" marR="0">
              <a:spcBef>
                <a:spcPts val="0"/>
              </a:spcBef>
              <a:spcAft>
                <a:spcPts val="0"/>
              </a:spcAft>
            </a:pPr>
            <a:r>
              <a:rPr lang="en-US" sz="1800" dirty="0">
                <a:solidFill>
                  <a:srgbClr val="000000"/>
                </a:solidFill>
                <a:effectLst/>
                <a:latin typeface="Segoe UI" panose="020B0502040204020203" pitchFamily="34" charset="0"/>
                <a:ea typeface="Calibri" panose="020F0502020204030204" pitchFamily="34" charset="0"/>
              </a:rPr>
              <a:t>The selection made in “Section B: Level of Medical Interventions” can inform the provider’s guidance to the individual in deciding their preference on whether or not to attempt CPR.  Guide the individual in understanding the implications of having CPR in the context of their medical condition and address how the decisions made for “Section B: Level of Medical Interventions” affects resuscitation choices. Use their goal and the decision in Section B as a basis for making a recommendation about whether or not to attempt CPR.  </a:t>
            </a:r>
            <a:endParaRPr lang="en-US" sz="1800" dirty="0">
              <a:effectLst/>
              <a:latin typeface="Segoe UI" panose="020B0502040204020203" pitchFamily="34" charset="0"/>
              <a:ea typeface="Calibri" panose="020F0502020204030204" pitchFamily="34" charset="0"/>
            </a:endParaRPr>
          </a:p>
          <a:p>
            <a:pPr marL="114300" marR="0">
              <a:spcBef>
                <a:spcPts val="0"/>
              </a:spcBef>
              <a:spcAft>
                <a:spcPts val="0"/>
              </a:spcAft>
            </a:pPr>
            <a:endParaRPr lang="en-US" sz="1800" dirty="0">
              <a:effectLst/>
              <a:latin typeface="Segoe UI" panose="020B0502040204020203" pitchFamily="34" charset="0"/>
              <a:ea typeface="Calibri" panose="020F0502020204030204" pitchFamily="34" charset="0"/>
            </a:endParaRPr>
          </a:p>
          <a:p>
            <a:r>
              <a:rPr lang="en-US" dirty="0"/>
              <a:t>Original Text:</a:t>
            </a:r>
          </a:p>
          <a:p>
            <a:pPr lvl="0">
              <a:defRPr/>
            </a:pPr>
            <a:r>
              <a:rPr lang="en-US" sz="1200" dirty="0"/>
              <a:t>Form follows function.</a:t>
            </a:r>
          </a:p>
          <a:p>
            <a:pPr lvl="0">
              <a:defRPr/>
            </a:pPr>
            <a:r>
              <a:rPr lang="en-US" sz="1200" dirty="0"/>
              <a:t>Designed to be a CARE DELIVERY Slide</a:t>
            </a:r>
          </a:p>
          <a:p>
            <a:endParaRPr lang="en-US" dirty="0"/>
          </a:p>
          <a:p>
            <a:r>
              <a:rPr lang="en-US" dirty="0"/>
              <a:t>First: In an emergency, should I perform CPR?</a:t>
            </a:r>
          </a:p>
        </p:txBody>
      </p:sp>
      <p:sp>
        <p:nvSpPr>
          <p:cNvPr id="4" name="Slide Number Placeholder 3"/>
          <p:cNvSpPr>
            <a:spLocks noGrp="1"/>
          </p:cNvSpPr>
          <p:nvPr>
            <p:ph type="sldNum" sz="quarter" idx="5"/>
          </p:nvPr>
        </p:nvSpPr>
        <p:spPr/>
        <p:txBody>
          <a:bodyPr/>
          <a:lstStyle/>
          <a:p>
            <a:fld id="{51468928-B631-4E63-A719-97694C5B8653}" type="slidenum">
              <a:rPr lang="en-US" smtClean="0"/>
              <a:t>22</a:t>
            </a:fld>
            <a:endParaRPr lang="en-US"/>
          </a:p>
        </p:txBody>
      </p:sp>
    </p:spTree>
    <p:extLst>
      <p:ext uri="{BB962C8B-B14F-4D97-AF65-F5344CB8AC3E}">
        <p14:creationId xmlns:p14="http://schemas.microsoft.com/office/powerpoint/2010/main" val="9818015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dirty="0">
                <a:solidFill>
                  <a:srgbClr val="000000"/>
                </a:solidFill>
                <a:effectLst/>
                <a:latin typeface="Segoe UI" panose="020B0502040204020203" pitchFamily="34" charset="0"/>
                <a:ea typeface="Calibri" panose="020F0502020204030204" pitchFamily="34" charset="0"/>
              </a:rPr>
              <a:t>When CPR is attempted how many adults survive beyond 30 days?</a:t>
            </a:r>
          </a:p>
          <a:p>
            <a:pPr marL="0" marR="0">
              <a:spcBef>
                <a:spcPts val="0"/>
              </a:spcBef>
              <a:spcAft>
                <a:spcPts val="0"/>
              </a:spcAft>
            </a:pPr>
            <a:r>
              <a:rPr lang="en-US" sz="1800" b="1" dirty="0">
                <a:solidFill>
                  <a:srgbClr val="000000"/>
                </a:solidFill>
                <a:effectLst/>
                <a:latin typeface="Segoe UI" panose="020B0502040204020203" pitchFamily="34" charset="0"/>
              </a:rPr>
              <a:t>1.7% adults living in a nursing facility</a:t>
            </a:r>
          </a:p>
          <a:p>
            <a:pPr marL="0" marR="0">
              <a:spcBef>
                <a:spcPts val="0"/>
              </a:spcBef>
              <a:spcAft>
                <a:spcPts val="0"/>
              </a:spcAft>
            </a:pPr>
            <a:r>
              <a:rPr lang="en-US" sz="1800" b="1" dirty="0">
                <a:solidFill>
                  <a:srgbClr val="000000"/>
                </a:solidFill>
                <a:effectLst/>
                <a:latin typeface="Segoe UI" panose="020B0502040204020203" pitchFamily="34" charset="0"/>
              </a:rPr>
              <a:t>5-10% adults with chronic illness</a:t>
            </a:r>
          </a:p>
          <a:p>
            <a:pPr marL="0" marR="0">
              <a:spcBef>
                <a:spcPts val="0"/>
              </a:spcBef>
              <a:spcAft>
                <a:spcPts val="0"/>
              </a:spcAft>
            </a:pPr>
            <a:r>
              <a:rPr lang="en-US" sz="1800" b="1" dirty="0">
                <a:solidFill>
                  <a:srgbClr val="000000"/>
                </a:solidFill>
                <a:effectLst/>
                <a:latin typeface="Segoe UI" panose="020B0502040204020203" pitchFamily="34" charset="0"/>
              </a:rPr>
              <a:t>10-13% adults living independently</a:t>
            </a:r>
          </a:p>
          <a:p>
            <a:pPr marL="0" marR="0">
              <a:spcBef>
                <a:spcPts val="0"/>
              </a:spcBef>
              <a:spcAft>
                <a:spcPts val="0"/>
              </a:spcAft>
            </a:pPr>
            <a:endParaRPr lang="en-US" sz="1800" b="1" dirty="0">
              <a:solidFill>
                <a:srgbClr val="000000"/>
              </a:solidFill>
              <a:effectLst/>
              <a:latin typeface="Segoe UI" panose="020B0502040204020203" pitchFamily="34" charset="0"/>
            </a:endParaRPr>
          </a:p>
          <a:p>
            <a:pPr marL="0" marR="0">
              <a:spcBef>
                <a:spcPts val="0"/>
              </a:spcBef>
              <a:spcAft>
                <a:spcPts val="0"/>
              </a:spcAft>
            </a:pPr>
            <a:r>
              <a:rPr lang="en-US" sz="1800" b="1" dirty="0">
                <a:solidFill>
                  <a:srgbClr val="000000"/>
                </a:solidFill>
                <a:effectLst/>
                <a:latin typeface="Segoe UI" panose="020B0502040204020203" pitchFamily="34" charset="0"/>
              </a:rPr>
              <a:t>For People over 70 years of age: 81% think they have over a 50% chance of surviving CPR; 23% of those thought their chances were 90%</a:t>
            </a:r>
          </a:p>
          <a:p>
            <a:r>
              <a:rPr lang="en-US" sz="1800" dirty="0"/>
              <a:t>Crossing the Quality Chasm: Don Berwick:</a:t>
            </a:r>
          </a:p>
          <a:p>
            <a:r>
              <a:rPr lang="en-US" sz="1800" dirty="0"/>
              <a:t>Defines Quality Care as: Care that is SAFE, EFFECTIVE, Patient-Centered, Timely Efficient, Equitable</a:t>
            </a:r>
          </a:p>
          <a:p>
            <a:endParaRPr lang="en-US" sz="1800" dirty="0"/>
          </a:p>
          <a:p>
            <a:r>
              <a:rPr lang="en-US" sz="1800" dirty="0"/>
              <a:t>Requires a commitment to make sure </a:t>
            </a:r>
            <a:r>
              <a:rPr lang="en-US" sz="1800" dirty="0" err="1"/>
              <a:t>ind</a:t>
            </a:r>
            <a:r>
              <a:rPr lang="en-US" sz="1800" dirty="0"/>
              <a:t>/people are educated about their condition and understand the ramifications of the decisions they are being asked to make:</a:t>
            </a:r>
          </a:p>
          <a:p>
            <a:endParaRPr lang="en-US" sz="1800" dirty="0"/>
          </a:p>
          <a:p>
            <a:r>
              <a:rPr lang="en-US" sz="1800" dirty="0"/>
              <a:t>One study (which I for some reason didn’t add the reference to here and now cannot track down!!!)  found that among people &gt;70 </a:t>
            </a:r>
            <a:r>
              <a:rPr lang="en-US" sz="1800" dirty="0" err="1"/>
              <a:t>yoa</a:t>
            </a:r>
            <a:r>
              <a:rPr lang="en-US" sz="1800" dirty="0"/>
              <a:t>, 81% of them believe that they have a 50% (or better) chance of surviving and discharging home; 23% of those thought chances were 90%!!!</a:t>
            </a:r>
          </a:p>
          <a:p>
            <a:endParaRPr lang="en-US" sz="1800" dirty="0"/>
          </a:p>
          <a:p>
            <a:r>
              <a:rPr lang="en-US" sz="1800" dirty="0"/>
              <a:t>Most don’t equate CPR to life support—these are the same people that “don’t want to live like a vegetable”. </a:t>
            </a:r>
          </a:p>
          <a:p>
            <a:endParaRPr lang="en-US" sz="1800" dirty="0"/>
          </a:p>
          <a:p>
            <a:r>
              <a:rPr lang="en-US" sz="1800" dirty="0"/>
              <a:t>The question, as my mentor Dr. Stu Farber used to say, is what kind of vegetable do you not want to be?</a:t>
            </a:r>
          </a:p>
          <a:p>
            <a:endParaRPr lang="en-US" sz="1800" dirty="0"/>
          </a:p>
          <a:p>
            <a:endParaRPr lang="en-US" sz="1800" dirty="0"/>
          </a:p>
          <a:p>
            <a:r>
              <a:rPr lang="en-US" sz="1800" dirty="0"/>
              <a:t>Need help finding/creating the graphic.</a:t>
            </a:r>
          </a:p>
          <a:p>
            <a:pPr marL="0" marR="0">
              <a:spcBef>
                <a:spcPts val="0"/>
              </a:spcBef>
              <a:spcAft>
                <a:spcPts val="0"/>
              </a:spcAft>
            </a:pPr>
            <a:endParaRPr lang="en-US" sz="1800" b="1" dirty="0">
              <a:solidFill>
                <a:srgbClr val="000000"/>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51468928-B631-4E63-A719-97694C5B8653}" type="slidenum">
              <a:rPr lang="en-US" smtClean="0"/>
              <a:t>23</a:t>
            </a:fld>
            <a:endParaRPr lang="en-US"/>
          </a:p>
        </p:txBody>
      </p:sp>
    </p:spTree>
    <p:extLst>
      <p:ext uri="{BB962C8B-B14F-4D97-AF65-F5344CB8AC3E}">
        <p14:creationId xmlns:p14="http://schemas.microsoft.com/office/powerpoint/2010/main" val="37330227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This one:</a:t>
            </a:r>
          </a:p>
          <a:p>
            <a:r>
              <a:rPr lang="en-US" sz="1200" b="0" i="0" u="none" strike="noStrike" kern="1200" dirty="0">
                <a:solidFill>
                  <a:schemeClr val="tx1"/>
                </a:solidFill>
                <a:effectLst/>
                <a:latin typeface="+mn-lt"/>
                <a:ea typeface="+mn-ea"/>
                <a:cs typeface="+mn-cs"/>
                <a:hlinkClick r:id="rId3"/>
              </a:rPr>
              <a:t>https://jamanetwork.com/journals/jamainternalmedicine/fullarticle/1735894</a:t>
            </a:r>
            <a:endParaRPr lang="en-US" sz="1200" b="0" i="0" u="none" strike="noStrike" kern="1200" dirty="0">
              <a:solidFill>
                <a:schemeClr val="tx1"/>
              </a:solidFill>
              <a:effectLst/>
              <a:latin typeface="+mn-lt"/>
              <a:ea typeface="+mn-ea"/>
              <a:cs typeface="+mn-cs"/>
            </a:endParaRPr>
          </a:p>
          <a:p>
            <a:r>
              <a:rPr lang="en-US" sz="1200" b="1" i="0" u="none" strike="noStrike" kern="1200" dirty="0">
                <a:solidFill>
                  <a:schemeClr val="tx1"/>
                </a:solidFill>
                <a:effectLst/>
                <a:latin typeface="+mn-lt"/>
                <a:ea typeface="+mn-ea"/>
                <a:cs typeface="+mn-cs"/>
              </a:rPr>
              <a:t>Development and Validation of the Good Outcome Following Attempted Resuscitation (GO-FAR) Score to Predict Neurologically Intact Survival After In-Hospital Cardiopulmonary Resuscitation</a:t>
            </a:r>
          </a:p>
          <a:p>
            <a:r>
              <a:rPr lang="en-US" sz="1200" b="0" i="0" u="none" strike="noStrike" kern="1200" dirty="0">
                <a:solidFill>
                  <a:schemeClr val="tx1"/>
                </a:solidFill>
                <a:effectLst/>
                <a:latin typeface="+mn-lt"/>
                <a:ea typeface="+mn-ea"/>
                <a:cs typeface="+mn-cs"/>
                <a:hlinkClick r:id="rId4"/>
              </a:rPr>
              <a:t>Mark H. Ebell, MD, MS</a:t>
            </a:r>
            <a:r>
              <a:rPr lang="en-US" sz="1200" b="0" i="0" u="none" strike="noStrike" kern="1200" baseline="30000" dirty="0">
                <a:solidFill>
                  <a:schemeClr val="tx1"/>
                </a:solidFill>
                <a:effectLst/>
                <a:latin typeface="+mn-lt"/>
                <a:ea typeface="+mn-ea"/>
                <a:cs typeface="+mn-cs"/>
                <a:hlinkClick r:id="rId4"/>
              </a:rPr>
              <a:t>1,2</a:t>
            </a:r>
            <a:r>
              <a:rPr lang="en-US"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5"/>
              </a:rPr>
              <a:t>Woncheol Jang, PhD</a:t>
            </a:r>
            <a:r>
              <a:rPr lang="en-US" sz="1200" b="0" i="0" u="none" strike="noStrike" kern="1200" baseline="30000" dirty="0">
                <a:solidFill>
                  <a:schemeClr val="tx1"/>
                </a:solidFill>
                <a:effectLst/>
                <a:latin typeface="+mn-lt"/>
                <a:ea typeface="+mn-ea"/>
                <a:cs typeface="+mn-cs"/>
                <a:hlinkClick r:id="rId5"/>
              </a:rPr>
              <a:t>3</a:t>
            </a:r>
            <a:r>
              <a:rPr lang="en-US"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6"/>
              </a:rPr>
              <a:t>Ye Shen, PhD</a:t>
            </a:r>
            <a:r>
              <a:rPr lang="en-US" sz="1200" b="0" i="0" u="none" strike="noStrike" kern="1200" baseline="30000" dirty="0">
                <a:solidFill>
                  <a:schemeClr val="tx1"/>
                </a:solidFill>
                <a:effectLst/>
                <a:latin typeface="+mn-lt"/>
                <a:ea typeface="+mn-ea"/>
                <a:cs typeface="+mn-cs"/>
                <a:hlinkClick r:id="rId6"/>
              </a:rPr>
              <a:t>1</a:t>
            </a:r>
            <a:r>
              <a:rPr lang="en-US" sz="1200" b="0" i="0" u="none" strike="noStrike" kern="1200" dirty="0">
                <a:solidFill>
                  <a:schemeClr val="tx1"/>
                </a:solidFill>
                <a:effectLst/>
                <a:latin typeface="+mn-lt"/>
                <a:ea typeface="+mn-ea"/>
                <a:cs typeface="+mn-cs"/>
              </a:rPr>
              <a:t>; </a:t>
            </a:r>
            <a:r>
              <a:rPr lang="en-US" sz="1200" b="0" i="0" u="sng" strike="noStrike" kern="1200" dirty="0">
                <a:solidFill>
                  <a:schemeClr val="tx1"/>
                </a:solidFill>
                <a:effectLst/>
                <a:latin typeface="+mn-lt"/>
                <a:ea typeface="+mn-ea"/>
                <a:cs typeface="+mn-cs"/>
              </a:rPr>
              <a:t>et al</a:t>
            </a:r>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is the core study that all the of other references seem to come from. </a:t>
            </a:r>
          </a:p>
          <a:p>
            <a:pPr>
              <a:spcBef>
                <a:spcPts val="0"/>
              </a:spcBef>
              <a:spcAft>
                <a:spcPts val="0"/>
              </a:spcAft>
            </a:pPr>
            <a:endParaRPr lang="en-US" sz="1800" b="1" dirty="0">
              <a:solidFill>
                <a:srgbClr val="000000"/>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51468928-B631-4E63-A719-97694C5B8653}" type="slidenum">
              <a:rPr lang="en-US" smtClean="0"/>
              <a:t>24</a:t>
            </a:fld>
            <a:endParaRPr lang="en-US"/>
          </a:p>
        </p:txBody>
      </p:sp>
    </p:spTree>
    <p:extLst>
      <p:ext uri="{BB962C8B-B14F-4D97-AF65-F5344CB8AC3E}">
        <p14:creationId xmlns:p14="http://schemas.microsoft.com/office/powerpoint/2010/main" val="23526048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it part of the habit in your family to review and discuss.</a:t>
            </a:r>
          </a:p>
          <a:p>
            <a:r>
              <a:rPr lang="en-US" dirty="0"/>
              <a:t>Think about it, talk about it, write it down, share it around.</a:t>
            </a:r>
          </a:p>
          <a:p>
            <a:r>
              <a:rPr lang="en-US" dirty="0"/>
              <a:t>The more who </a:t>
            </a:r>
          </a:p>
        </p:txBody>
      </p:sp>
      <p:sp>
        <p:nvSpPr>
          <p:cNvPr id="4" name="Slide Number Placeholder 3"/>
          <p:cNvSpPr>
            <a:spLocks noGrp="1"/>
          </p:cNvSpPr>
          <p:nvPr>
            <p:ph type="sldNum" sz="quarter" idx="10"/>
          </p:nvPr>
        </p:nvSpPr>
        <p:spPr/>
        <p:txBody>
          <a:bodyPr lIns="90918" tIns="45459" rIns="90918" bIns="45459"/>
          <a:lstStyle/>
          <a:p>
            <a:fld id="{BDFFDAAE-C530-4127-B5EC-B8D9C920DAFF}" type="slidenum">
              <a:rPr lang="en-US" smtClean="0"/>
              <a:t>25</a:t>
            </a:fld>
            <a:endParaRPr lang="en-US"/>
          </a:p>
        </p:txBody>
      </p:sp>
    </p:spTree>
    <p:extLst>
      <p:ext uri="{BB962C8B-B14F-4D97-AF65-F5344CB8AC3E}">
        <p14:creationId xmlns:p14="http://schemas.microsoft.com/office/powerpoint/2010/main" val="27292250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3949"/>
              </a:lnSpc>
            </a:pPr>
            <a:r>
              <a:rPr lang="en-US" sz="2499" dirty="0">
                <a:solidFill>
                  <a:srgbClr val="351F16"/>
                </a:solidFill>
                <a:latin typeface="Open Sans" panose="020B0606030504020204" pitchFamily="34" charset="0"/>
                <a:ea typeface="Open Sans" panose="020B0606030504020204" pitchFamily="34" charset="0"/>
                <a:cs typeface="Open Sans" panose="020B0606030504020204" pitchFamily="34" charset="0"/>
              </a:rPr>
              <a:t>Durable Power of Attorney for HealthCare: </a:t>
            </a:r>
          </a:p>
          <a:p>
            <a:pPr marL="539749" lvl="1" indent="-269875">
              <a:lnSpc>
                <a:spcPts val="3949"/>
              </a:lnSpc>
              <a:buFont typeface="Arial"/>
              <a:buChar char="•"/>
            </a:pPr>
            <a:r>
              <a:rPr lang="en-US" sz="2499" dirty="0">
                <a:solidFill>
                  <a:srgbClr val="351F16"/>
                </a:solidFill>
                <a:latin typeface="Open Sans" panose="020B0606030504020204" pitchFamily="34" charset="0"/>
                <a:ea typeface="Open Sans" panose="020B0606030504020204" pitchFamily="34" charset="0"/>
                <a:cs typeface="Open Sans" panose="020B0606030504020204" pitchFamily="34" charset="0"/>
              </a:rPr>
              <a:t>This document assigns health-care decision making authority to person’s chosen agent. </a:t>
            </a:r>
          </a:p>
          <a:p>
            <a:pPr marL="539749" lvl="1" indent="-269875">
              <a:lnSpc>
                <a:spcPts val="3949"/>
              </a:lnSpc>
              <a:buFont typeface="Arial"/>
              <a:buChar char="•"/>
            </a:pPr>
            <a:r>
              <a:rPr lang="en-US" sz="2499" dirty="0">
                <a:solidFill>
                  <a:srgbClr val="351F16"/>
                </a:solidFill>
                <a:latin typeface="Open Sans" panose="020B0606030504020204" pitchFamily="34" charset="0"/>
                <a:ea typeface="Open Sans" panose="020B0606030504020204" pitchFamily="34" charset="0"/>
                <a:cs typeface="Open Sans" panose="020B0606030504020204" pitchFamily="34" charset="0"/>
              </a:rPr>
              <a:t>Can only be appointed by the individual. </a:t>
            </a:r>
          </a:p>
          <a:p>
            <a:pPr marL="539749" lvl="1" indent="-269875">
              <a:lnSpc>
                <a:spcPts val="3949"/>
              </a:lnSpc>
              <a:buFont typeface="Arial"/>
              <a:buChar char="•"/>
            </a:pPr>
            <a:r>
              <a:rPr lang="en-US" sz="2499" dirty="0">
                <a:solidFill>
                  <a:srgbClr val="351F16"/>
                </a:solidFill>
                <a:latin typeface="Open Sans" panose="020B0606030504020204" pitchFamily="34" charset="0"/>
                <a:ea typeface="Open Sans" panose="020B0606030504020204" pitchFamily="34" charset="0"/>
                <a:cs typeface="Open Sans" panose="020B0606030504020204" pitchFamily="34" charset="0"/>
              </a:rPr>
              <a:t>Most legal/BEST way to choose agent</a:t>
            </a:r>
          </a:p>
          <a:p>
            <a:pPr marL="539749" lvl="1" indent="-269875">
              <a:lnSpc>
                <a:spcPts val="3949"/>
              </a:lnSpc>
              <a:buFont typeface="Arial"/>
              <a:buChar char="•"/>
            </a:pPr>
            <a:r>
              <a:rPr lang="en-US" sz="2499" dirty="0">
                <a:solidFill>
                  <a:srgbClr val="351F16"/>
                </a:solidFill>
                <a:latin typeface="Open Sans" panose="020B0606030504020204" pitchFamily="34" charset="0"/>
                <a:ea typeface="Open Sans" panose="020B0606030504020204" pitchFamily="34" charset="0"/>
                <a:cs typeface="Open Sans" panose="020B0606030504020204" pitchFamily="34" charset="0"/>
              </a:rPr>
              <a:t>If no documents exist, individual can name a “trusted decision maker” (TDM) verbally to a health care provider.</a:t>
            </a:r>
          </a:p>
          <a:p>
            <a:pPr marL="539749" lvl="1" indent="-269875">
              <a:lnSpc>
                <a:spcPts val="3949"/>
              </a:lnSpc>
              <a:buFont typeface="Arial"/>
              <a:buChar char="•"/>
            </a:pPr>
            <a:r>
              <a:rPr lang="en-US" sz="2499" dirty="0">
                <a:solidFill>
                  <a:srgbClr val="351F16"/>
                </a:solidFill>
                <a:latin typeface="Open Sans" panose="020B0606030504020204" pitchFamily="34" charset="0"/>
                <a:ea typeface="Open Sans" panose="020B0606030504020204" pitchFamily="34" charset="0"/>
                <a:cs typeface="Open Sans" panose="020B0606030504020204" pitchFamily="34" charset="0"/>
              </a:rPr>
              <a:t>If neither of these exist, follow the hierarchy in state statute re: who can act as surrogate</a:t>
            </a:r>
          </a:p>
          <a:p>
            <a:pPr>
              <a:lnSpc>
                <a:spcPts val="3949"/>
              </a:lnSpc>
            </a:pPr>
            <a:endParaRPr lang="en-US" sz="2499" dirty="0">
              <a:solidFill>
                <a:srgbClr val="351F16"/>
              </a:solidFill>
              <a:latin typeface="Open Sans" panose="020B0606030504020204" pitchFamily="34" charset="0"/>
              <a:ea typeface="Open Sans" panose="020B0606030504020204" pitchFamily="34" charset="0"/>
              <a:cs typeface="Open Sans" panose="020B0606030504020204" pitchFamily="34" charset="0"/>
            </a:endParaRPr>
          </a:p>
          <a:p>
            <a:pPr>
              <a:lnSpc>
                <a:spcPts val="3949"/>
              </a:lnSpc>
            </a:pPr>
            <a:r>
              <a:rPr lang="en-US" sz="2499" dirty="0">
                <a:solidFill>
                  <a:srgbClr val="351F16"/>
                </a:solidFill>
                <a:latin typeface="Open Sans" panose="020B0606030504020204" pitchFamily="34" charset="0"/>
                <a:ea typeface="Open Sans" panose="020B0606030504020204" pitchFamily="34" charset="0"/>
                <a:cs typeface="Open Sans" panose="020B0606030504020204" pitchFamily="34" charset="0"/>
              </a:rPr>
              <a:t>Important for people to understand what happens when surrogacy is assigned from the hierarchy without an active choice by the individual: </a:t>
            </a:r>
          </a:p>
          <a:p>
            <a:pPr>
              <a:lnSpc>
                <a:spcPts val="3949"/>
              </a:lnSpc>
            </a:pPr>
            <a:r>
              <a:rPr lang="en-US" sz="2499" dirty="0">
                <a:solidFill>
                  <a:srgbClr val="351F16"/>
                </a:solidFill>
                <a:latin typeface="Open Sans" panose="020B0606030504020204" pitchFamily="34" charset="0"/>
                <a:ea typeface="Open Sans" panose="020B0606030504020204" pitchFamily="34" charset="0"/>
                <a:cs typeface="Open Sans" panose="020B0606030504020204" pitchFamily="34" charset="0"/>
              </a:rPr>
              <a:t>All members of one class must either: </a:t>
            </a:r>
          </a:p>
          <a:p>
            <a:pPr marL="539749" lvl="1" indent="-269875">
              <a:lnSpc>
                <a:spcPts val="3949"/>
              </a:lnSpc>
              <a:buFont typeface="Arial"/>
              <a:buChar char="•"/>
            </a:pPr>
            <a:r>
              <a:rPr lang="en-US" sz="2499" dirty="0">
                <a:solidFill>
                  <a:srgbClr val="351F16"/>
                </a:solidFill>
                <a:latin typeface="Open Sans" panose="020B0606030504020204" pitchFamily="34" charset="0"/>
                <a:ea typeface="Open Sans" panose="020B0606030504020204" pitchFamily="34" charset="0"/>
                <a:cs typeface="Open Sans" panose="020B0606030504020204" pitchFamily="34" charset="0"/>
              </a:rPr>
              <a:t>Vote on who will make decisions</a:t>
            </a:r>
          </a:p>
          <a:p>
            <a:pPr marL="539749" lvl="1" indent="-269875">
              <a:lnSpc>
                <a:spcPts val="3949"/>
              </a:lnSpc>
              <a:buFont typeface="Arial"/>
              <a:buChar char="•"/>
            </a:pPr>
            <a:r>
              <a:rPr lang="en-US" sz="2499" dirty="0">
                <a:solidFill>
                  <a:srgbClr val="351F16"/>
                </a:solidFill>
                <a:latin typeface="Open Sans" panose="020B0606030504020204" pitchFamily="34" charset="0"/>
                <a:ea typeface="Open Sans" panose="020B0606030504020204" pitchFamily="34" charset="0"/>
                <a:cs typeface="Open Sans" panose="020B0606030504020204" pitchFamily="34" charset="0"/>
              </a:rPr>
              <a:t>Make decisions by consensus (or majority rule if unable to come to consensus)</a:t>
            </a:r>
          </a:p>
          <a:p>
            <a:endParaRPr lang="en-US" dirty="0"/>
          </a:p>
          <a:p>
            <a:r>
              <a:rPr lang="en-US" dirty="0"/>
              <a:t>Guardians may offer a non-objection to the physician’s recommendation (assent or non-opposition) : formal ‘non-opposition letter” </a:t>
            </a:r>
          </a:p>
        </p:txBody>
      </p:sp>
      <p:sp>
        <p:nvSpPr>
          <p:cNvPr id="4" name="Slide Number Placeholder 3"/>
          <p:cNvSpPr>
            <a:spLocks noGrp="1"/>
          </p:cNvSpPr>
          <p:nvPr>
            <p:ph type="sldNum" sz="quarter" idx="5"/>
          </p:nvPr>
        </p:nvSpPr>
        <p:spPr/>
        <p:txBody>
          <a:bodyPr/>
          <a:lstStyle/>
          <a:p>
            <a:fld id="{F7762B93-0FCB-1F41-AC9B-0FB6F71A2D58}" type="slidenum">
              <a:rPr lang="en-US" smtClean="0"/>
              <a:t>26</a:t>
            </a:fld>
            <a:endParaRPr lang="en-US"/>
          </a:p>
        </p:txBody>
      </p:sp>
    </p:spTree>
    <p:extLst>
      <p:ext uri="{BB962C8B-B14F-4D97-AF65-F5344CB8AC3E}">
        <p14:creationId xmlns:p14="http://schemas.microsoft.com/office/powerpoint/2010/main" val="29716013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600"/>
              </a:spcAft>
              <a:buClrTx/>
              <a:buSzTx/>
              <a:buFont typeface="Arial"/>
              <a:buChar char="•"/>
              <a:tabLst/>
              <a:defRPr/>
            </a:pPr>
            <a:r>
              <a:rPr lang="en-US" sz="2400" dirty="0">
                <a:latin typeface="Open Sans" panose="020B0606030504020204" pitchFamily="34" charset="0"/>
                <a:ea typeface="Open Sans" panose="020B0606030504020204" pitchFamily="34" charset="0"/>
                <a:cs typeface="Open Sans" panose="020B0606030504020204" pitchFamily="34" charset="0"/>
              </a:rPr>
              <a:t>Patients or surrogates can modify or void a POLST form</a:t>
            </a:r>
          </a:p>
          <a:p>
            <a:pPr marL="285750" indent="-285750">
              <a:spcAft>
                <a:spcPts val="600"/>
              </a:spcAft>
              <a:buFont typeface="Arial"/>
              <a:buChar char="•"/>
            </a:pPr>
            <a:endParaRPr lang="en-US" sz="2400" dirty="0">
              <a:cs typeface="Calibri"/>
            </a:endParaRPr>
          </a:p>
          <a:p>
            <a:pPr marL="285750" indent="-285750">
              <a:spcAft>
                <a:spcPts val="600"/>
              </a:spcAft>
              <a:buFont typeface="Arial"/>
              <a:buChar char="•"/>
            </a:pPr>
            <a:endParaRPr lang="en-US" sz="2400" dirty="0">
              <a:cs typeface="Calibri"/>
            </a:endParaRPr>
          </a:p>
          <a:p>
            <a:pPr marL="285750" indent="-285750">
              <a:spcAft>
                <a:spcPts val="600"/>
              </a:spcAft>
              <a:buFont typeface="Arial"/>
              <a:buChar char="•"/>
            </a:pPr>
            <a:r>
              <a:rPr lang="en-US" sz="2400" dirty="0">
                <a:cs typeface="Calibri"/>
              </a:rPr>
              <a:t>If dispute arises regarding existing treatment orders on a POLST:</a:t>
            </a:r>
          </a:p>
          <a:p>
            <a:pPr marL="742950" lvl="1" indent="-285750">
              <a:spcAft>
                <a:spcPts val="600"/>
              </a:spcAft>
              <a:buFont typeface="Arial"/>
              <a:buChar char="•"/>
            </a:pPr>
            <a:r>
              <a:rPr lang="en-US" sz="2400" dirty="0">
                <a:cs typeface="Calibri"/>
              </a:rPr>
              <a:t>EMS: clarify understanding and contact On-Line Medical Control. If conflict continues to exist, transport to a hospital where there is more time to address conflict</a:t>
            </a:r>
          </a:p>
          <a:p>
            <a:pPr marL="742950" lvl="1" indent="-285750">
              <a:spcAft>
                <a:spcPts val="600"/>
              </a:spcAft>
              <a:buFont typeface="Arial"/>
              <a:buChar char="•"/>
            </a:pPr>
            <a:r>
              <a:rPr lang="en-US" sz="2400" dirty="0">
                <a:cs typeface="Calibri"/>
              </a:rPr>
              <a:t>Health Care Facilities and Organizations: follow your policy regarding surrogate/health care decision-making</a:t>
            </a:r>
          </a:p>
          <a:p>
            <a:endParaRPr lang="en-US" dirty="0"/>
          </a:p>
        </p:txBody>
      </p:sp>
      <p:sp>
        <p:nvSpPr>
          <p:cNvPr id="4" name="Slide Number Placeholder 3"/>
          <p:cNvSpPr>
            <a:spLocks noGrp="1"/>
          </p:cNvSpPr>
          <p:nvPr>
            <p:ph type="sldNum" sz="quarter" idx="5"/>
          </p:nvPr>
        </p:nvSpPr>
        <p:spPr/>
        <p:txBody>
          <a:bodyPr/>
          <a:lstStyle/>
          <a:p>
            <a:fld id="{F7762B93-0FCB-1F41-AC9B-0FB6F71A2D58}" type="slidenum">
              <a:rPr lang="en-US" smtClean="0"/>
              <a:t>27</a:t>
            </a:fld>
            <a:endParaRPr lang="en-US"/>
          </a:p>
        </p:txBody>
      </p:sp>
    </p:spTree>
    <p:extLst>
      <p:ext uri="{BB962C8B-B14F-4D97-AF65-F5344CB8AC3E}">
        <p14:creationId xmlns:p14="http://schemas.microsoft.com/office/powerpoint/2010/main" val="26767427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 to samples from other states on the website.  </a:t>
            </a:r>
          </a:p>
          <a:p>
            <a:r>
              <a:rPr lang="en-US" dirty="0"/>
              <a:t>If anyone would like to join the LTC POLST work/sub-group!!  Please let us know. </a:t>
            </a:r>
          </a:p>
          <a:p>
            <a:endParaRPr lang="en-US" dirty="0"/>
          </a:p>
          <a:p>
            <a:endParaRPr lang="en-US" dirty="0"/>
          </a:p>
          <a:p>
            <a:pPr>
              <a:lnSpc>
                <a:spcPts val="3499"/>
              </a:lnSpc>
            </a:pPr>
            <a:r>
              <a:rPr lang="en-US" sz="2499" dirty="0">
                <a:solidFill>
                  <a:srgbClr val="351F16"/>
                </a:solidFill>
                <a:latin typeface="Open Sans" panose="020B0606030504020204" pitchFamily="34" charset="0"/>
                <a:ea typeface="Open Sans" panose="020B0606030504020204" pitchFamily="34" charset="0"/>
                <a:cs typeface="Open Sans" panose="020B0606030504020204" pitchFamily="34" charset="0"/>
              </a:rPr>
              <a:t>Create /review policies and procedures: </a:t>
            </a:r>
          </a:p>
          <a:p>
            <a:pPr marL="539749" lvl="1" indent="-269875">
              <a:lnSpc>
                <a:spcPts val="3499"/>
              </a:lnSpc>
              <a:buFont typeface="Arial"/>
              <a:buChar char="•"/>
            </a:pPr>
            <a:r>
              <a:rPr lang="en-US" sz="2499" dirty="0">
                <a:solidFill>
                  <a:srgbClr val="351F16"/>
                </a:solidFill>
                <a:latin typeface="Open Sans" panose="020B0606030504020204" pitchFamily="34" charset="0"/>
                <a:ea typeface="Open Sans" panose="020B0606030504020204" pitchFamily="34" charset="0"/>
                <a:cs typeface="Open Sans" panose="020B0606030504020204" pitchFamily="34" charset="0"/>
              </a:rPr>
              <a:t>how your facility will incorporate ACP into care plans</a:t>
            </a:r>
          </a:p>
          <a:p>
            <a:pPr marL="539749" lvl="1" indent="-269875">
              <a:lnSpc>
                <a:spcPts val="3499"/>
              </a:lnSpc>
              <a:buFont typeface="Arial"/>
              <a:buChar char="•"/>
            </a:pPr>
            <a:r>
              <a:rPr lang="en-US" sz="2499" dirty="0">
                <a:solidFill>
                  <a:srgbClr val="351F16"/>
                </a:solidFill>
                <a:latin typeface="Open Sans" panose="020B0606030504020204" pitchFamily="34" charset="0"/>
                <a:ea typeface="Open Sans" panose="020B0606030504020204" pitchFamily="34" charset="0"/>
                <a:cs typeface="Open Sans" panose="020B0606030504020204" pitchFamily="34" charset="0"/>
              </a:rPr>
              <a:t>Training expectations for staff</a:t>
            </a:r>
          </a:p>
          <a:p>
            <a:pPr marL="539749" lvl="1" indent="-269875">
              <a:lnSpc>
                <a:spcPts val="3499"/>
              </a:lnSpc>
              <a:buFont typeface="Arial"/>
              <a:buChar char="•"/>
            </a:pPr>
            <a:r>
              <a:rPr lang="en-US" sz="2499" dirty="0">
                <a:solidFill>
                  <a:srgbClr val="351F16"/>
                </a:solidFill>
                <a:latin typeface="Open Sans" panose="020B0606030504020204" pitchFamily="34" charset="0"/>
                <a:ea typeface="Open Sans" panose="020B0606030504020204" pitchFamily="34" charset="0"/>
                <a:cs typeface="Open Sans" panose="020B0606030504020204" pitchFamily="34" charset="0"/>
              </a:rPr>
              <a:t>Policies for introducing, assisting with, and honoring POLST and AD</a:t>
            </a:r>
          </a:p>
          <a:p>
            <a:pPr marL="539749" lvl="1" indent="-269875">
              <a:lnSpc>
                <a:spcPts val="3499"/>
              </a:lnSpc>
              <a:buFont typeface="Arial"/>
              <a:buChar char="•"/>
            </a:pPr>
            <a:r>
              <a:rPr lang="en-US" sz="2499" dirty="0">
                <a:solidFill>
                  <a:srgbClr val="351F16"/>
                </a:solidFill>
                <a:latin typeface="Open Sans" panose="020B0606030504020204" pitchFamily="34" charset="0"/>
                <a:ea typeface="Open Sans" panose="020B0606030504020204" pitchFamily="34" charset="0"/>
                <a:cs typeface="Open Sans" panose="020B0606030504020204" pitchFamily="34" charset="0"/>
              </a:rPr>
              <a:t>Consider having a policy for Trusted Decision Makers (TDM)*</a:t>
            </a:r>
          </a:p>
          <a:p>
            <a:pPr marL="539749" lvl="1" indent="-269875">
              <a:lnSpc>
                <a:spcPts val="3499"/>
              </a:lnSpc>
              <a:buFont typeface="Arial"/>
              <a:buChar char="•"/>
            </a:pPr>
            <a:endParaRPr lang="en-US" sz="2499" dirty="0">
              <a:solidFill>
                <a:srgbClr val="351F16"/>
              </a:solidFill>
              <a:latin typeface="Open Sans" panose="020B0606030504020204" pitchFamily="34" charset="0"/>
              <a:ea typeface="Open Sans" panose="020B0606030504020204" pitchFamily="34" charset="0"/>
              <a:cs typeface="Open Sans" panose="020B0606030504020204" pitchFamily="34" charset="0"/>
            </a:endParaRPr>
          </a:p>
          <a:p>
            <a:pPr marL="539749" lvl="1" indent="-269875">
              <a:lnSpc>
                <a:spcPts val="3499"/>
              </a:lnSpc>
              <a:buFont typeface="Arial"/>
              <a:buChar char="•"/>
            </a:pPr>
            <a:r>
              <a:rPr lang="en-US" sz="2499" dirty="0">
                <a:solidFill>
                  <a:srgbClr val="351F16"/>
                </a:solidFill>
                <a:latin typeface="Open Sans" panose="020B0606030504020204" pitchFamily="34" charset="0"/>
                <a:ea typeface="Open Sans" panose="020B0606030504020204" pitchFamily="34" charset="0"/>
                <a:cs typeface="Open Sans" panose="020B0606030504020204" pitchFamily="34" charset="0"/>
              </a:rPr>
              <a:t>Ensure staff is competent in assisting with advance care planning</a:t>
            </a:r>
          </a:p>
          <a:p>
            <a:pPr marL="539749" lvl="1" indent="-269875">
              <a:lnSpc>
                <a:spcPts val="3499"/>
              </a:lnSpc>
              <a:buFont typeface="Arial"/>
              <a:buChar char="•"/>
            </a:pPr>
            <a:r>
              <a:rPr lang="en-US" sz="2499" dirty="0">
                <a:solidFill>
                  <a:srgbClr val="351F16"/>
                </a:solidFill>
                <a:latin typeface="Open Sans" panose="020B0606030504020204" pitchFamily="34" charset="0"/>
                <a:ea typeface="Open Sans" panose="020B0606030504020204" pitchFamily="34" charset="0"/>
                <a:cs typeface="Open Sans" panose="020B0606030504020204" pitchFamily="34" charset="0"/>
              </a:rPr>
              <a:t>Involve resident, healthcare agent/surrogate, other trusted advocates</a:t>
            </a:r>
          </a:p>
          <a:p>
            <a:pPr marL="539749" lvl="1" indent="-269875">
              <a:lnSpc>
                <a:spcPts val="3499"/>
              </a:lnSpc>
              <a:buFont typeface="Arial"/>
              <a:buChar char="•"/>
            </a:pPr>
            <a:r>
              <a:rPr lang="en-US" sz="2499" dirty="0">
                <a:solidFill>
                  <a:srgbClr val="351F16"/>
                </a:solidFill>
                <a:latin typeface="Open Sans" panose="020B0606030504020204" pitchFamily="34" charset="0"/>
                <a:ea typeface="Open Sans" panose="020B0606030504020204" pitchFamily="34" charset="0"/>
                <a:cs typeface="Open Sans" panose="020B0606030504020204" pitchFamily="34" charset="0"/>
              </a:rPr>
              <a:t>Know when to recommend/offer POLST</a:t>
            </a:r>
          </a:p>
          <a:p>
            <a:pPr marL="539749" lvl="1" indent="-269875">
              <a:lnSpc>
                <a:spcPts val="3499"/>
              </a:lnSpc>
              <a:buFont typeface="Arial"/>
              <a:buChar char="•"/>
            </a:pPr>
            <a:r>
              <a:rPr lang="en-US" sz="2499" dirty="0">
                <a:solidFill>
                  <a:srgbClr val="351F16"/>
                </a:solidFill>
                <a:latin typeface="Open Sans" panose="020B0606030504020204" pitchFamily="34" charset="0"/>
                <a:ea typeface="Open Sans" panose="020B0606030504020204" pitchFamily="34" charset="0"/>
                <a:cs typeface="Open Sans" panose="020B0606030504020204" pitchFamily="34" charset="0"/>
              </a:rPr>
              <a:t>Involve primary health care team</a:t>
            </a:r>
          </a:p>
          <a:p>
            <a:pPr marL="539749" lvl="1" indent="-269875">
              <a:lnSpc>
                <a:spcPts val="3499"/>
              </a:lnSpc>
              <a:buFont typeface="Arial"/>
              <a:buChar char="•"/>
            </a:pPr>
            <a:r>
              <a:rPr lang="en-US" sz="2499" dirty="0">
                <a:solidFill>
                  <a:srgbClr val="351F16"/>
                </a:solidFill>
                <a:latin typeface="Open Sans" panose="020B0606030504020204" pitchFamily="34" charset="0"/>
                <a:ea typeface="Open Sans" panose="020B0606030504020204" pitchFamily="34" charset="0"/>
                <a:cs typeface="Open Sans" panose="020B0606030504020204" pitchFamily="34" charset="0"/>
              </a:rPr>
              <a:t>Remember MD/DO must sign </a:t>
            </a:r>
            <a:r>
              <a:rPr lang="en-US" sz="2499" dirty="0" err="1">
                <a:solidFill>
                  <a:srgbClr val="351F16"/>
                </a:solidFill>
                <a:latin typeface="Open Sans" panose="020B0606030504020204" pitchFamily="34" charset="0"/>
                <a:ea typeface="Open Sans" panose="020B0606030504020204" pitchFamily="34" charset="0"/>
                <a:cs typeface="Open Sans" panose="020B0606030504020204" pitchFamily="34" charset="0"/>
              </a:rPr>
              <a:t>POLSTDiscuss</a:t>
            </a:r>
            <a:r>
              <a:rPr lang="en-US" sz="2499" dirty="0">
                <a:solidFill>
                  <a:srgbClr val="351F16"/>
                </a:solidFill>
                <a:latin typeface="Open Sans" panose="020B0606030504020204" pitchFamily="34" charset="0"/>
                <a:ea typeface="Open Sans" panose="020B0606030504020204" pitchFamily="34" charset="0"/>
                <a:cs typeface="Open Sans" panose="020B0606030504020204" pitchFamily="34" charset="0"/>
              </a:rPr>
              <a:t> prior wishes, advance directives, POLST with </a:t>
            </a:r>
          </a:p>
          <a:p>
            <a:pPr marL="539749" lvl="1" indent="-269875">
              <a:lnSpc>
                <a:spcPts val="3499"/>
              </a:lnSpc>
              <a:buFont typeface="Arial"/>
              <a:buChar char="•"/>
            </a:pPr>
            <a:r>
              <a:rPr lang="en-US" sz="2499" dirty="0">
                <a:solidFill>
                  <a:srgbClr val="351F16"/>
                </a:solidFill>
                <a:latin typeface="Open Sans" panose="020B0606030504020204" pitchFamily="34" charset="0"/>
                <a:ea typeface="Open Sans" panose="020B0606030504020204" pitchFamily="34" charset="0"/>
                <a:cs typeface="Open Sans" panose="020B0606030504020204" pitchFamily="34" charset="0"/>
              </a:rPr>
              <a:t> every admission/change in status</a:t>
            </a:r>
          </a:p>
          <a:p>
            <a:pPr marL="539749" lvl="1" indent="-269875">
              <a:lnSpc>
                <a:spcPts val="3499"/>
              </a:lnSpc>
              <a:buFont typeface="Arial"/>
              <a:buChar char="•"/>
            </a:pPr>
            <a:r>
              <a:rPr lang="en-US" sz="2499" dirty="0">
                <a:solidFill>
                  <a:srgbClr val="351F16"/>
                </a:solidFill>
                <a:latin typeface="Open Sans" panose="020B0606030504020204" pitchFamily="34" charset="0"/>
                <a:ea typeface="Open Sans" panose="020B0606030504020204" pitchFamily="34" charset="0"/>
                <a:cs typeface="Open Sans" panose="020B0606030504020204" pitchFamily="34" charset="0"/>
              </a:rPr>
              <a:t> in quarterly /annual conferences. </a:t>
            </a:r>
          </a:p>
          <a:p>
            <a:pPr marL="539749" lvl="1" indent="-269875">
              <a:lnSpc>
                <a:spcPts val="3499"/>
              </a:lnSpc>
              <a:buFont typeface="Arial"/>
              <a:buChar char="•"/>
            </a:pPr>
            <a:r>
              <a:rPr lang="en-US" sz="2499" dirty="0">
                <a:solidFill>
                  <a:srgbClr val="351F16"/>
                </a:solidFill>
                <a:latin typeface="Open Sans" panose="020B0606030504020204" pitchFamily="34" charset="0"/>
                <a:ea typeface="Open Sans" panose="020B0606030504020204" pitchFamily="34" charset="0"/>
                <a:cs typeface="Open Sans" panose="020B0606030504020204" pitchFamily="34" charset="0"/>
              </a:rPr>
              <a:t>Know when to offer POLST; communicate with health care provider when appropriate.</a:t>
            </a:r>
          </a:p>
          <a:p>
            <a:pPr marL="539749" lvl="1" indent="-269875">
              <a:lnSpc>
                <a:spcPts val="3499"/>
              </a:lnSpc>
              <a:buFont typeface="Arial"/>
              <a:buChar char="•"/>
            </a:pPr>
            <a:endParaRPr lang="en-US" sz="2499" dirty="0">
              <a:solidFill>
                <a:srgbClr val="351F16"/>
              </a:solidFill>
              <a:latin typeface="Open Sans" panose="020B0606030504020204" pitchFamily="34" charset="0"/>
              <a:ea typeface="Open Sans" panose="020B0606030504020204" pitchFamily="34" charset="0"/>
              <a:cs typeface="Open Sans" panose="020B0606030504020204" pitchFamily="34" charset="0"/>
            </a:endParaRPr>
          </a:p>
          <a:p>
            <a:pPr marL="539749" lvl="1" indent="-269875">
              <a:lnSpc>
                <a:spcPts val="3499"/>
              </a:lnSpc>
              <a:buFont typeface="Arial"/>
              <a:buChar char="•"/>
            </a:pPr>
            <a:r>
              <a:rPr lang="en-US" sz="2499" dirty="0">
                <a:solidFill>
                  <a:srgbClr val="351F16"/>
                </a:solidFill>
                <a:latin typeface="Open Sans" panose="020B0606030504020204" pitchFamily="34" charset="0"/>
                <a:ea typeface="Open Sans" panose="020B0606030504020204" pitchFamily="34" charset="0"/>
                <a:cs typeface="Open Sans" panose="020B0606030504020204" pitchFamily="34" charset="0"/>
              </a:rPr>
              <a:t>Check that orders, including POLST, are consistent with the person’s known values/ priorities, and with other ACP documents.</a:t>
            </a:r>
          </a:p>
          <a:p>
            <a:pPr marL="539749" lvl="1" indent="-269875">
              <a:lnSpc>
                <a:spcPts val="3499"/>
              </a:lnSpc>
              <a:buFont typeface="Arial"/>
              <a:buChar char="•"/>
            </a:pPr>
            <a:r>
              <a:rPr lang="en-US" sz="2499" dirty="0">
                <a:solidFill>
                  <a:srgbClr val="351F16"/>
                </a:solidFill>
                <a:latin typeface="Open Sans" panose="020B0606030504020204" pitchFamily="34" charset="0"/>
                <a:ea typeface="Open Sans" panose="020B0606030504020204" pitchFamily="34" charset="0"/>
                <a:cs typeface="Open Sans" panose="020B0606030504020204" pitchFamily="34" charset="0"/>
              </a:rPr>
              <a:t>Keep POLST and other ACP documents together and easily accessible in an emergency.</a:t>
            </a:r>
          </a:p>
          <a:p>
            <a:pPr marL="539749" lvl="1" indent="-269875">
              <a:lnSpc>
                <a:spcPts val="3499"/>
              </a:lnSpc>
              <a:buFont typeface="Arial"/>
              <a:buChar char="•"/>
            </a:pPr>
            <a:r>
              <a:rPr lang="en-US" sz="2499" dirty="0">
                <a:solidFill>
                  <a:srgbClr val="351F16"/>
                </a:solidFill>
                <a:latin typeface="Open Sans" panose="020B0606030504020204" pitchFamily="34" charset="0"/>
                <a:ea typeface="Open Sans" panose="020B0606030504020204" pitchFamily="34" charset="0"/>
                <a:cs typeface="Open Sans" panose="020B0606030504020204" pitchFamily="34" charset="0"/>
              </a:rPr>
              <a:t>Send original POLST (and other documents) with individual if transfer is necessary.</a:t>
            </a:r>
          </a:p>
          <a:p>
            <a:endParaRPr lang="en-US" dirty="0"/>
          </a:p>
        </p:txBody>
      </p:sp>
      <p:sp>
        <p:nvSpPr>
          <p:cNvPr id="4" name="Slide Number Placeholder 3"/>
          <p:cNvSpPr>
            <a:spLocks noGrp="1"/>
          </p:cNvSpPr>
          <p:nvPr>
            <p:ph type="sldNum" sz="quarter" idx="5"/>
          </p:nvPr>
        </p:nvSpPr>
        <p:spPr/>
        <p:txBody>
          <a:bodyPr/>
          <a:lstStyle/>
          <a:p>
            <a:fld id="{F7762B93-0FCB-1F41-AC9B-0FB6F71A2D58}" type="slidenum">
              <a:rPr lang="en-US" smtClean="0"/>
              <a:t>28</a:t>
            </a:fld>
            <a:endParaRPr lang="en-US"/>
          </a:p>
        </p:txBody>
      </p:sp>
    </p:spTree>
    <p:extLst>
      <p:ext uri="{BB962C8B-B14F-4D97-AF65-F5344CB8AC3E}">
        <p14:creationId xmlns:p14="http://schemas.microsoft.com/office/powerpoint/2010/main" val="37664776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note the current offerings on the website…</a:t>
            </a:r>
          </a:p>
          <a:p>
            <a:r>
              <a:rPr lang="en-US" dirty="0"/>
              <a:t>continue to check for more resources as this site will hold presentations, updates, templates and more.</a:t>
            </a:r>
          </a:p>
        </p:txBody>
      </p:sp>
      <p:sp>
        <p:nvSpPr>
          <p:cNvPr id="4" name="Slide Number Placeholder 3"/>
          <p:cNvSpPr>
            <a:spLocks noGrp="1"/>
          </p:cNvSpPr>
          <p:nvPr>
            <p:ph type="sldNum" sz="quarter" idx="5"/>
          </p:nvPr>
        </p:nvSpPr>
        <p:spPr/>
        <p:txBody>
          <a:bodyPr/>
          <a:lstStyle/>
          <a:p>
            <a:fld id="{F7762B93-0FCB-1F41-AC9B-0FB6F71A2D58}" type="slidenum">
              <a:rPr lang="en-US" smtClean="0"/>
              <a:t>29</a:t>
            </a:fld>
            <a:endParaRPr lang="en-US"/>
          </a:p>
        </p:txBody>
      </p:sp>
    </p:spTree>
    <p:extLst>
      <p:ext uri="{BB962C8B-B14F-4D97-AF65-F5344CB8AC3E}">
        <p14:creationId xmlns:p14="http://schemas.microsoft.com/office/powerpoint/2010/main" val="1056998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Join us for the next webinar,</a:t>
            </a:r>
          </a:p>
          <a:p>
            <a:r>
              <a:rPr lang="en-US" dirty="0"/>
              <a:t>Consider </a:t>
            </a:r>
            <a:r>
              <a:rPr lang="en-US" dirty="0" err="1"/>
              <a:t>joinging</a:t>
            </a:r>
            <a:r>
              <a:rPr lang="en-US" dirty="0"/>
              <a:t> the team, </a:t>
            </a:r>
          </a:p>
          <a:p>
            <a:r>
              <a:rPr lang="en-US" dirty="0"/>
              <a:t>Submit questions to XXXX</a:t>
            </a:r>
          </a:p>
        </p:txBody>
      </p:sp>
      <p:sp>
        <p:nvSpPr>
          <p:cNvPr id="4" name="Slide Number Placeholder 3"/>
          <p:cNvSpPr>
            <a:spLocks noGrp="1"/>
          </p:cNvSpPr>
          <p:nvPr>
            <p:ph type="sldNum" sz="quarter" idx="5"/>
          </p:nvPr>
        </p:nvSpPr>
        <p:spPr/>
        <p:txBody>
          <a:bodyPr/>
          <a:lstStyle/>
          <a:p>
            <a:fld id="{F7762B93-0FCB-1F41-AC9B-0FB6F71A2D58}" type="slidenum">
              <a:rPr lang="en-US" smtClean="0"/>
              <a:t>30</a:t>
            </a:fld>
            <a:endParaRPr lang="en-US"/>
          </a:p>
        </p:txBody>
      </p:sp>
    </p:spTree>
    <p:extLst>
      <p:ext uri="{BB962C8B-B14F-4D97-AF65-F5344CB8AC3E}">
        <p14:creationId xmlns:p14="http://schemas.microsoft.com/office/powerpoint/2010/main" val="19079479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here talking about the new Alaska POLST : as we do so </a:t>
            </a:r>
            <a:r>
              <a:rPr lang="en-US" dirty="0" err="1"/>
              <a:t>we’lll</a:t>
            </a:r>
            <a:r>
              <a:rPr lang="en-US" dirty="0"/>
              <a:t> be coming back to these </a:t>
            </a:r>
            <a:r>
              <a:rPr lang="en-US" dirty="0" err="1"/>
              <a:t>pbasicc</a:t>
            </a:r>
            <a:r>
              <a:rPr lang="en-US" dirty="0"/>
              <a:t> ideas central to what POLST is and </a:t>
            </a:r>
            <a:r>
              <a:rPr lang="en-US" dirty="0" err="1"/>
              <a:t>ddrawingg</a:t>
            </a:r>
            <a:r>
              <a:rPr lang="en-US" dirty="0"/>
              <a:t> on the collective wisdom of other states who have moved toward </a:t>
            </a:r>
            <a:r>
              <a:rPr lang="en-US" dirty="0" err="1"/>
              <a:t>inccorproation</a:t>
            </a:r>
            <a:r>
              <a:rPr lang="en-US" dirty="0"/>
              <a:t> of POLST, from Oregon’s revelatory inception over almost 30 years ago. To now.</a:t>
            </a:r>
          </a:p>
          <a:p>
            <a:r>
              <a:rPr lang="en-US" dirty="0"/>
              <a:t>As we use the lens of how POLSST works in SNF and LTC, we want to share this basic notion…</a:t>
            </a:r>
          </a:p>
          <a:p>
            <a:r>
              <a:rPr lang="en-US" dirty="0"/>
              <a:t>POLST is…a process,</a:t>
            </a:r>
          </a:p>
          <a:p>
            <a:r>
              <a:rPr lang="en-US" dirty="0"/>
              <a:t>A conversation,</a:t>
            </a:r>
          </a:p>
          <a:p>
            <a:r>
              <a:rPr lang="en-US" dirty="0"/>
              <a:t>And </a:t>
            </a:r>
          </a:p>
          <a:p>
            <a:r>
              <a:rPr lang="en-US" dirty="0"/>
              <a:t>A form.</a:t>
            </a:r>
          </a:p>
          <a:p>
            <a:r>
              <a:rPr lang="en-US" dirty="0"/>
              <a:t>First lets look at the process:</a:t>
            </a:r>
          </a:p>
          <a:p>
            <a:endParaRPr lang="en-US" dirty="0"/>
          </a:p>
        </p:txBody>
      </p:sp>
      <p:sp>
        <p:nvSpPr>
          <p:cNvPr id="4" name="Slide Number Placeholder 3"/>
          <p:cNvSpPr>
            <a:spLocks noGrp="1"/>
          </p:cNvSpPr>
          <p:nvPr>
            <p:ph type="sldNum" sz="quarter" idx="5"/>
          </p:nvPr>
        </p:nvSpPr>
        <p:spPr/>
        <p:txBody>
          <a:bodyPr/>
          <a:lstStyle/>
          <a:p>
            <a:fld id="{F7762B93-0FCB-1F41-AC9B-0FB6F71A2D58}" type="slidenum">
              <a:rPr lang="en-US" smtClean="0"/>
              <a:t>4</a:t>
            </a:fld>
            <a:endParaRPr lang="en-US"/>
          </a:p>
        </p:txBody>
      </p:sp>
    </p:spTree>
    <p:extLst>
      <p:ext uri="{BB962C8B-B14F-4D97-AF65-F5344CB8AC3E}">
        <p14:creationId xmlns:p14="http://schemas.microsoft.com/office/powerpoint/2010/main" val="32109672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beautiful form, an efficient and effective way to honor people’s wishes. </a:t>
            </a:r>
          </a:p>
          <a:p>
            <a:r>
              <a:rPr lang="en-US" dirty="0"/>
              <a:t>When completed in the context of medical encounter with high quality conversation, it can lead to successful goal concordant </a:t>
            </a:r>
            <a:r>
              <a:rPr lang="en-US" dirty="0" err="1"/>
              <a:t>ccare</a:t>
            </a:r>
            <a:r>
              <a:rPr lang="en-US" dirty="0"/>
              <a:t> “in the </a:t>
            </a:r>
            <a:r>
              <a:rPr lang="en-US" dirty="0" err="1"/>
              <a:t>mmoments</a:t>
            </a:r>
            <a:r>
              <a:rPr lang="en-US" dirty="0"/>
              <a:t>”.</a:t>
            </a:r>
          </a:p>
          <a:p>
            <a:r>
              <a:rPr lang="en-US" dirty="0"/>
              <a:t>Vs AD which are meant to be a bit more cumbersome, used in less emergent situation.  This really is designed to give the “right care right now” to the person according to their values</a:t>
            </a:r>
          </a:p>
        </p:txBody>
      </p:sp>
      <p:sp>
        <p:nvSpPr>
          <p:cNvPr id="4" name="Slide Number Placeholder 3"/>
          <p:cNvSpPr>
            <a:spLocks noGrp="1"/>
          </p:cNvSpPr>
          <p:nvPr>
            <p:ph type="sldNum" sz="quarter" idx="5"/>
          </p:nvPr>
        </p:nvSpPr>
        <p:spPr/>
        <p:txBody>
          <a:bodyPr/>
          <a:lstStyle/>
          <a:p>
            <a:fld id="{F7762B93-0FCB-1F41-AC9B-0FB6F71A2D58}" type="slidenum">
              <a:rPr lang="en-US" smtClean="0"/>
              <a:t>5</a:t>
            </a:fld>
            <a:endParaRPr lang="en-US"/>
          </a:p>
        </p:txBody>
      </p:sp>
    </p:spTree>
    <p:extLst>
      <p:ext uri="{BB962C8B-B14F-4D97-AF65-F5344CB8AC3E}">
        <p14:creationId xmlns:p14="http://schemas.microsoft.com/office/powerpoint/2010/main" val="2693366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the surprise question.</a:t>
            </a:r>
          </a:p>
          <a:p>
            <a:r>
              <a:rPr lang="en-US" dirty="0"/>
              <a:t>Mostly consider clinical…but you know this </a:t>
            </a:r>
            <a:r>
              <a:rPr lang="en-US" dirty="0" err="1"/>
              <a:t>avout</a:t>
            </a:r>
            <a:r>
              <a:rPr lang="en-US" dirty="0"/>
              <a:t> </a:t>
            </a:r>
            <a:r>
              <a:rPr lang="en-US" dirty="0" err="1"/>
              <a:t>yyour</a:t>
            </a:r>
            <a:r>
              <a:rPr lang="en-US" dirty="0"/>
              <a:t> residents..</a:t>
            </a:r>
          </a:p>
          <a:p>
            <a:endParaRPr lang="en-US" dirty="0"/>
          </a:p>
          <a:p>
            <a:r>
              <a:rPr lang="en-US" dirty="0"/>
              <a:t>Shared-Decision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High risk of unacceptable outcomes </a:t>
            </a:r>
          </a:p>
          <a:p>
            <a:endParaRPr lang="en-US" dirty="0"/>
          </a:p>
          <a:p>
            <a:r>
              <a:rPr lang="en-US" dirty="0"/>
              <a:t>Little chance if return to acceptable outcome./ QOL, level of function</a:t>
            </a:r>
          </a:p>
        </p:txBody>
      </p:sp>
      <p:sp>
        <p:nvSpPr>
          <p:cNvPr id="4" name="Slide Number Placeholder 3"/>
          <p:cNvSpPr>
            <a:spLocks noGrp="1"/>
          </p:cNvSpPr>
          <p:nvPr>
            <p:ph type="sldNum" sz="quarter" idx="5"/>
          </p:nvPr>
        </p:nvSpPr>
        <p:spPr/>
        <p:txBody>
          <a:bodyPr/>
          <a:lstStyle/>
          <a:p>
            <a:fld id="{F7762B93-0FCB-1F41-AC9B-0FB6F71A2D58}" type="slidenum">
              <a:rPr lang="en-US" smtClean="0"/>
              <a:t>6</a:t>
            </a:fld>
            <a:endParaRPr lang="en-US"/>
          </a:p>
        </p:txBody>
      </p:sp>
    </p:spTree>
    <p:extLst>
      <p:ext uri="{BB962C8B-B14F-4D97-AF65-F5344CB8AC3E}">
        <p14:creationId xmlns:p14="http://schemas.microsoft.com/office/powerpoint/2010/main" val="29616505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“art” of POLST including the conversation, tips and tricks for talking with patients about the form, making sure that the orders makes sense.</a:t>
            </a:r>
          </a:p>
          <a:p>
            <a:r>
              <a:rPr lang="en-US" dirty="0"/>
              <a:t>The skills here will be useful to all clinicians, </a:t>
            </a:r>
          </a:p>
          <a:p>
            <a:r>
              <a:rPr lang="en-US" dirty="0"/>
              <a:t>While we will be  looking at this today with  the lens of SNF use, we welcome everyone in all clinical settings to practice using the guidance </a:t>
            </a:r>
          </a:p>
          <a:p>
            <a:r>
              <a:rPr lang="en-US" dirty="0"/>
              <a:t>Also:  some policy and procedures you can apply will be covered.</a:t>
            </a:r>
          </a:p>
        </p:txBody>
      </p:sp>
      <p:sp>
        <p:nvSpPr>
          <p:cNvPr id="4" name="Slide Number Placeholder 3"/>
          <p:cNvSpPr>
            <a:spLocks noGrp="1"/>
          </p:cNvSpPr>
          <p:nvPr>
            <p:ph type="sldNum" sz="quarter" idx="5"/>
          </p:nvPr>
        </p:nvSpPr>
        <p:spPr/>
        <p:txBody>
          <a:bodyPr/>
          <a:lstStyle/>
          <a:p>
            <a:fld id="{F7762B93-0FCB-1F41-AC9B-0FB6F71A2D58}" type="slidenum">
              <a:rPr lang="en-US" smtClean="0"/>
              <a:t>7</a:t>
            </a:fld>
            <a:endParaRPr lang="en-US"/>
          </a:p>
        </p:txBody>
      </p:sp>
    </p:spTree>
    <p:extLst>
      <p:ext uri="{BB962C8B-B14F-4D97-AF65-F5344CB8AC3E}">
        <p14:creationId xmlns:p14="http://schemas.microsoft.com/office/powerpoint/2010/main" val="32040385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Joe and Nik have been married for 56 years, They met during her first year at a local community college where Joe taught. They both studied Education, Joe continue to work at the community college where he eventually became </a:t>
            </a:r>
            <a:r>
              <a:rPr lang="en-US" dirty="0" err="1"/>
              <a:t>Dean..and</a:t>
            </a:r>
            <a:r>
              <a:rPr lang="en-US" dirty="0"/>
              <a:t> Nikki taught elementary school until they started having children. She stayed home for a few years. They had 3 kids. She taught in each school the kids attended growing up. Carrie is a financial planner and Dan is a HS teacher.. Their youngest daughter, Joan returned to their small college town after medical/ naturopathic training; she lives a few blocks from their old house.  </a:t>
            </a:r>
          </a:p>
          <a:p>
            <a:endParaRPr lang="en-US" dirty="0"/>
          </a:p>
          <a:p>
            <a:r>
              <a:rPr lang="en-US" dirty="0"/>
              <a:t>Ever since they met, Joe and Nikki have always enjoyed doing things together.  The family had a cabin at a nearby lake where they spent all their free time. Joe and the two oldest kids loved fishing. Nikki and their youngest daughter enjoyed hiking and medicinal plant collecting. They would often make teas, oils and tinctures together. Joe was a gourmet cook and loved to try out recipes on his family. </a:t>
            </a:r>
          </a:p>
          <a:p>
            <a:r>
              <a:rPr lang="en-US" dirty="0"/>
              <a:t>Their oldest, Kari, is a financial planning manager, their son, </a:t>
            </a:r>
            <a:r>
              <a:rPr lang="en-US" dirty="0" err="1"/>
              <a:t>Dan,is</a:t>
            </a:r>
            <a:r>
              <a:rPr lang="en-US" dirty="0"/>
              <a:t> a high school teacher and their youngest Joan is a naturopathic doctor. </a:t>
            </a:r>
          </a:p>
          <a:p>
            <a:endParaRPr lang="en-US" dirty="0"/>
          </a:p>
          <a:p>
            <a:r>
              <a:rPr lang="en-US" dirty="0"/>
              <a:t>Joe and Nikki retired almost the same time, they decided to sell their home and remodel the lake cabin to make it a full –time home.  For several years they enjoyed the They were able to enjoy some long-desired travel adventures.  </a:t>
            </a:r>
          </a:p>
          <a:p>
            <a:r>
              <a:rPr lang="en-US" dirty="0"/>
              <a:t>It was on an extended trip n Europe that Nikki began to worry about Joe’s memory. After a few more trips, they decided to have him evaluated; he was diagnosed with </a:t>
            </a:r>
            <a:r>
              <a:rPr lang="en-US" dirty="0" err="1"/>
              <a:t>Alzheimers</a:t>
            </a:r>
            <a:r>
              <a:rPr lang="en-US" dirty="0"/>
              <a:t> dementia.  That was 8 years ago, he is now no longer able to do ADLs independently.  Nikki provides increased care needs in the last 3 years. Nikki’s lifelong asthma has become CCOPD –</a:t>
            </a:r>
            <a:r>
              <a:rPr lang="en-US" dirty="0" err="1"/>
              <a:t>hse</a:t>
            </a:r>
            <a:r>
              <a:rPr lang="en-US" dirty="0"/>
              <a:t> had been </a:t>
            </a:r>
            <a:r>
              <a:rPr lang="en-US" dirty="0" err="1"/>
              <a:t>hosp</a:t>
            </a:r>
            <a:r>
              <a:rPr lang="en-US" dirty="0"/>
              <a:t> </a:t>
            </a:r>
            <a:r>
              <a:rPr lang="en-US" dirty="0" err="1"/>
              <a:t>oncec</a:t>
            </a:r>
            <a:r>
              <a:rPr lang="en-US" dirty="0"/>
              <a:t> 1-1/2 years ago with pneumonia for which </a:t>
            </a:r>
            <a:r>
              <a:rPr lang="en-US" dirty="0" err="1"/>
              <a:t>Bipap</a:t>
            </a:r>
            <a:r>
              <a:rPr lang="en-US" dirty="0"/>
              <a:t> was </a:t>
            </a:r>
            <a:r>
              <a:rPr lang="en-US" dirty="0" err="1"/>
              <a:t>nneeded</a:t>
            </a:r>
            <a:endParaRPr lang="en-US" dirty="0"/>
          </a:p>
          <a:p>
            <a:endParaRPr lang="en-US" dirty="0"/>
          </a:p>
        </p:txBody>
      </p:sp>
      <p:sp>
        <p:nvSpPr>
          <p:cNvPr id="4" name="Slide Number Placeholder 3"/>
          <p:cNvSpPr>
            <a:spLocks noGrp="1"/>
          </p:cNvSpPr>
          <p:nvPr>
            <p:ph type="sldNum" sz="quarter" idx="5"/>
          </p:nvPr>
        </p:nvSpPr>
        <p:spPr/>
        <p:txBody>
          <a:bodyPr/>
          <a:lstStyle/>
          <a:p>
            <a:fld id="{F7762B93-0FCB-1F41-AC9B-0FB6F71A2D58}" type="slidenum">
              <a:rPr lang="en-US" smtClean="0"/>
              <a:t>8</a:t>
            </a:fld>
            <a:endParaRPr lang="en-US"/>
          </a:p>
        </p:txBody>
      </p:sp>
    </p:spTree>
    <p:extLst>
      <p:ext uri="{BB962C8B-B14F-4D97-AF65-F5344CB8AC3E}">
        <p14:creationId xmlns:p14="http://schemas.microsoft.com/office/powerpoint/2010/main" val="3795000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45720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So next:  High-quality goals of care conversations with…what  do  those  conversation look like?</a:t>
            </a:r>
          </a:p>
          <a:p>
            <a:pPr marL="0" marR="0" indent="45720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There are a number of models to  choose from for these conversations, and I will be sharing some specifics of one model we have chosen to present in the newly launched Serious Illness Conversation Guide Trainings. We encourage you to join us for a training soon…</a:t>
            </a:r>
          </a:p>
          <a:p>
            <a:pPr marL="0" marR="0" indent="45720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But lets take a high\ level view of what makes these conversations work.  Each use a framework of intentional questioning, respectful sharing of information, and importantly, skillful listening for what is important and meaningful to the individual. </a:t>
            </a:r>
          </a:p>
          <a:p>
            <a:pPr marL="0" marR="0" indent="45720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result is that these conversations build trust between the individual and the health care provider by empowering the individual to have an active role in their own care planning. </a:t>
            </a:r>
          </a:p>
          <a:p>
            <a:pPr marL="0" marR="0" indent="45720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Health Care Team Approach: Not JUST for providers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Many members of the clinical team can support goals of care conversations. Typically, prognostication is reserved for health care providers (MD, DO, ARNP, PA-C). Clinical chaplains, case managers, nurses, social workers, and therapy professionals (PT, OT, ST), are important members of the multidisciplinary team that can support and initiate many elements of the goals of care conversation within their scope of practice.</a:t>
            </a:r>
          </a:p>
          <a:p>
            <a:pPr marL="0" marR="0" indent="45720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indent="45720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Characteristics of a high-quality goals of care conversation include:</a:t>
            </a:r>
          </a:p>
          <a:p>
            <a:pPr marL="0" marR="0" indent="45720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buFont typeface="Symbol" panose="05050102010706020507" pitchFamily="18" charset="2"/>
              <a:buChar char=""/>
            </a:pPr>
            <a:r>
              <a:rPr lang="en-US" sz="1800" dirty="0">
                <a:effectLst/>
                <a:latin typeface="Times New Roman" panose="02020603050405020304" pitchFamily="18" charset="0"/>
                <a:ea typeface="Times New Roman" panose="02020603050405020304" pitchFamily="18" charset="0"/>
              </a:rPr>
              <a:t>Framing and Naming the Agenda</a:t>
            </a:r>
          </a:p>
          <a:p>
            <a:pPr marL="342900" marR="0" lvl="0" indent="-342900">
              <a:buFont typeface="Symbol" panose="05050102010706020507" pitchFamily="18" charset="2"/>
              <a:buChar char=""/>
            </a:pPr>
            <a:r>
              <a:rPr lang="en-US" sz="1800" dirty="0">
                <a:effectLst/>
                <a:latin typeface="Times New Roman" panose="02020603050405020304" pitchFamily="18" charset="0"/>
                <a:ea typeface="Times New Roman" panose="02020603050405020304" pitchFamily="18" charset="0"/>
              </a:rPr>
              <a:t>Asking permission.</a:t>
            </a: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Assessing the individual’s understanding of their condition matched with sharing prognosis in a way that aligns with the person’s intention (I hope/I wish/I worry)</a:t>
            </a: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Exploring key topics; </a:t>
            </a: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Responding to emotion, at least to humanly acknowledge it… when sharing information and mapping values</a:t>
            </a: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Summarize and determine next steps.</a:t>
            </a:r>
          </a:p>
          <a:p>
            <a:pPr marL="0" marR="0" indent="45720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indent="45720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indent="45720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indent="45720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AS we look at these elements, I want to point out that the quality and intention  of these conversations are “felt” right from the beginning…this is not your typical ” how’s  it  going”  (thought  it  can start like that).   The  very first  step in this diagram  I like to call “Naming and framing”. This step, where you call out that this is  a conversation with a specific intention/agenda, you are engaging that part of the person that knows how to give extra attention to what is important.  The feeling of ‘this is going to be uncomfortable’ is met with a new level of attention “</a:t>
            </a:r>
          </a:p>
          <a:p>
            <a:endParaRPr lang="en-US" dirty="0"/>
          </a:p>
        </p:txBody>
      </p:sp>
      <p:sp>
        <p:nvSpPr>
          <p:cNvPr id="4" name="Slide Number Placeholder 3"/>
          <p:cNvSpPr>
            <a:spLocks noGrp="1"/>
          </p:cNvSpPr>
          <p:nvPr>
            <p:ph type="sldNum" sz="quarter" idx="5"/>
          </p:nvPr>
        </p:nvSpPr>
        <p:spPr/>
        <p:txBody>
          <a:bodyPr/>
          <a:lstStyle/>
          <a:p>
            <a:fld id="{51468928-B631-4E63-A719-97694C5B8653}" type="slidenum">
              <a:rPr lang="en-US" smtClean="0"/>
              <a:t>9</a:t>
            </a:fld>
            <a:endParaRPr lang="en-US"/>
          </a:p>
        </p:txBody>
      </p:sp>
    </p:spTree>
    <p:extLst>
      <p:ext uri="{BB962C8B-B14F-4D97-AF65-F5344CB8AC3E}">
        <p14:creationId xmlns:p14="http://schemas.microsoft.com/office/powerpoint/2010/main" val="33328560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45720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indent="45720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AS we look at these elements, I want to point out that the quality and intention  of these conversations are “felt” right from the beginning…this is not your typical ” how’s  it  going”  (thought  it  can start like that).   The  very first  step in this diagram  I like to call “Naming and framing”. This step, where you call out that this is  a conversation with a specific intention/agenda, you are engaging that part of the person that knows how to give extra attention to what is important.  The feeling of ‘this is going to be uncomfortable’ is met with a new level of attention “</a:t>
            </a:r>
          </a:p>
          <a:p>
            <a:endParaRPr lang="en-US" dirty="0"/>
          </a:p>
        </p:txBody>
      </p:sp>
      <p:sp>
        <p:nvSpPr>
          <p:cNvPr id="4" name="Slide Number Placeholder 3"/>
          <p:cNvSpPr>
            <a:spLocks noGrp="1"/>
          </p:cNvSpPr>
          <p:nvPr>
            <p:ph type="sldNum" sz="quarter" idx="5"/>
          </p:nvPr>
        </p:nvSpPr>
        <p:spPr/>
        <p:txBody>
          <a:bodyPr/>
          <a:lstStyle/>
          <a:p>
            <a:fld id="{51468928-B631-4E63-A719-97694C5B8653}" type="slidenum">
              <a:rPr lang="en-US" smtClean="0"/>
              <a:t>10</a:t>
            </a:fld>
            <a:endParaRPr lang="en-US"/>
          </a:p>
        </p:txBody>
      </p:sp>
    </p:spTree>
    <p:extLst>
      <p:ext uri="{BB962C8B-B14F-4D97-AF65-F5344CB8AC3E}">
        <p14:creationId xmlns:p14="http://schemas.microsoft.com/office/powerpoint/2010/main" val="2005603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asic text pag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2B0270E-5B15-4810-B7D8-4AD40DD1398C}"/>
              </a:ext>
            </a:extLst>
          </p:cNvPr>
          <p:cNvSpPr>
            <a:spLocks noGrp="1"/>
          </p:cNvSpPr>
          <p:nvPr>
            <p:ph type="title" hasCustomPrompt="1"/>
          </p:nvPr>
        </p:nvSpPr>
        <p:spPr>
          <a:xfrm>
            <a:off x="647700" y="1747841"/>
            <a:ext cx="14554200" cy="1395411"/>
          </a:xfrm>
          <a:prstGeom prst="rect">
            <a:avLst/>
          </a:prstGeom>
        </p:spPr>
        <p:txBody>
          <a:bodyPr/>
          <a:lstStyle>
            <a:lvl1pPr rtl="0">
              <a:defRPr lang="en-US" sz="7500" b="0" i="0" u="none" strike="noStrike" baseline="30000" smtClean="0"/>
            </a:lvl1pPr>
          </a:lstStyle>
          <a:p>
            <a:pPr rtl="0"/>
            <a:r>
              <a:rPr lang="en-US" sz="7500" b="0" i="0" u="none" strike="noStrike" baseline="30000">
                <a:solidFill>
                  <a:srgbClr val="1A577D"/>
                </a:solidFill>
                <a:latin typeface="Segoe UI Black" panose="020B0A02040204020203" pitchFamily="34" charset="0"/>
              </a:rPr>
              <a:t>Speakers</a:t>
            </a:r>
          </a:p>
        </p:txBody>
      </p:sp>
      <p:sp>
        <p:nvSpPr>
          <p:cNvPr id="8" name="Text Placeholder 2">
            <a:extLst>
              <a:ext uri="{FF2B5EF4-FFF2-40B4-BE49-F238E27FC236}">
                <a16:creationId xmlns:a16="http://schemas.microsoft.com/office/drawing/2014/main" id="{E8579C3E-EA7B-4C91-ACB0-A5DB3019CDAA}"/>
              </a:ext>
            </a:extLst>
          </p:cNvPr>
          <p:cNvSpPr>
            <a:spLocks noGrp="1"/>
          </p:cNvSpPr>
          <p:nvPr>
            <p:ph idx="1" hasCustomPrompt="1"/>
          </p:nvPr>
        </p:nvSpPr>
        <p:spPr>
          <a:xfrm>
            <a:off x="18693044" y="3440915"/>
            <a:ext cx="15773400" cy="5979320"/>
          </a:xfrm>
          <a:prstGeom prst="rect">
            <a:avLst/>
          </a:prstGeom>
        </p:spPr>
        <p:txBody>
          <a:bodyPr vert="horz" lIns="91440" tIns="45720" rIns="91440" bIns="45720" rtlCol="0">
            <a:normAutofit/>
          </a:bodyPr>
          <a:lstStyle>
            <a:lvl1pPr marL="428625" marR="0" indent="-428625"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sz="3600">
                <a:latin typeface="+mn-lt"/>
              </a:defRPr>
            </a:lvl1pPr>
            <a:lvl2pPr marL="1114425" marR="0" indent="-428625"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sz="3600">
                <a:latin typeface="+mn-lt"/>
              </a:defRPr>
            </a:lvl2pPr>
            <a:lvl3pPr marL="1800225" indent="-428625">
              <a:buFont typeface="Arial" panose="020B0604020202020204" pitchFamily="34" charset="0"/>
              <a:buChar char="•"/>
              <a:defRPr sz="4800"/>
            </a:lvl3pPr>
            <a:lvl4pPr marL="2486025" indent="-428625">
              <a:buFont typeface="Arial" panose="020B0604020202020204" pitchFamily="34" charset="0"/>
              <a:buChar char="•"/>
              <a:defRPr sz="4800"/>
            </a:lvl4pPr>
            <a:lvl5pPr marL="3171825" indent="-428625">
              <a:buFont typeface="Arial" panose="020B0604020202020204" pitchFamily="34" charset="0"/>
              <a:buChar char="•"/>
              <a:defRPr sz="4800"/>
            </a:lvl5pPr>
          </a:lstStyle>
          <a:p>
            <a:pPr marL="428625" marR="0" lvl="0" indent="-428625"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Test </a:t>
            </a:r>
            <a:r>
              <a:rPr lang="en-US" err="1"/>
              <a:t>test</a:t>
            </a:r>
            <a:r>
              <a:rPr lang="en-US"/>
              <a:t> </a:t>
            </a:r>
            <a:r>
              <a:rPr lang="en-US" err="1"/>
              <a:t>test</a:t>
            </a:r>
            <a:endParaRPr lang="en-US"/>
          </a:p>
          <a:p>
            <a:pPr marL="428625" marR="0" lvl="0" indent="-428625"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pPr marL="428625" marR="0" lvl="0" indent="-428625"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pPr marL="428625" marR="0" lvl="0" indent="-428625"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p:txBody>
      </p:sp>
    </p:spTree>
    <p:extLst>
      <p:ext uri="{BB962C8B-B14F-4D97-AF65-F5344CB8AC3E}">
        <p14:creationId xmlns:p14="http://schemas.microsoft.com/office/powerpoint/2010/main" val="31373700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basic text pag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2B0270E-5B15-4810-B7D8-4AD40DD1398C}"/>
              </a:ext>
            </a:extLst>
          </p:cNvPr>
          <p:cNvSpPr>
            <a:spLocks noGrp="1"/>
          </p:cNvSpPr>
          <p:nvPr>
            <p:ph type="title" hasCustomPrompt="1"/>
          </p:nvPr>
        </p:nvSpPr>
        <p:spPr>
          <a:xfrm>
            <a:off x="647700" y="1747841"/>
            <a:ext cx="14554200" cy="1395411"/>
          </a:xfrm>
          <a:prstGeom prst="rect">
            <a:avLst/>
          </a:prstGeom>
        </p:spPr>
        <p:txBody>
          <a:bodyPr/>
          <a:lstStyle>
            <a:lvl1pPr rtl="0">
              <a:defRPr lang="en-US" sz="7500" b="0" i="0" u="none" strike="noStrike" baseline="30000" smtClean="0">
                <a:solidFill>
                  <a:srgbClr val="22597B"/>
                </a:solidFill>
              </a:defRPr>
            </a:lvl1pPr>
          </a:lstStyle>
          <a:p>
            <a:pPr rtl="0"/>
            <a:r>
              <a:rPr lang="en-US" sz="7500" b="0" i="0" u="none" strike="noStrike" baseline="30000" dirty="0">
                <a:solidFill>
                  <a:srgbClr val="1A577D"/>
                </a:solidFill>
                <a:latin typeface="Segoe UI Black" panose="020B0A02040204020203" pitchFamily="34" charset="0"/>
              </a:rPr>
              <a:t>this is the title. it could be quite long but it probably shouldn’t be.</a:t>
            </a:r>
          </a:p>
        </p:txBody>
      </p:sp>
      <p:sp>
        <p:nvSpPr>
          <p:cNvPr id="8" name="Text Placeholder 2">
            <a:extLst>
              <a:ext uri="{FF2B5EF4-FFF2-40B4-BE49-F238E27FC236}">
                <a16:creationId xmlns:a16="http://schemas.microsoft.com/office/drawing/2014/main" id="{E8579C3E-EA7B-4C91-ACB0-A5DB3019CDAA}"/>
              </a:ext>
            </a:extLst>
          </p:cNvPr>
          <p:cNvSpPr>
            <a:spLocks noGrp="1"/>
          </p:cNvSpPr>
          <p:nvPr>
            <p:ph idx="1" hasCustomPrompt="1"/>
          </p:nvPr>
        </p:nvSpPr>
        <p:spPr>
          <a:xfrm>
            <a:off x="18693044" y="3440915"/>
            <a:ext cx="15773400" cy="5979320"/>
          </a:xfrm>
          <a:prstGeom prst="rect">
            <a:avLst/>
          </a:prstGeom>
        </p:spPr>
        <p:txBody>
          <a:bodyPr vert="horz" lIns="91440" tIns="45720" rIns="91440" bIns="45720" rtlCol="0">
            <a:normAutofit/>
          </a:bodyPr>
          <a:lstStyle>
            <a:lvl1pPr marL="428625" marR="0" indent="-428625"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sz="3600">
                <a:latin typeface="+mn-lt"/>
              </a:defRPr>
            </a:lvl1pPr>
            <a:lvl2pPr marL="1114425" marR="0" indent="-428625"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sz="3600">
                <a:latin typeface="+mn-lt"/>
              </a:defRPr>
            </a:lvl2pPr>
            <a:lvl3pPr marL="1800225" indent="-428625">
              <a:buFont typeface="Arial" panose="020B0604020202020204" pitchFamily="34" charset="0"/>
              <a:buChar char="•"/>
              <a:defRPr sz="4800"/>
            </a:lvl3pPr>
            <a:lvl4pPr marL="2486025" indent="-428625">
              <a:buFont typeface="Arial" panose="020B0604020202020204" pitchFamily="34" charset="0"/>
              <a:buChar char="•"/>
              <a:defRPr sz="4800"/>
            </a:lvl4pPr>
            <a:lvl5pPr marL="3171825" indent="-428625">
              <a:buFont typeface="Arial" panose="020B0604020202020204" pitchFamily="34" charset="0"/>
              <a:buChar char="•"/>
              <a:defRPr sz="4800"/>
            </a:lvl5pPr>
          </a:lstStyle>
          <a:p>
            <a:pPr marL="428625" marR="0" lvl="0" indent="-428625"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Test </a:t>
            </a:r>
            <a:r>
              <a:rPr lang="en-US" dirty="0" err="1"/>
              <a:t>test</a:t>
            </a:r>
            <a:r>
              <a:rPr lang="en-US" dirty="0"/>
              <a:t> </a:t>
            </a:r>
            <a:r>
              <a:rPr lang="en-US" dirty="0" err="1"/>
              <a:t>test</a:t>
            </a:r>
            <a:endParaRPr lang="en-US" dirty="0"/>
          </a:p>
          <a:p>
            <a:pPr marL="428625" marR="0" lvl="0" indent="-428625"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428625" marR="0" lvl="0" indent="-428625"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428625" marR="0" lvl="0" indent="-428625"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7" name="Text Placeholder 12">
            <a:extLst>
              <a:ext uri="{FF2B5EF4-FFF2-40B4-BE49-F238E27FC236}">
                <a16:creationId xmlns:a16="http://schemas.microsoft.com/office/drawing/2014/main" id="{16A2B739-EB07-4655-9744-C3D4BDA49105}"/>
              </a:ext>
            </a:extLst>
          </p:cNvPr>
          <p:cNvSpPr>
            <a:spLocks noGrp="1"/>
          </p:cNvSpPr>
          <p:nvPr>
            <p:ph type="body" sz="quarter" idx="13"/>
          </p:nvPr>
        </p:nvSpPr>
        <p:spPr>
          <a:xfrm>
            <a:off x="2314575" y="3440907"/>
            <a:ext cx="10458450" cy="5360193"/>
          </a:xfrm>
          <a:prstGeom prst="rect">
            <a:avLst/>
          </a:prstGeom>
        </p:spPr>
        <p:txBody>
          <a:bodyPr/>
          <a:lstStyle>
            <a:lvl1pPr>
              <a:defRPr sz="3600">
                <a:latin typeface="Segoe UI" panose="020B0502040204020203" pitchFamily="34" charset="0"/>
                <a:cs typeface="Segoe UI" panose="020B0502040204020203" pitchFamily="34" charset="0"/>
              </a:defRPr>
            </a:lvl1pPr>
            <a:lvl2pPr>
              <a:defRPr sz="3600">
                <a:latin typeface="Segoe UI" panose="020B0502040204020203" pitchFamily="34" charset="0"/>
                <a:cs typeface="Segoe UI" panose="020B0502040204020203" pitchFamily="34" charset="0"/>
              </a:defRPr>
            </a:lvl2pPr>
            <a:lvl3pPr>
              <a:defRPr sz="3600"/>
            </a:lvl3pPr>
            <a:lvl4pPr>
              <a:defRPr sz="3600"/>
            </a:lvl4pPr>
            <a:lvl5pPr>
              <a:defRPr sz="36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42538234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2/8/2022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8" Type="http://schemas.openxmlformats.org/officeDocument/2006/relationships/hyperlink" Target="https://velvet-jungle.tumblr.com/tagged/photography" TargetMode="External"/><Relationship Id="rId3" Type="http://schemas.openxmlformats.org/officeDocument/2006/relationships/hyperlink" Target="https://velvet-jungle.tumblr.com/tagged/stairs" TargetMode="External"/><Relationship Id="rId7" Type="http://schemas.openxmlformats.org/officeDocument/2006/relationships/hyperlink" Target="https://velvet-jungle.tumblr.com/tagged/creative" TargetMode="External"/><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hyperlink" Target="https://velvet-jungle.tumblr.com/tagged/mosaic" TargetMode="External"/><Relationship Id="rId5" Type="http://schemas.openxmlformats.org/officeDocument/2006/relationships/hyperlink" Target="https://velvet-jungle.tumblr.com/tagged/places" TargetMode="External"/><Relationship Id="rId10" Type="http://schemas.openxmlformats.org/officeDocument/2006/relationships/image" Target="../media/image2.png"/><Relationship Id="rId4" Type="http://schemas.openxmlformats.org/officeDocument/2006/relationships/hyperlink" Target="https://velvet-jungle.tumblr.com/tagged/art" TargetMode="External"/><Relationship Id="rId9" Type="http://schemas.openxmlformats.org/officeDocument/2006/relationships/image" Target="../media/image11.jpe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9.jpg"/><Relationship Id="rId4" Type="http://schemas.openxmlformats.org/officeDocument/2006/relationships/image" Target="../media/image18.sv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hyperlink" Target="https://jamanetwork.com/journals/jamainternalmedicine/fullarticle/1735894"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hyperlink" Target="http://commons.wikimedia.org/wiki/File:Circle_of_Life_from_Ivana_Houserova.jpg"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4843902" cy="10287000"/>
          </a:xfrm>
          <a:prstGeom prst="rect">
            <a:avLst/>
          </a:prstGeom>
          <a:solidFill>
            <a:srgbClr val="FFFFFF"/>
          </a:solidFill>
        </p:spPr>
      </p:sp>
      <p:pic>
        <p:nvPicPr>
          <p:cNvPr id="3" name="Picture 3"/>
          <p:cNvPicPr>
            <a:picLocks noChangeAspect="1"/>
          </p:cNvPicPr>
          <p:nvPr/>
        </p:nvPicPr>
        <p:blipFill>
          <a:blip r:embed="rId3"/>
          <a:srcRect/>
          <a:stretch>
            <a:fillRect/>
          </a:stretch>
        </p:blipFill>
        <p:spPr>
          <a:xfrm>
            <a:off x="170196" y="2703485"/>
            <a:ext cx="4503510" cy="4503510"/>
          </a:xfrm>
          <a:prstGeom prst="rect">
            <a:avLst/>
          </a:prstGeom>
        </p:spPr>
      </p:pic>
      <p:sp>
        <p:nvSpPr>
          <p:cNvPr id="4" name="TextBox 4"/>
          <p:cNvSpPr txBox="1"/>
          <p:nvPr/>
        </p:nvSpPr>
        <p:spPr>
          <a:xfrm>
            <a:off x="4843902" y="1181100"/>
            <a:ext cx="13444098" cy="2667397"/>
          </a:xfrm>
          <a:prstGeom prst="rect">
            <a:avLst/>
          </a:prstGeom>
        </p:spPr>
        <p:txBody>
          <a:bodyPr wrap="square" lIns="0" tIns="0" rIns="0" bIns="0" rtlCol="0" anchor="t">
            <a:spAutoFit/>
          </a:bodyPr>
          <a:lstStyle/>
          <a:p>
            <a:pPr algn="ctr">
              <a:lnSpc>
                <a:spcPts val="7279"/>
              </a:lnSpc>
            </a:pPr>
            <a:r>
              <a:rPr lang="en-US" sz="5400" b="1" dirty="0">
                <a:solidFill>
                  <a:srgbClr val="351F16"/>
                </a:solidFill>
                <a:latin typeface="Segoe UI Historic" panose="020B0502040204020203" pitchFamily="34" charset="0"/>
                <a:ea typeface="Segoe UI Historic" panose="020B0502040204020203" pitchFamily="34" charset="0"/>
                <a:cs typeface="Segoe UI Historic" panose="020B0502040204020203" pitchFamily="34" charset="0"/>
              </a:rPr>
              <a:t>Alaska POLST: </a:t>
            </a:r>
          </a:p>
          <a:p>
            <a:pPr algn="ctr">
              <a:lnSpc>
                <a:spcPts val="7279"/>
              </a:lnSpc>
            </a:pPr>
            <a:r>
              <a:rPr lang="en-US" sz="5400" b="1" dirty="0">
                <a:solidFill>
                  <a:srgbClr val="351F16"/>
                </a:solidFill>
                <a:latin typeface="Segoe UI Historic" panose="020B0502040204020203" pitchFamily="34" charset="0"/>
                <a:ea typeface="Segoe UI Historic" panose="020B0502040204020203" pitchFamily="34" charset="0"/>
                <a:cs typeface="Segoe UI Historic" panose="020B0502040204020203" pitchFamily="34" charset="0"/>
              </a:rPr>
              <a:t>The Art of Communication</a:t>
            </a:r>
          </a:p>
          <a:p>
            <a:pPr algn="ctr">
              <a:lnSpc>
                <a:spcPts val="6160"/>
              </a:lnSpc>
            </a:pPr>
            <a:r>
              <a:rPr lang="en-US" sz="5400" b="1" dirty="0">
                <a:solidFill>
                  <a:srgbClr val="351F16"/>
                </a:solidFill>
                <a:latin typeface="Segoe UI Historic" panose="020B0502040204020203" pitchFamily="34" charset="0"/>
                <a:ea typeface="Segoe UI Historic" panose="020B0502040204020203" pitchFamily="34" charset="0"/>
                <a:cs typeface="Segoe UI Historic" panose="020B0502040204020203" pitchFamily="34" charset="0"/>
              </a:rPr>
              <a:t> LTC Perspective</a:t>
            </a:r>
          </a:p>
        </p:txBody>
      </p:sp>
      <p:sp>
        <p:nvSpPr>
          <p:cNvPr id="5" name="TextBox 5"/>
          <p:cNvSpPr txBox="1"/>
          <p:nvPr/>
        </p:nvSpPr>
        <p:spPr>
          <a:xfrm>
            <a:off x="4642111" y="5569002"/>
            <a:ext cx="13273902" cy="3662349"/>
          </a:xfrm>
          <a:prstGeom prst="rect">
            <a:avLst/>
          </a:prstGeom>
        </p:spPr>
        <p:txBody>
          <a:bodyPr wrap="square" lIns="0" tIns="0" rIns="0" bIns="0" rtlCol="0" anchor="t">
            <a:spAutoFit/>
          </a:bodyPr>
          <a:lstStyle/>
          <a:p>
            <a:pPr algn="ctr">
              <a:lnSpc>
                <a:spcPts val="4900"/>
              </a:lnSpc>
            </a:pPr>
            <a:r>
              <a:rPr lang="en-US" sz="3500" b="1" dirty="0" err="1">
                <a:solidFill>
                  <a:srgbClr val="351F16"/>
                </a:solidFill>
                <a:latin typeface="Open Sans" panose="020B0606030504020204" pitchFamily="34" charset="0"/>
                <a:ea typeface="Open Sans" panose="020B0606030504020204" pitchFamily="34" charset="0"/>
                <a:cs typeface="Open Sans" panose="020B0606030504020204" pitchFamily="34" charset="0"/>
              </a:rPr>
              <a:t>Sharmon</a:t>
            </a:r>
            <a:r>
              <a:rPr lang="en-US" sz="3500" b="1" dirty="0">
                <a:solidFill>
                  <a:srgbClr val="351F16"/>
                </a:solidFill>
                <a:latin typeface="Open Sans" panose="020B0606030504020204" pitchFamily="34" charset="0"/>
                <a:ea typeface="Open Sans" panose="020B0606030504020204" pitchFamily="34" charset="0"/>
                <a:cs typeface="Open Sans" panose="020B0606030504020204" pitchFamily="34" charset="0"/>
              </a:rPr>
              <a:t> </a:t>
            </a:r>
            <a:r>
              <a:rPr lang="en-US" sz="3500" b="1" dirty="0" err="1">
                <a:solidFill>
                  <a:srgbClr val="351F16"/>
                </a:solidFill>
                <a:latin typeface="Open Sans" panose="020B0606030504020204" pitchFamily="34" charset="0"/>
                <a:ea typeface="Open Sans" panose="020B0606030504020204" pitchFamily="34" charset="0"/>
                <a:cs typeface="Open Sans" panose="020B0606030504020204" pitchFamily="34" charset="0"/>
              </a:rPr>
              <a:t>Figenshaw</a:t>
            </a:r>
            <a:r>
              <a:rPr lang="en-US" sz="3500" b="1" dirty="0">
                <a:solidFill>
                  <a:srgbClr val="351F16"/>
                </a:solidFill>
                <a:latin typeface="Open Sans" panose="020B0606030504020204" pitchFamily="34" charset="0"/>
                <a:ea typeface="Open Sans" panose="020B0606030504020204" pitchFamily="34" charset="0"/>
                <a:cs typeface="Open Sans" panose="020B0606030504020204" pitchFamily="34" charset="0"/>
              </a:rPr>
              <a:t> ARNP </a:t>
            </a:r>
          </a:p>
          <a:p>
            <a:pPr algn="ctr"/>
            <a:r>
              <a:rPr lang="en-US" sz="2800" dirty="0">
                <a:solidFill>
                  <a:srgbClr val="351F16"/>
                </a:solidFill>
                <a:latin typeface="Open Sans" panose="020B0606030504020204" pitchFamily="34" charset="0"/>
                <a:ea typeface="Open Sans" panose="020B0606030504020204" pitchFamily="34" charset="0"/>
                <a:cs typeface="Open Sans" panose="020B0606030504020204" pitchFamily="34" charset="0"/>
              </a:rPr>
              <a:t>Washington POLST Task Force Co-Chair</a:t>
            </a:r>
          </a:p>
          <a:p>
            <a:pPr algn="ctr"/>
            <a:r>
              <a:rPr lang="en-US" sz="2800" dirty="0">
                <a:solidFill>
                  <a:srgbClr val="351F16"/>
                </a:solidFill>
                <a:latin typeface="Open Sans" panose="020B0606030504020204" pitchFamily="34" charset="0"/>
                <a:ea typeface="Open Sans" panose="020B0606030504020204" pitchFamily="34" charset="0"/>
                <a:cs typeface="Open Sans" panose="020B0606030504020204" pitchFamily="34" charset="0"/>
              </a:rPr>
              <a:t>Consultant to Alaska POLST LTC Work Group</a:t>
            </a:r>
            <a:br>
              <a:rPr lang="en-US" sz="2800" dirty="0">
                <a:solidFill>
                  <a:srgbClr val="351F16"/>
                </a:solidFill>
                <a:latin typeface="Open Sans" panose="020B0606030504020204" pitchFamily="34" charset="0"/>
                <a:ea typeface="Open Sans" panose="020B0606030504020204" pitchFamily="34" charset="0"/>
                <a:cs typeface="Open Sans" panose="020B0606030504020204" pitchFamily="34" charset="0"/>
              </a:rPr>
            </a:br>
            <a:endParaRPr lang="en-US" sz="2800" dirty="0">
              <a:solidFill>
                <a:srgbClr val="351F16"/>
              </a:solidFill>
              <a:latin typeface="Open Sans" panose="020B0606030504020204" pitchFamily="34" charset="0"/>
              <a:ea typeface="Open Sans" panose="020B0606030504020204" pitchFamily="34" charset="0"/>
              <a:cs typeface="Open Sans" panose="020B0606030504020204" pitchFamily="34" charset="0"/>
            </a:endParaRPr>
          </a:p>
          <a:p>
            <a:pPr algn="ctr"/>
            <a:r>
              <a:rPr lang="en-US" sz="3600" dirty="0">
                <a:solidFill>
                  <a:srgbClr val="351F16"/>
                </a:solidFill>
                <a:latin typeface="Open Sans" panose="020B0606030504020204" pitchFamily="34" charset="0"/>
                <a:ea typeface="Open Sans" panose="020B0606030504020204" pitchFamily="34" charset="0"/>
                <a:cs typeface="Open Sans" panose="020B0606030504020204" pitchFamily="34" charset="0"/>
              </a:rPr>
              <a:t>“With a talented team of actors”</a:t>
            </a:r>
          </a:p>
          <a:p>
            <a:pPr algn="ctr"/>
            <a:endParaRPr lang="en-US" sz="3500" dirty="0">
              <a:solidFill>
                <a:srgbClr val="351F16"/>
              </a:solidFill>
              <a:latin typeface="Open Sans" panose="020B0606030504020204" pitchFamily="34" charset="0"/>
              <a:ea typeface="Open Sans" panose="020B0606030504020204" pitchFamily="34" charset="0"/>
              <a:cs typeface="Open Sans" panose="020B0606030504020204" pitchFamily="34" charset="0"/>
            </a:endParaRPr>
          </a:p>
          <a:p>
            <a:pPr algn="ctr">
              <a:lnSpc>
                <a:spcPts val="4900"/>
              </a:lnSpc>
            </a:pPr>
            <a:endParaRPr lang="en-US" sz="3500" dirty="0">
              <a:solidFill>
                <a:srgbClr val="351F16"/>
              </a:solidFill>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2D325FFF-7481-4254-B4ED-85A391B7D93B}"/>
              </a:ext>
            </a:extLst>
          </p:cNvPr>
          <p:cNvSpPr txBox="1"/>
          <p:nvPr/>
        </p:nvSpPr>
        <p:spPr>
          <a:xfrm>
            <a:off x="9031852" y="2271577"/>
            <a:ext cx="8189348" cy="6156750"/>
          </a:xfrm>
          <a:prstGeom prst="rect">
            <a:avLst/>
          </a:prstGeom>
          <a:noFill/>
        </p:spPr>
        <p:txBody>
          <a:bodyPr wrap="square">
            <a:spAutoFit/>
          </a:bodyPr>
          <a:lstStyle/>
          <a:p>
            <a:pPr>
              <a:lnSpc>
                <a:spcPct val="107000"/>
              </a:lnSpc>
              <a:spcBef>
                <a:spcPts val="900"/>
              </a:spcBef>
            </a:pPr>
            <a:r>
              <a:rPr lang="en-US" sz="3000" b="1" dirty="0">
                <a:latin typeface="Segoe UI" panose="020B0502040204020203" pitchFamily="34" charset="0"/>
                <a:ea typeface="Segoe UI" panose="020B0502040204020203" pitchFamily="34" charset="0"/>
                <a:cs typeface="Segoe UI" panose="020B0502040204020203" pitchFamily="34" charset="0"/>
              </a:rPr>
              <a:t>Introduce the purpose/ Ask Permission</a:t>
            </a:r>
            <a:r>
              <a:rPr lang="en-US" sz="3000" dirty="0">
                <a:latin typeface="Segoe UI" panose="020B0502040204020203" pitchFamily="34" charset="0"/>
                <a:ea typeface="Segoe UI" panose="020B0502040204020203" pitchFamily="34" charset="0"/>
                <a:cs typeface="Segoe UI" panose="020B0502040204020203" pitchFamily="34" charset="0"/>
              </a:rPr>
              <a:t>:</a:t>
            </a:r>
          </a:p>
          <a:p>
            <a:pPr>
              <a:lnSpc>
                <a:spcPct val="107000"/>
              </a:lnSpc>
              <a:spcBef>
                <a:spcPts val="900"/>
              </a:spcBef>
            </a:pPr>
            <a:r>
              <a:rPr lang="en-US" sz="3000" dirty="0">
                <a:latin typeface="Segoe UI" panose="020B0502040204020203" pitchFamily="34" charset="0"/>
                <a:ea typeface="Segoe UI" panose="020B0502040204020203" pitchFamily="34" charset="0"/>
                <a:cs typeface="Segoe UI" panose="020B0502040204020203" pitchFamily="34" charset="0"/>
              </a:rPr>
              <a:t>	</a:t>
            </a:r>
            <a:r>
              <a:rPr lang="en-US" sz="3000" i="1" dirty="0">
                <a:latin typeface="Segoe UI" panose="020B0502040204020203" pitchFamily="34" charset="0"/>
                <a:ea typeface="Segoe UI" panose="020B0502040204020203" pitchFamily="34" charset="0"/>
                <a:cs typeface="Segoe UI" panose="020B0502040204020203" pitchFamily="34" charset="0"/>
              </a:rPr>
              <a:t>“ I’d like to talk about what’s ahead with your illness…”</a:t>
            </a:r>
          </a:p>
          <a:p>
            <a:pPr>
              <a:lnSpc>
                <a:spcPct val="107000"/>
              </a:lnSpc>
              <a:spcBef>
                <a:spcPts val="900"/>
              </a:spcBef>
            </a:pPr>
            <a:r>
              <a:rPr lang="en-US" sz="3000" i="1" dirty="0">
                <a:latin typeface="Segoe UI" panose="020B0502040204020203" pitchFamily="34" charset="0"/>
                <a:ea typeface="Segoe UI" panose="020B0502040204020203" pitchFamily="34" charset="0"/>
                <a:cs typeface="Segoe UI" panose="020B0502040204020203" pitchFamily="34" charset="0"/>
              </a:rPr>
              <a:t>		“Is this ok?”</a:t>
            </a:r>
          </a:p>
          <a:p>
            <a:pPr>
              <a:lnSpc>
                <a:spcPct val="107000"/>
              </a:lnSpc>
              <a:spcBef>
                <a:spcPts val="900"/>
              </a:spcBef>
            </a:pPr>
            <a:endParaRPr lang="en-US" sz="3000" dirty="0">
              <a:latin typeface="Segoe UI" panose="020B0502040204020203" pitchFamily="34" charset="0"/>
              <a:ea typeface="Segoe UI" panose="020B0502040204020203" pitchFamily="34" charset="0"/>
              <a:cs typeface="Segoe UI" panose="020B0502040204020203" pitchFamily="34" charset="0"/>
            </a:endParaRPr>
          </a:p>
          <a:p>
            <a:pPr>
              <a:lnSpc>
                <a:spcPct val="107000"/>
              </a:lnSpc>
              <a:spcBef>
                <a:spcPts val="900"/>
              </a:spcBef>
            </a:pPr>
            <a:r>
              <a:rPr lang="en-US" sz="3000" b="1" dirty="0">
                <a:latin typeface="Segoe UI" panose="020B0502040204020203" pitchFamily="34" charset="0"/>
                <a:ea typeface="Segoe UI" panose="020B0502040204020203" pitchFamily="34" charset="0"/>
                <a:cs typeface="Segoe UI" panose="020B0502040204020203" pitchFamily="34" charset="0"/>
              </a:rPr>
              <a:t>Normalize: </a:t>
            </a:r>
          </a:p>
          <a:p>
            <a:pPr>
              <a:lnSpc>
                <a:spcPct val="107000"/>
              </a:lnSpc>
              <a:spcBef>
                <a:spcPts val="900"/>
              </a:spcBef>
            </a:pPr>
            <a:r>
              <a:rPr lang="en-US" sz="3000" b="1" dirty="0">
                <a:latin typeface="Segoe UI" panose="020B0502040204020203" pitchFamily="34" charset="0"/>
                <a:ea typeface="Segoe UI" panose="020B0502040204020203" pitchFamily="34" charset="0"/>
                <a:cs typeface="Segoe UI" panose="020B0502040204020203" pitchFamily="34" charset="0"/>
              </a:rPr>
              <a:t>	</a:t>
            </a:r>
            <a:r>
              <a:rPr lang="en-US" sz="3000" i="1" dirty="0">
                <a:latin typeface="Segoe UI" panose="020B0502040204020203" pitchFamily="34" charset="0"/>
                <a:ea typeface="Segoe UI" panose="020B0502040204020203" pitchFamily="34" charset="0"/>
                <a:cs typeface="Segoe UI" panose="020B0502040204020203" pitchFamily="34" charset="0"/>
              </a:rPr>
              <a:t>“ I do this with everyone… so we can make sure to provide you with the care that matches your goals.”</a:t>
            </a:r>
          </a:p>
          <a:p>
            <a:pPr marL="685800" lvl="1">
              <a:lnSpc>
                <a:spcPct val="107000"/>
              </a:lnSpc>
              <a:spcBef>
                <a:spcPts val="900"/>
              </a:spcBef>
            </a:pPr>
            <a:endParaRPr lang="en-US" sz="2700" dirty="0">
              <a:latin typeface="Segoe UI" panose="020B0502040204020203" pitchFamily="34" charset="0"/>
              <a:ea typeface="Segoe UI" panose="020B0502040204020203" pitchFamily="34" charset="0"/>
              <a:cs typeface="Segoe UI" panose="020B0502040204020203" pitchFamily="34" charset="0"/>
            </a:endParaRPr>
          </a:p>
          <a:p>
            <a:pPr>
              <a:lnSpc>
                <a:spcPct val="107000"/>
              </a:lnSpc>
              <a:spcBef>
                <a:spcPts val="900"/>
              </a:spcBef>
            </a:pPr>
            <a:endParaRPr lang="en-US" sz="2400" dirty="0">
              <a:latin typeface="Segoe UI" panose="020B0502040204020203" pitchFamily="34" charset="0"/>
              <a:ea typeface="Segoe UI" panose="020B0502040204020203" pitchFamily="34" charset="0"/>
              <a:cs typeface="Times New Roman" panose="02020603050405020304" pitchFamily="18" charset="0"/>
            </a:endParaRPr>
          </a:p>
        </p:txBody>
      </p:sp>
      <p:pic>
        <p:nvPicPr>
          <p:cNvPr id="7" name="Picture 6" descr="A doctor checking a patient's blood pressure&#10;&#10;Description automatically generated with low confidence">
            <a:extLst>
              <a:ext uri="{FF2B5EF4-FFF2-40B4-BE49-F238E27FC236}">
                <a16:creationId xmlns:a16="http://schemas.microsoft.com/office/drawing/2014/main" id="{928DEED0-FA58-450A-BAE2-AD3EAF6D8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2089" y="2403587"/>
            <a:ext cx="4559615" cy="6839421"/>
          </a:xfrm>
          <a:prstGeom prst="rect">
            <a:avLst/>
          </a:prstGeom>
        </p:spPr>
      </p:pic>
      <p:pic>
        <p:nvPicPr>
          <p:cNvPr id="9" name="Picture 8">
            <a:extLst>
              <a:ext uri="{FF2B5EF4-FFF2-40B4-BE49-F238E27FC236}">
                <a16:creationId xmlns:a16="http://schemas.microsoft.com/office/drawing/2014/main" id="{9C9111EF-A28D-6D42-A729-5C2C68687DDD}"/>
              </a:ext>
            </a:extLst>
          </p:cNvPr>
          <p:cNvPicPr>
            <a:picLocks noChangeAspect="1"/>
          </p:cNvPicPr>
          <p:nvPr/>
        </p:nvPicPr>
        <p:blipFill>
          <a:blip r:embed="rId4"/>
          <a:srcRect b="39456"/>
          <a:stretch>
            <a:fillRect/>
          </a:stretch>
        </p:blipFill>
        <p:spPr>
          <a:xfrm>
            <a:off x="15267158" y="231496"/>
            <a:ext cx="2730982" cy="1204947"/>
          </a:xfrm>
          <a:prstGeom prst="rect">
            <a:avLst/>
          </a:prstGeom>
          <a:effectLst>
            <a:outerShdw blurRad="50800" dist="50800" dir="5400000" algn="ctr" rotWithShape="0">
              <a:srgbClr val="000000">
                <a:alpha val="53000"/>
              </a:srgbClr>
            </a:outerShdw>
          </a:effectLst>
        </p:spPr>
      </p:pic>
      <p:sp>
        <p:nvSpPr>
          <p:cNvPr id="2" name="TextBox 1">
            <a:extLst>
              <a:ext uri="{FF2B5EF4-FFF2-40B4-BE49-F238E27FC236}">
                <a16:creationId xmlns:a16="http://schemas.microsoft.com/office/drawing/2014/main" id="{78CD343B-9E5C-1043-BAA1-5AA41C160727}"/>
              </a:ext>
            </a:extLst>
          </p:cNvPr>
          <p:cNvSpPr txBox="1"/>
          <p:nvPr/>
        </p:nvSpPr>
        <p:spPr>
          <a:xfrm>
            <a:off x="847493" y="468351"/>
            <a:ext cx="14389580" cy="923330"/>
          </a:xfrm>
          <a:prstGeom prst="rect">
            <a:avLst/>
          </a:prstGeom>
          <a:noFill/>
        </p:spPr>
        <p:txBody>
          <a:bodyPr wrap="none" rtlCol="0">
            <a:spAutoFit/>
          </a:bodyPr>
          <a:lstStyle/>
          <a:p>
            <a:r>
              <a:rPr lang="en-US" sz="5400" b="1" dirty="0">
                <a:solidFill>
                  <a:srgbClr val="351F16"/>
                </a:solidFill>
                <a:latin typeface="Segoe UI Historic" panose="020B0502040204020203" pitchFamily="34" charset="0"/>
                <a:ea typeface="Segoe UI Historic" panose="020B0502040204020203" pitchFamily="34" charset="0"/>
                <a:cs typeface="Segoe UI Historic" panose="020B0502040204020203" pitchFamily="34" charset="0"/>
              </a:rPr>
              <a:t>Set Up the Conversation: Naming and Framing</a:t>
            </a:r>
            <a:endParaRPr lang="en-US" sz="5400" b="1" dirty="0">
              <a:latin typeface="Segoe UI Historic" panose="020B0502040204020203" pitchFamily="34" charset="0"/>
              <a:ea typeface="Segoe UI Historic" panose="020B0502040204020203" pitchFamily="34" charset="0"/>
              <a:cs typeface="Segoe UI Historic" panose="020B0502040204020203" pitchFamily="34" charset="0"/>
            </a:endParaRPr>
          </a:p>
        </p:txBody>
      </p:sp>
    </p:spTree>
    <p:extLst>
      <p:ext uri="{BB962C8B-B14F-4D97-AF65-F5344CB8AC3E}">
        <p14:creationId xmlns:p14="http://schemas.microsoft.com/office/powerpoint/2010/main" val="42902988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2D325FFF-7481-4254-B4ED-85A391B7D93B}"/>
              </a:ext>
            </a:extLst>
          </p:cNvPr>
          <p:cNvSpPr txBox="1"/>
          <p:nvPr/>
        </p:nvSpPr>
        <p:spPr>
          <a:xfrm>
            <a:off x="9308206" y="2738393"/>
            <a:ext cx="8189348" cy="7161769"/>
          </a:xfrm>
          <a:prstGeom prst="rect">
            <a:avLst/>
          </a:prstGeom>
          <a:noFill/>
        </p:spPr>
        <p:txBody>
          <a:bodyPr wrap="square">
            <a:spAutoFit/>
          </a:bodyPr>
          <a:lstStyle/>
          <a:p>
            <a:pPr marL="1200150" lvl="1" indent="-514350">
              <a:lnSpc>
                <a:spcPct val="107000"/>
              </a:lnSpc>
              <a:spcBef>
                <a:spcPts val="900"/>
              </a:spcBef>
              <a:buFont typeface="Symbol" panose="05050102010706020507" pitchFamily="18" charset="2"/>
              <a:buChar char=""/>
            </a:pPr>
            <a:r>
              <a:rPr lang="en-US" sz="3200" i="1" dirty="0">
                <a:latin typeface="Segoe UI" panose="020B0502040204020203" pitchFamily="34" charset="0"/>
                <a:ea typeface="Segoe UI" panose="020B0502040204020203" pitchFamily="34" charset="0"/>
                <a:cs typeface="Segoe UI" panose="020B0502040204020203" pitchFamily="34" charset="0"/>
              </a:rPr>
              <a:t>“Tell me what you know about your condition.”</a:t>
            </a:r>
          </a:p>
          <a:p>
            <a:pPr marL="1200150" lvl="1" indent="-514350">
              <a:lnSpc>
                <a:spcPct val="107000"/>
              </a:lnSpc>
              <a:spcBef>
                <a:spcPts val="900"/>
              </a:spcBef>
              <a:buFont typeface="Symbol" panose="05050102010706020507" pitchFamily="18" charset="2"/>
              <a:buChar char=""/>
            </a:pPr>
            <a:r>
              <a:rPr lang="en-US" sz="3200" i="1" dirty="0">
                <a:latin typeface="Segoe UI" panose="020B0502040204020203" pitchFamily="34" charset="0"/>
                <a:ea typeface="Segoe UI" panose="020B0502040204020203" pitchFamily="34" charset="0"/>
                <a:cs typeface="Segoe UI" panose="020B0502040204020203" pitchFamily="34" charset="0"/>
              </a:rPr>
              <a:t>“How much do you want to know?”</a:t>
            </a:r>
          </a:p>
          <a:p>
            <a:pPr marL="1200150" lvl="1" indent="-514350">
              <a:lnSpc>
                <a:spcPct val="107000"/>
              </a:lnSpc>
              <a:spcBef>
                <a:spcPts val="900"/>
              </a:spcBef>
              <a:buFont typeface="Symbol" panose="05050102010706020507" pitchFamily="18" charset="2"/>
              <a:buChar char=""/>
            </a:pPr>
            <a:r>
              <a:rPr lang="en-US" sz="3200" i="1" dirty="0">
                <a:latin typeface="Segoe UI" panose="020B0502040204020203" pitchFamily="34" charset="0"/>
                <a:ea typeface="Segoe UI" panose="020B0502040204020203" pitchFamily="34" charset="0"/>
                <a:cs typeface="Segoe UI" panose="020B0502040204020203" pitchFamily="34" charset="0"/>
              </a:rPr>
              <a:t>I’d like to share what I know. </a:t>
            </a:r>
          </a:p>
          <a:p>
            <a:pPr marL="1143000" lvl="2">
              <a:lnSpc>
                <a:spcPct val="107000"/>
              </a:lnSpc>
              <a:spcBef>
                <a:spcPts val="900"/>
              </a:spcBef>
            </a:pPr>
            <a:r>
              <a:rPr lang="en-US" sz="3200" i="1" dirty="0">
                <a:latin typeface="Segoe UI" panose="020B0502040204020203" pitchFamily="34" charset="0"/>
                <a:ea typeface="Segoe UI" panose="020B0502040204020203" pitchFamily="34" charset="0"/>
                <a:cs typeface="Segoe UI" panose="020B0502040204020203" pitchFamily="34" charset="0"/>
              </a:rPr>
              <a:t>	Is that ok?”</a:t>
            </a:r>
          </a:p>
          <a:p>
            <a:pPr>
              <a:lnSpc>
                <a:spcPct val="107000"/>
              </a:lnSpc>
              <a:spcBef>
                <a:spcPts val="900"/>
              </a:spcBef>
            </a:pPr>
            <a:r>
              <a:rPr lang="en-US" sz="3000" dirty="0">
                <a:latin typeface="Segoe UI" panose="020B0502040204020203" pitchFamily="34" charset="0"/>
                <a:ea typeface="Segoe UI" panose="020B0502040204020203" pitchFamily="34" charset="0"/>
                <a:cs typeface="Segoe UI" panose="020B0502040204020203" pitchFamily="34" charset="0"/>
              </a:rPr>
              <a:t>	</a:t>
            </a:r>
          </a:p>
          <a:p>
            <a:pPr>
              <a:lnSpc>
                <a:spcPct val="107000"/>
              </a:lnSpc>
              <a:spcBef>
                <a:spcPts val="900"/>
              </a:spcBef>
            </a:pPr>
            <a:r>
              <a:rPr lang="en-US" sz="3000" b="1" dirty="0">
                <a:latin typeface="Segoe UI" panose="020B0502040204020203" pitchFamily="34" charset="0"/>
                <a:ea typeface="Segoe UI" panose="020B0502040204020203" pitchFamily="34" charset="0"/>
                <a:cs typeface="Segoe UI" panose="020B0502040204020203" pitchFamily="34" charset="0"/>
              </a:rPr>
              <a:t>Share Prognosis </a:t>
            </a:r>
            <a:r>
              <a:rPr lang="en-US" sz="3000" dirty="0">
                <a:latin typeface="Segoe UI" panose="020B0502040204020203" pitchFamily="34" charset="0"/>
                <a:ea typeface="Segoe UI" panose="020B0502040204020203" pitchFamily="34" charset="0"/>
                <a:cs typeface="Segoe UI" panose="020B0502040204020203" pitchFamily="34" charset="0"/>
              </a:rPr>
              <a:t>(if appropriate/indicated)</a:t>
            </a:r>
          </a:p>
          <a:p>
            <a:pPr marL="1114425" lvl="1" indent="-428625">
              <a:lnSpc>
                <a:spcPct val="107000"/>
              </a:lnSpc>
              <a:spcBef>
                <a:spcPts val="900"/>
              </a:spcBef>
              <a:buFont typeface="Arial" panose="020B0604020202020204" pitchFamily="34" charset="0"/>
              <a:buChar char="•"/>
            </a:pPr>
            <a:r>
              <a:rPr lang="en-US" sz="3000" dirty="0">
                <a:latin typeface="Segoe UI" panose="020B0502040204020203" pitchFamily="34" charset="0"/>
                <a:ea typeface="Segoe UI" panose="020B0502040204020203" pitchFamily="34" charset="0"/>
                <a:cs typeface="Segoe UI" panose="020B0502040204020203" pitchFamily="34" charset="0"/>
              </a:rPr>
              <a:t>I hope…</a:t>
            </a:r>
          </a:p>
          <a:p>
            <a:pPr marL="1114425" lvl="1" indent="-428625">
              <a:lnSpc>
                <a:spcPct val="107000"/>
              </a:lnSpc>
              <a:spcBef>
                <a:spcPts val="900"/>
              </a:spcBef>
              <a:buFont typeface="Arial" panose="020B0604020202020204" pitchFamily="34" charset="0"/>
              <a:buChar char="•"/>
            </a:pPr>
            <a:r>
              <a:rPr lang="en-US" sz="3000" dirty="0">
                <a:latin typeface="Segoe UI" panose="020B0502040204020203" pitchFamily="34" charset="0"/>
                <a:ea typeface="Segoe UI" panose="020B0502040204020203" pitchFamily="34" charset="0"/>
                <a:cs typeface="Segoe UI" panose="020B0502040204020203" pitchFamily="34" charset="0"/>
              </a:rPr>
              <a:t>I wish…</a:t>
            </a:r>
          </a:p>
          <a:p>
            <a:pPr marL="1114425" lvl="1" indent="-428625">
              <a:lnSpc>
                <a:spcPct val="107000"/>
              </a:lnSpc>
              <a:spcBef>
                <a:spcPts val="900"/>
              </a:spcBef>
              <a:buFont typeface="Arial" panose="020B0604020202020204" pitchFamily="34" charset="0"/>
              <a:buChar char="•"/>
            </a:pPr>
            <a:r>
              <a:rPr lang="en-US" sz="3000" dirty="0">
                <a:latin typeface="Segoe UI" panose="020B0502040204020203" pitchFamily="34" charset="0"/>
                <a:ea typeface="Segoe UI" panose="020B0502040204020203" pitchFamily="34" charset="0"/>
                <a:cs typeface="Segoe UI" panose="020B0502040204020203" pitchFamily="34" charset="0"/>
              </a:rPr>
              <a:t>I worry</a:t>
            </a:r>
          </a:p>
          <a:p>
            <a:pPr marL="1114425" lvl="1" indent="-428625">
              <a:lnSpc>
                <a:spcPct val="107000"/>
              </a:lnSpc>
              <a:spcBef>
                <a:spcPts val="900"/>
              </a:spcBef>
              <a:buFont typeface="Arial" panose="020B0604020202020204" pitchFamily="34" charset="0"/>
              <a:buChar char="•"/>
            </a:pPr>
            <a:endParaRPr lang="en-US" sz="2700" dirty="0">
              <a:latin typeface="Segoe UI" panose="020B0502040204020203" pitchFamily="34" charset="0"/>
              <a:ea typeface="Segoe UI" panose="020B0502040204020203" pitchFamily="34" charset="0"/>
              <a:cs typeface="Segoe UI" panose="020B0502040204020203" pitchFamily="34" charset="0"/>
            </a:endParaRPr>
          </a:p>
          <a:p>
            <a:pPr>
              <a:lnSpc>
                <a:spcPct val="107000"/>
              </a:lnSpc>
              <a:spcBef>
                <a:spcPts val="900"/>
              </a:spcBef>
            </a:pPr>
            <a:endParaRPr lang="en-US" sz="2400" dirty="0">
              <a:latin typeface="Segoe UI" panose="020B0502040204020203" pitchFamily="34" charset="0"/>
              <a:ea typeface="Segoe UI" panose="020B0502040204020203"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DDDFBCD3-0ECF-49FB-9FBA-CC6EBC98C602}"/>
              </a:ext>
            </a:extLst>
          </p:cNvPr>
          <p:cNvSpPr txBox="1"/>
          <p:nvPr/>
        </p:nvSpPr>
        <p:spPr>
          <a:xfrm>
            <a:off x="1243634" y="4750323"/>
            <a:ext cx="4041789" cy="1754326"/>
          </a:xfrm>
          <a:prstGeom prst="rect">
            <a:avLst/>
          </a:prstGeom>
          <a:noFill/>
        </p:spPr>
        <p:txBody>
          <a:bodyPr wrap="square" rtlCol="0">
            <a:spAutoFit/>
          </a:bodyPr>
          <a:lstStyle/>
          <a:p>
            <a:pPr algn="ctr"/>
            <a:r>
              <a:rPr lang="en-US" sz="3600" dirty="0">
                <a:solidFill>
                  <a:schemeClr val="bg1"/>
                </a:solidFill>
                <a:latin typeface="Segoe UI" panose="020B0502040204020203" pitchFamily="34" charset="0"/>
                <a:cs typeface="Segoe UI" panose="020B0502040204020203" pitchFamily="34" charset="0"/>
              </a:rPr>
              <a:t>Assess the Individual’s Understanding</a:t>
            </a:r>
          </a:p>
        </p:txBody>
      </p:sp>
      <p:pic>
        <p:nvPicPr>
          <p:cNvPr id="9" name="Picture 8">
            <a:extLst>
              <a:ext uri="{FF2B5EF4-FFF2-40B4-BE49-F238E27FC236}">
                <a16:creationId xmlns:a16="http://schemas.microsoft.com/office/drawing/2014/main" id="{9C9111EF-A28D-6D42-A729-5C2C68687DDD}"/>
              </a:ext>
            </a:extLst>
          </p:cNvPr>
          <p:cNvPicPr>
            <a:picLocks noChangeAspect="1"/>
          </p:cNvPicPr>
          <p:nvPr/>
        </p:nvPicPr>
        <p:blipFill>
          <a:blip r:embed="rId3"/>
          <a:srcRect b="39456"/>
          <a:stretch>
            <a:fillRect/>
          </a:stretch>
        </p:blipFill>
        <p:spPr>
          <a:xfrm>
            <a:off x="15267158" y="231496"/>
            <a:ext cx="2730982" cy="1204947"/>
          </a:xfrm>
          <a:prstGeom prst="rect">
            <a:avLst/>
          </a:prstGeom>
          <a:effectLst>
            <a:outerShdw blurRad="50800" dist="50800" dir="5400000" algn="ctr" rotWithShape="0">
              <a:srgbClr val="000000">
                <a:alpha val="53000"/>
              </a:srgbClr>
            </a:outerShdw>
          </a:effectLst>
        </p:spPr>
      </p:pic>
      <p:sp>
        <p:nvSpPr>
          <p:cNvPr id="2" name="TextBox 1">
            <a:extLst>
              <a:ext uri="{FF2B5EF4-FFF2-40B4-BE49-F238E27FC236}">
                <a16:creationId xmlns:a16="http://schemas.microsoft.com/office/drawing/2014/main" id="{78CD343B-9E5C-1043-BAA1-5AA41C160727}"/>
              </a:ext>
            </a:extLst>
          </p:cNvPr>
          <p:cNvSpPr txBox="1"/>
          <p:nvPr/>
        </p:nvSpPr>
        <p:spPr>
          <a:xfrm>
            <a:off x="847493" y="468351"/>
            <a:ext cx="12459821" cy="923330"/>
          </a:xfrm>
          <a:prstGeom prst="rect">
            <a:avLst/>
          </a:prstGeom>
          <a:noFill/>
        </p:spPr>
        <p:txBody>
          <a:bodyPr wrap="none" rtlCol="0">
            <a:spAutoFit/>
          </a:bodyPr>
          <a:lstStyle/>
          <a:p>
            <a:r>
              <a:rPr lang="en-US" sz="5400" b="1" dirty="0">
                <a:solidFill>
                  <a:srgbClr val="351F16"/>
                </a:solidFill>
                <a:latin typeface="Segoe UI Historic" panose="020B0502040204020203" pitchFamily="34" charset="0"/>
                <a:ea typeface="Segoe UI Historic" panose="020B0502040204020203" pitchFamily="34" charset="0"/>
                <a:cs typeface="Segoe UI Historic" panose="020B0502040204020203" pitchFamily="34" charset="0"/>
              </a:rPr>
              <a:t>Assess Understanding…Share Prognosis </a:t>
            </a:r>
            <a:endParaRPr lang="en-US" sz="5400" b="1" dirty="0">
              <a:latin typeface="Segoe UI Historic" panose="020B0502040204020203" pitchFamily="34" charset="0"/>
              <a:ea typeface="Segoe UI Historic" panose="020B0502040204020203" pitchFamily="34" charset="0"/>
              <a:cs typeface="Segoe UI Historic" panose="020B0502040204020203" pitchFamily="34" charset="0"/>
            </a:endParaRPr>
          </a:p>
        </p:txBody>
      </p:sp>
      <p:pic>
        <p:nvPicPr>
          <p:cNvPr id="11" name="Picture 3">
            <a:extLst>
              <a:ext uri="{FF2B5EF4-FFF2-40B4-BE49-F238E27FC236}">
                <a16:creationId xmlns:a16="http://schemas.microsoft.com/office/drawing/2014/main" id="{6707179C-94D8-E74B-94A3-784148AE143F}"/>
              </a:ext>
            </a:extLst>
          </p:cNvPr>
          <p:cNvPicPr>
            <a:picLocks noChangeAspect="1"/>
          </p:cNvPicPr>
          <p:nvPr/>
        </p:nvPicPr>
        <p:blipFill>
          <a:blip r:embed="rId4"/>
          <a:srcRect l="4272" r="4272"/>
          <a:stretch>
            <a:fillRect/>
          </a:stretch>
        </p:blipFill>
        <p:spPr>
          <a:xfrm>
            <a:off x="790446" y="2905851"/>
            <a:ext cx="8100384" cy="4904650"/>
          </a:xfrm>
          <a:prstGeom prst="rect">
            <a:avLst/>
          </a:prstGeom>
        </p:spPr>
      </p:pic>
    </p:spTree>
    <p:extLst>
      <p:ext uri="{BB962C8B-B14F-4D97-AF65-F5344CB8AC3E}">
        <p14:creationId xmlns:p14="http://schemas.microsoft.com/office/powerpoint/2010/main" val="23024326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2D325FFF-7481-4254-B4ED-85A391B7D93B}"/>
              </a:ext>
            </a:extLst>
          </p:cNvPr>
          <p:cNvSpPr txBox="1"/>
          <p:nvPr/>
        </p:nvSpPr>
        <p:spPr>
          <a:xfrm>
            <a:off x="762000" y="1790700"/>
            <a:ext cx="16840200" cy="8173328"/>
          </a:xfrm>
          <a:prstGeom prst="rect">
            <a:avLst/>
          </a:prstGeom>
          <a:noFill/>
        </p:spPr>
        <p:txBody>
          <a:bodyPr wrap="square">
            <a:spAutoFit/>
          </a:bodyPr>
          <a:lstStyle/>
          <a:p>
            <a:pPr>
              <a:lnSpc>
                <a:spcPct val="107000"/>
              </a:lnSpc>
              <a:spcBef>
                <a:spcPts val="900"/>
              </a:spcBef>
            </a:pPr>
            <a:r>
              <a:rPr lang="en-US" sz="3200" b="1" dirty="0">
                <a:latin typeface="Segoe UI" panose="020B0502040204020203" pitchFamily="34" charset="0"/>
                <a:ea typeface="Segoe UI" panose="020B0502040204020203" pitchFamily="34" charset="0"/>
                <a:cs typeface="Segoe UI" panose="020B0502040204020203" pitchFamily="34" charset="0"/>
              </a:rPr>
              <a:t>Goals</a:t>
            </a:r>
          </a:p>
          <a:p>
            <a:pPr marL="971550" lvl="1" indent="-514350">
              <a:lnSpc>
                <a:spcPct val="107000"/>
              </a:lnSpc>
              <a:spcBef>
                <a:spcPts val="900"/>
              </a:spcBef>
              <a:buFont typeface="Symbol" panose="05050102010706020507" pitchFamily="18" charset="2"/>
              <a:buChar char=""/>
            </a:pPr>
            <a:r>
              <a:rPr lang="en-US" sz="3200" i="1" dirty="0">
                <a:latin typeface="Segoe UI" panose="020B0502040204020203" pitchFamily="34" charset="0"/>
                <a:ea typeface="Segoe UI" panose="020B0502040204020203" pitchFamily="34" charset="0"/>
                <a:cs typeface="Segoe UI" panose="020B0502040204020203" pitchFamily="34" charset="0"/>
              </a:rPr>
              <a:t>“What are your most important goals if your health worsens?” </a:t>
            </a:r>
          </a:p>
          <a:p>
            <a:pPr>
              <a:lnSpc>
                <a:spcPct val="107000"/>
              </a:lnSpc>
              <a:spcBef>
                <a:spcPts val="900"/>
              </a:spcBef>
            </a:pPr>
            <a:r>
              <a:rPr lang="en-US" sz="3200" b="1" dirty="0">
                <a:latin typeface="Segoe UI" panose="020B0502040204020203" pitchFamily="34" charset="0"/>
                <a:ea typeface="Segoe UI" panose="020B0502040204020203" pitchFamily="34" charset="0"/>
                <a:cs typeface="Segoe UI" panose="020B0502040204020203" pitchFamily="34" charset="0"/>
              </a:rPr>
              <a:t>Fears and worries</a:t>
            </a:r>
          </a:p>
          <a:p>
            <a:pPr marL="971550" lvl="1" indent="-514350">
              <a:lnSpc>
                <a:spcPct val="107000"/>
              </a:lnSpc>
              <a:spcBef>
                <a:spcPts val="900"/>
              </a:spcBef>
              <a:buFont typeface="Symbol" panose="05050102010706020507" pitchFamily="18" charset="2"/>
              <a:buChar char=""/>
            </a:pPr>
            <a:r>
              <a:rPr lang="en-US" sz="3200" i="1" dirty="0">
                <a:latin typeface="Segoe UI" panose="020B0502040204020203" pitchFamily="34" charset="0"/>
                <a:ea typeface="Segoe UI" panose="020B0502040204020203" pitchFamily="34" charset="0"/>
                <a:cs typeface="Segoe UI" panose="020B0502040204020203" pitchFamily="34" charset="0"/>
              </a:rPr>
              <a:t>”What are your biggest fears/worries about the future with your health?”</a:t>
            </a:r>
          </a:p>
          <a:p>
            <a:pPr>
              <a:lnSpc>
                <a:spcPct val="107000"/>
              </a:lnSpc>
              <a:spcBef>
                <a:spcPts val="900"/>
              </a:spcBef>
            </a:pPr>
            <a:r>
              <a:rPr lang="en-US" sz="3200" b="1" dirty="0">
                <a:latin typeface="Segoe UI" panose="020B0502040204020203" pitchFamily="34" charset="0"/>
                <a:ea typeface="Segoe UI" panose="020B0502040204020203" pitchFamily="34" charset="0"/>
                <a:cs typeface="Segoe UI" panose="020B0502040204020203" pitchFamily="34" charset="0"/>
              </a:rPr>
              <a:t>Sources of strength</a:t>
            </a:r>
          </a:p>
          <a:p>
            <a:pPr marL="971550" lvl="1" indent="-514350">
              <a:lnSpc>
                <a:spcPct val="107000"/>
              </a:lnSpc>
              <a:spcBef>
                <a:spcPts val="900"/>
              </a:spcBef>
              <a:buFont typeface="Symbol" panose="05050102010706020507" pitchFamily="18" charset="2"/>
              <a:buChar char=""/>
            </a:pPr>
            <a:r>
              <a:rPr lang="en-US" sz="3200" i="1" dirty="0">
                <a:latin typeface="Segoe UI" panose="020B0502040204020203" pitchFamily="34" charset="0"/>
                <a:ea typeface="Segoe UI" panose="020B0502040204020203" pitchFamily="34" charset="0"/>
                <a:cs typeface="Segoe UI" panose="020B0502040204020203" pitchFamily="34" charset="0"/>
              </a:rPr>
              <a:t>“What gives you strength as you think about the future with your illness?”</a:t>
            </a:r>
          </a:p>
          <a:p>
            <a:pPr>
              <a:lnSpc>
                <a:spcPct val="107000"/>
              </a:lnSpc>
              <a:spcBef>
                <a:spcPts val="900"/>
              </a:spcBef>
            </a:pPr>
            <a:r>
              <a:rPr lang="en-US" sz="3200" b="1" dirty="0">
                <a:latin typeface="Segoe UI" panose="020B0502040204020203" pitchFamily="34" charset="0"/>
                <a:ea typeface="Segoe UI" panose="020B0502040204020203" pitchFamily="34" charset="0"/>
                <a:cs typeface="Segoe UI" panose="020B0502040204020203" pitchFamily="34" charset="0"/>
              </a:rPr>
              <a:t>Critical abilities</a:t>
            </a:r>
          </a:p>
          <a:p>
            <a:pPr marL="971550" lvl="1" indent="-514350">
              <a:lnSpc>
                <a:spcPct val="107000"/>
              </a:lnSpc>
              <a:spcBef>
                <a:spcPts val="900"/>
              </a:spcBef>
              <a:buFont typeface="Symbol" panose="05050102010706020507" pitchFamily="18" charset="2"/>
              <a:buChar char=""/>
            </a:pPr>
            <a:r>
              <a:rPr lang="en-US" sz="3200" i="1" dirty="0">
                <a:latin typeface="Segoe UI" panose="020B0502040204020203" pitchFamily="34" charset="0"/>
                <a:ea typeface="Segoe UI" panose="020B0502040204020203" pitchFamily="34" charset="0"/>
                <a:cs typeface="Segoe UI" panose="020B0502040204020203" pitchFamily="34" charset="0"/>
              </a:rPr>
              <a:t>“What abilities are so critical to you that you can’t imagine living without them?”</a:t>
            </a:r>
          </a:p>
          <a:p>
            <a:pPr>
              <a:lnSpc>
                <a:spcPct val="107000"/>
              </a:lnSpc>
              <a:spcBef>
                <a:spcPts val="900"/>
              </a:spcBef>
            </a:pPr>
            <a:r>
              <a:rPr lang="en-US" sz="3200" b="1" dirty="0">
                <a:latin typeface="Segoe UI" panose="020B0502040204020203" pitchFamily="34" charset="0"/>
                <a:ea typeface="Segoe UI" panose="020B0502040204020203" pitchFamily="34" charset="0"/>
                <a:cs typeface="Segoe UI" panose="020B0502040204020203" pitchFamily="34" charset="0"/>
              </a:rPr>
              <a:t>Tradeoffs</a:t>
            </a:r>
            <a:endParaRPr lang="en-US" sz="3200" i="1" dirty="0">
              <a:latin typeface="Segoe UI" panose="020B0502040204020203" pitchFamily="34" charset="0"/>
              <a:ea typeface="Segoe UI" panose="020B0502040204020203" pitchFamily="34" charset="0"/>
              <a:cs typeface="Segoe UI" panose="020B0502040204020203" pitchFamily="34" charset="0"/>
            </a:endParaRPr>
          </a:p>
          <a:p>
            <a:pPr marL="971550" lvl="1" indent="-514350">
              <a:lnSpc>
                <a:spcPct val="107000"/>
              </a:lnSpc>
              <a:spcBef>
                <a:spcPts val="900"/>
              </a:spcBef>
              <a:buFont typeface="Symbol" panose="05050102010706020507" pitchFamily="18" charset="2"/>
              <a:buChar char=""/>
            </a:pPr>
            <a:r>
              <a:rPr lang="en-US" sz="3200" i="1" dirty="0">
                <a:latin typeface="Segoe UI" panose="020B0502040204020203" pitchFamily="34" charset="0"/>
                <a:ea typeface="Segoe UI" panose="020B0502040204020203" pitchFamily="34" charset="0"/>
                <a:cs typeface="Segoe UI" panose="020B0502040204020203" pitchFamily="34" charset="0"/>
              </a:rPr>
              <a:t>”If you become sicker, how much are you willing to go through for the possibility of gaining more time?”</a:t>
            </a:r>
          </a:p>
          <a:p>
            <a:pPr>
              <a:lnSpc>
                <a:spcPct val="107000"/>
              </a:lnSpc>
              <a:spcBef>
                <a:spcPts val="900"/>
              </a:spcBef>
            </a:pPr>
            <a:r>
              <a:rPr lang="en-US" sz="3200" b="1" i="1" dirty="0">
                <a:latin typeface="Segoe UI" panose="020B0502040204020203" pitchFamily="34" charset="0"/>
                <a:ea typeface="Segoe UI" panose="020B0502040204020203" pitchFamily="34" charset="0"/>
                <a:cs typeface="Segoe UI" panose="020B0502040204020203" pitchFamily="34" charset="0"/>
              </a:rPr>
              <a:t>Family</a:t>
            </a:r>
          </a:p>
          <a:p>
            <a:pPr marL="914400" lvl="1" indent="-457200">
              <a:lnSpc>
                <a:spcPct val="107000"/>
              </a:lnSpc>
              <a:spcBef>
                <a:spcPts val="900"/>
              </a:spcBef>
              <a:buFont typeface="Arial" panose="020B0604020202020204" pitchFamily="34" charset="0"/>
              <a:buChar char="•"/>
            </a:pPr>
            <a:r>
              <a:rPr lang="en-US" sz="3200" i="1" dirty="0">
                <a:latin typeface="Segoe UI" panose="020B0502040204020203" pitchFamily="34" charset="0"/>
                <a:ea typeface="Segoe UI" panose="020B0502040204020203" pitchFamily="34" charset="0"/>
                <a:cs typeface="Segoe UI" panose="020B0502040204020203" pitchFamily="34" charset="0"/>
              </a:rPr>
              <a:t>”How much does your family* know about your priorities and wishes?”</a:t>
            </a:r>
          </a:p>
        </p:txBody>
      </p:sp>
      <p:sp>
        <p:nvSpPr>
          <p:cNvPr id="2" name="TextBox 1">
            <a:extLst>
              <a:ext uri="{FF2B5EF4-FFF2-40B4-BE49-F238E27FC236}">
                <a16:creationId xmlns:a16="http://schemas.microsoft.com/office/drawing/2014/main" id="{029547B4-29E4-6F44-B54E-64508AE0474D}"/>
              </a:ext>
            </a:extLst>
          </p:cNvPr>
          <p:cNvSpPr txBox="1"/>
          <p:nvPr/>
        </p:nvSpPr>
        <p:spPr>
          <a:xfrm>
            <a:off x="1159727" y="602166"/>
            <a:ext cx="5782545" cy="923330"/>
          </a:xfrm>
          <a:prstGeom prst="rect">
            <a:avLst/>
          </a:prstGeom>
          <a:noFill/>
        </p:spPr>
        <p:txBody>
          <a:bodyPr wrap="none" rtlCol="0">
            <a:spAutoFit/>
          </a:bodyPr>
          <a:lstStyle/>
          <a:p>
            <a:r>
              <a:rPr lang="en-US" sz="5400" b="1" dirty="0">
                <a:solidFill>
                  <a:srgbClr val="351F16"/>
                </a:solidFill>
                <a:latin typeface="Segoe UI Historic" panose="020B0502040204020203" pitchFamily="34" charset="0"/>
                <a:ea typeface="Segoe UI Historic" panose="020B0502040204020203" pitchFamily="34" charset="0"/>
                <a:cs typeface="Segoe UI Historic" panose="020B0502040204020203" pitchFamily="34" charset="0"/>
              </a:rPr>
              <a:t>Explore Key Topics</a:t>
            </a:r>
            <a:endParaRPr lang="en-US" b="1" dirty="0">
              <a:latin typeface="Segoe UI Historic" panose="020B0502040204020203" pitchFamily="34" charset="0"/>
              <a:ea typeface="Segoe UI Historic" panose="020B0502040204020203" pitchFamily="34" charset="0"/>
              <a:cs typeface="Segoe UI Historic" panose="020B0502040204020203" pitchFamily="34" charset="0"/>
            </a:endParaRPr>
          </a:p>
        </p:txBody>
      </p:sp>
      <p:pic>
        <p:nvPicPr>
          <p:cNvPr id="8" name="Picture 7">
            <a:extLst>
              <a:ext uri="{FF2B5EF4-FFF2-40B4-BE49-F238E27FC236}">
                <a16:creationId xmlns:a16="http://schemas.microsoft.com/office/drawing/2014/main" id="{274A43E9-C835-B543-9FD2-3BC85279D4C9}"/>
              </a:ext>
            </a:extLst>
          </p:cNvPr>
          <p:cNvPicPr>
            <a:picLocks noChangeAspect="1"/>
          </p:cNvPicPr>
          <p:nvPr/>
        </p:nvPicPr>
        <p:blipFill>
          <a:blip r:embed="rId3"/>
          <a:srcRect b="39456"/>
          <a:stretch>
            <a:fillRect/>
          </a:stretch>
        </p:blipFill>
        <p:spPr>
          <a:xfrm>
            <a:off x="15267158" y="231496"/>
            <a:ext cx="2730982" cy="1204947"/>
          </a:xfrm>
          <a:prstGeom prst="rect">
            <a:avLst/>
          </a:prstGeom>
          <a:effectLst>
            <a:outerShdw blurRad="50800" dist="50800" dir="5400000" algn="ctr" rotWithShape="0">
              <a:srgbClr val="000000">
                <a:alpha val="53000"/>
              </a:srgbClr>
            </a:outerShdw>
          </a:effectLst>
        </p:spPr>
      </p:pic>
    </p:spTree>
    <p:extLst>
      <p:ext uri="{BB962C8B-B14F-4D97-AF65-F5344CB8AC3E}">
        <p14:creationId xmlns:p14="http://schemas.microsoft.com/office/powerpoint/2010/main" val="11926631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2D325FFF-7481-4254-B4ED-85A391B7D93B}"/>
              </a:ext>
            </a:extLst>
          </p:cNvPr>
          <p:cNvSpPr txBox="1"/>
          <p:nvPr/>
        </p:nvSpPr>
        <p:spPr>
          <a:xfrm>
            <a:off x="8428849" y="1943100"/>
            <a:ext cx="8966288" cy="7771166"/>
          </a:xfrm>
          <a:prstGeom prst="rect">
            <a:avLst/>
          </a:prstGeom>
          <a:noFill/>
        </p:spPr>
        <p:txBody>
          <a:bodyPr wrap="square">
            <a:spAutoFit/>
          </a:bodyPr>
          <a:lstStyle/>
          <a:p>
            <a:pPr>
              <a:lnSpc>
                <a:spcPct val="107000"/>
              </a:lnSpc>
              <a:spcBef>
                <a:spcPts val="900"/>
              </a:spcBef>
            </a:pPr>
            <a:r>
              <a:rPr lang="en-US" sz="3000" b="1" dirty="0">
                <a:latin typeface="Segoe UI" panose="020B0502040204020203" pitchFamily="34" charset="0"/>
                <a:ea typeface="Segoe UI" panose="020B0502040204020203" pitchFamily="34" charset="0"/>
                <a:cs typeface="Segoe UI" panose="020B0502040204020203" pitchFamily="34" charset="0"/>
              </a:rPr>
              <a:t>Summarize:</a:t>
            </a:r>
          </a:p>
          <a:p>
            <a:pPr>
              <a:lnSpc>
                <a:spcPct val="107000"/>
              </a:lnSpc>
              <a:spcBef>
                <a:spcPts val="900"/>
              </a:spcBef>
            </a:pPr>
            <a:r>
              <a:rPr lang="en-US" sz="3000" i="1" dirty="0">
                <a:latin typeface="Segoe UI" panose="020B0502040204020203" pitchFamily="34" charset="0"/>
                <a:ea typeface="Segoe UI" panose="020B0502040204020203" pitchFamily="34" charset="0"/>
                <a:cs typeface="Segoe UI" panose="020B0502040204020203" pitchFamily="34" charset="0"/>
              </a:rPr>
              <a:t>	“I heard you say that….is important to you…”</a:t>
            </a:r>
          </a:p>
          <a:p>
            <a:pPr>
              <a:lnSpc>
                <a:spcPct val="107000"/>
              </a:lnSpc>
              <a:spcBef>
                <a:spcPts val="900"/>
              </a:spcBef>
            </a:pPr>
            <a:endParaRPr lang="en-US" sz="3000" dirty="0">
              <a:latin typeface="Segoe UI" panose="020B0502040204020203" pitchFamily="34" charset="0"/>
              <a:ea typeface="Segoe UI" panose="020B0502040204020203" pitchFamily="34" charset="0"/>
              <a:cs typeface="Segoe UI" panose="020B0502040204020203" pitchFamily="34" charset="0"/>
            </a:endParaRPr>
          </a:p>
          <a:p>
            <a:pPr>
              <a:lnSpc>
                <a:spcPct val="107000"/>
              </a:lnSpc>
              <a:spcBef>
                <a:spcPts val="900"/>
              </a:spcBef>
            </a:pPr>
            <a:r>
              <a:rPr lang="en-US" sz="3000" b="1" dirty="0">
                <a:latin typeface="Segoe UI" panose="020B0502040204020203" pitchFamily="34" charset="0"/>
                <a:ea typeface="Segoe UI" panose="020B0502040204020203" pitchFamily="34" charset="0"/>
                <a:cs typeface="Segoe UI" panose="020B0502040204020203" pitchFamily="34" charset="0"/>
              </a:rPr>
              <a:t>Make a Recommendation:</a:t>
            </a:r>
          </a:p>
          <a:p>
            <a:pPr>
              <a:lnSpc>
                <a:spcPct val="107000"/>
              </a:lnSpc>
              <a:spcBef>
                <a:spcPts val="900"/>
              </a:spcBef>
            </a:pPr>
            <a:r>
              <a:rPr lang="en-US" sz="3000" dirty="0">
                <a:latin typeface="Segoe UI" panose="020B0502040204020203" pitchFamily="34" charset="0"/>
                <a:ea typeface="Segoe UI" panose="020B0502040204020203" pitchFamily="34" charset="0"/>
                <a:cs typeface="Segoe UI" panose="020B0502040204020203" pitchFamily="34" charset="0"/>
              </a:rPr>
              <a:t>	</a:t>
            </a:r>
            <a:r>
              <a:rPr lang="en-US" sz="3000" i="1" dirty="0">
                <a:latin typeface="Segoe UI" panose="020B0502040204020203" pitchFamily="34" charset="0"/>
                <a:ea typeface="Segoe UI" panose="020B0502040204020203" pitchFamily="34" charset="0"/>
                <a:cs typeface="Segoe UI" panose="020B0502040204020203" pitchFamily="34" charset="0"/>
              </a:rPr>
              <a:t>“I recommend…</a:t>
            </a:r>
          </a:p>
          <a:p>
            <a:pPr>
              <a:lnSpc>
                <a:spcPct val="107000"/>
              </a:lnSpc>
              <a:spcBef>
                <a:spcPts val="900"/>
              </a:spcBef>
            </a:pPr>
            <a:r>
              <a:rPr lang="en-US" sz="3000" i="1" dirty="0">
                <a:latin typeface="Segoe UI" panose="020B0502040204020203" pitchFamily="34" charset="0"/>
                <a:ea typeface="Segoe UI" panose="020B0502040204020203" pitchFamily="34" charset="0"/>
                <a:cs typeface="Segoe UI" panose="020B0502040204020203" pitchFamily="34" charset="0"/>
              </a:rPr>
              <a:t>		…we bring your family in…”</a:t>
            </a:r>
          </a:p>
          <a:p>
            <a:pPr>
              <a:lnSpc>
                <a:spcPct val="107000"/>
              </a:lnSpc>
              <a:spcBef>
                <a:spcPts val="900"/>
              </a:spcBef>
            </a:pPr>
            <a:r>
              <a:rPr lang="en-US" sz="3000" i="1" dirty="0">
                <a:latin typeface="Segoe UI" panose="020B0502040204020203" pitchFamily="34" charset="0"/>
                <a:ea typeface="Segoe UI" panose="020B0502040204020203" pitchFamily="34" charset="0"/>
                <a:cs typeface="Segoe UI" panose="020B0502040204020203" pitchFamily="34" charset="0"/>
              </a:rPr>
              <a:t>		…we create orders that outline…”</a:t>
            </a:r>
          </a:p>
          <a:p>
            <a:pPr>
              <a:lnSpc>
                <a:spcPct val="107000"/>
              </a:lnSpc>
              <a:spcBef>
                <a:spcPts val="900"/>
              </a:spcBef>
            </a:pPr>
            <a:r>
              <a:rPr lang="en-US" sz="3000" i="1" dirty="0">
                <a:latin typeface="Segoe UI" panose="020B0502040204020203" pitchFamily="34" charset="0"/>
                <a:ea typeface="Segoe UI" panose="020B0502040204020203" pitchFamily="34" charset="0"/>
                <a:cs typeface="Segoe UI" panose="020B0502040204020203" pitchFamily="34" charset="0"/>
              </a:rPr>
              <a:t>		…we make a list of things to talk about…”</a:t>
            </a:r>
          </a:p>
          <a:p>
            <a:pPr>
              <a:lnSpc>
                <a:spcPct val="107000"/>
              </a:lnSpc>
              <a:spcBef>
                <a:spcPts val="900"/>
              </a:spcBef>
            </a:pPr>
            <a:r>
              <a:rPr lang="en-US" sz="3000" b="1" dirty="0">
                <a:latin typeface="Segoe UI" panose="020B0502040204020203" pitchFamily="34" charset="0"/>
                <a:ea typeface="Segoe UI" panose="020B0502040204020203" pitchFamily="34" charset="0"/>
                <a:cs typeface="Segoe UI" panose="020B0502040204020203" pitchFamily="34" charset="0"/>
              </a:rPr>
              <a:t>Check-in/Confirm:</a:t>
            </a:r>
          </a:p>
          <a:p>
            <a:pPr>
              <a:lnSpc>
                <a:spcPct val="107000"/>
              </a:lnSpc>
              <a:spcBef>
                <a:spcPts val="900"/>
              </a:spcBef>
            </a:pPr>
            <a:r>
              <a:rPr lang="en-US" sz="3000" dirty="0">
                <a:latin typeface="Segoe UI" panose="020B0502040204020203" pitchFamily="34" charset="0"/>
                <a:ea typeface="Segoe UI" panose="020B0502040204020203" pitchFamily="34" charset="0"/>
                <a:cs typeface="Segoe UI" panose="020B0502040204020203" pitchFamily="34" charset="0"/>
              </a:rPr>
              <a:t>	</a:t>
            </a:r>
            <a:r>
              <a:rPr lang="en-US" sz="3000" i="1" dirty="0">
                <a:latin typeface="Segoe UI" panose="020B0502040204020203" pitchFamily="34" charset="0"/>
                <a:ea typeface="Segoe UI" panose="020B0502040204020203" pitchFamily="34" charset="0"/>
                <a:cs typeface="Segoe UI" panose="020B0502040204020203" pitchFamily="34" charset="0"/>
              </a:rPr>
              <a:t>“How does that I sound?”</a:t>
            </a:r>
          </a:p>
          <a:p>
            <a:pPr>
              <a:lnSpc>
                <a:spcPct val="107000"/>
              </a:lnSpc>
              <a:spcBef>
                <a:spcPts val="900"/>
              </a:spcBef>
            </a:pPr>
            <a:r>
              <a:rPr lang="en-US" sz="3000" b="1" dirty="0">
                <a:latin typeface="Segoe UI" panose="020B0502040204020203" pitchFamily="34" charset="0"/>
                <a:ea typeface="Segoe UI" panose="020B0502040204020203" pitchFamily="34" charset="0"/>
                <a:cs typeface="Segoe UI" panose="020B0502040204020203" pitchFamily="34" charset="0"/>
              </a:rPr>
              <a:t>Reassure:</a:t>
            </a:r>
          </a:p>
          <a:p>
            <a:pPr>
              <a:lnSpc>
                <a:spcPct val="107000"/>
              </a:lnSpc>
              <a:spcBef>
                <a:spcPts val="900"/>
              </a:spcBef>
            </a:pPr>
            <a:r>
              <a:rPr lang="en-US" sz="3000" dirty="0">
                <a:latin typeface="Segoe UI" panose="020B0502040204020203" pitchFamily="34" charset="0"/>
                <a:ea typeface="Segoe UI" panose="020B0502040204020203" pitchFamily="34" charset="0"/>
                <a:cs typeface="Segoe UI" panose="020B0502040204020203" pitchFamily="34" charset="0"/>
              </a:rPr>
              <a:t>	</a:t>
            </a:r>
            <a:r>
              <a:rPr lang="en-US" sz="3000" i="1" dirty="0">
                <a:latin typeface="Segoe UI" panose="020B0502040204020203" pitchFamily="34" charset="0"/>
                <a:ea typeface="Segoe UI" panose="020B0502040204020203" pitchFamily="34" charset="0"/>
                <a:cs typeface="Segoe UI" panose="020B0502040204020203" pitchFamily="34" charset="0"/>
              </a:rPr>
              <a:t>“I/we will be here to see you through this.”	</a:t>
            </a:r>
            <a:endParaRPr lang="en-US" sz="2700" i="1" dirty="0">
              <a:latin typeface="Segoe UI" panose="020B0502040204020203" pitchFamily="34" charset="0"/>
              <a:ea typeface="Segoe UI" panose="020B0502040204020203" pitchFamily="34" charset="0"/>
              <a:cs typeface="Segoe UI" panose="020B0502040204020203" pitchFamily="34" charset="0"/>
            </a:endParaRPr>
          </a:p>
          <a:p>
            <a:pPr>
              <a:lnSpc>
                <a:spcPct val="107000"/>
              </a:lnSpc>
              <a:spcBef>
                <a:spcPts val="900"/>
              </a:spcBef>
            </a:pPr>
            <a:endParaRPr lang="en-US" sz="2400" dirty="0">
              <a:latin typeface="Segoe UI" panose="020B0502040204020203" pitchFamily="34" charset="0"/>
              <a:ea typeface="Segoe UI" panose="020B0502040204020203"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390E2C5C-EA08-D242-88E3-4C4ECE55962B}"/>
              </a:ext>
            </a:extLst>
          </p:cNvPr>
          <p:cNvPicPr>
            <a:picLocks noChangeAspect="1"/>
          </p:cNvPicPr>
          <p:nvPr/>
        </p:nvPicPr>
        <p:blipFill>
          <a:blip r:embed="rId3"/>
          <a:srcRect b="39456"/>
          <a:stretch>
            <a:fillRect/>
          </a:stretch>
        </p:blipFill>
        <p:spPr>
          <a:xfrm>
            <a:off x="15267158" y="231496"/>
            <a:ext cx="2730982" cy="1204947"/>
          </a:xfrm>
          <a:prstGeom prst="rect">
            <a:avLst/>
          </a:prstGeom>
          <a:effectLst>
            <a:outerShdw blurRad="50800" dist="50800" dir="5400000" algn="ctr" rotWithShape="0">
              <a:srgbClr val="000000">
                <a:alpha val="53000"/>
              </a:srgbClr>
            </a:outerShdw>
          </a:effectLst>
        </p:spPr>
      </p:pic>
      <p:sp>
        <p:nvSpPr>
          <p:cNvPr id="2" name="TextBox 1">
            <a:extLst>
              <a:ext uri="{FF2B5EF4-FFF2-40B4-BE49-F238E27FC236}">
                <a16:creationId xmlns:a16="http://schemas.microsoft.com/office/drawing/2014/main" id="{4B1A8C30-17FA-484E-9707-ED86F74DE3A6}"/>
              </a:ext>
            </a:extLst>
          </p:cNvPr>
          <p:cNvSpPr txBox="1"/>
          <p:nvPr/>
        </p:nvSpPr>
        <p:spPr>
          <a:xfrm>
            <a:off x="1159727" y="802888"/>
            <a:ext cx="7212937" cy="923330"/>
          </a:xfrm>
          <a:prstGeom prst="rect">
            <a:avLst/>
          </a:prstGeom>
          <a:noFill/>
        </p:spPr>
        <p:txBody>
          <a:bodyPr wrap="none" rtlCol="0">
            <a:spAutoFit/>
          </a:bodyPr>
          <a:lstStyle/>
          <a:p>
            <a:r>
              <a:rPr lang="en-US" sz="5400" b="1" dirty="0">
                <a:solidFill>
                  <a:srgbClr val="351F16"/>
                </a:solidFill>
                <a:latin typeface="Segoe UI Historic" panose="020B0502040204020203" pitchFamily="34" charset="0"/>
                <a:ea typeface="Segoe UI Historic" panose="020B0502040204020203" pitchFamily="34" charset="0"/>
                <a:cs typeface="Segoe UI Historic" panose="020B0502040204020203" pitchFamily="34" charset="0"/>
              </a:rPr>
              <a:t>Close the Conversation</a:t>
            </a:r>
            <a:endParaRPr lang="en-US" sz="5400" b="1" dirty="0">
              <a:latin typeface="Segoe UI Historic" panose="020B0502040204020203" pitchFamily="34" charset="0"/>
              <a:ea typeface="Segoe UI Historic" panose="020B0502040204020203" pitchFamily="34" charset="0"/>
              <a:cs typeface="Segoe UI Historic" panose="020B0502040204020203" pitchFamily="34" charset="0"/>
            </a:endParaRPr>
          </a:p>
        </p:txBody>
      </p:sp>
      <p:pic>
        <p:nvPicPr>
          <p:cNvPr id="11" name="Picture 10">
            <a:extLst>
              <a:ext uri="{FF2B5EF4-FFF2-40B4-BE49-F238E27FC236}">
                <a16:creationId xmlns:a16="http://schemas.microsoft.com/office/drawing/2014/main" id="{37681F86-86FC-0D43-9DD2-7B296E0A965E}"/>
              </a:ext>
            </a:extLst>
          </p:cNvPr>
          <p:cNvPicPr>
            <a:picLocks noChangeAspect="1"/>
          </p:cNvPicPr>
          <p:nvPr/>
        </p:nvPicPr>
        <p:blipFill>
          <a:blip r:embed="rId4"/>
          <a:stretch>
            <a:fillRect/>
          </a:stretch>
        </p:blipFill>
        <p:spPr>
          <a:xfrm>
            <a:off x="909590" y="3238500"/>
            <a:ext cx="6803602" cy="4535736"/>
          </a:xfrm>
          <a:prstGeom prst="rect">
            <a:avLst/>
          </a:prstGeom>
        </p:spPr>
      </p:pic>
    </p:spTree>
    <p:extLst>
      <p:ext uri="{BB962C8B-B14F-4D97-AF65-F5344CB8AC3E}">
        <p14:creationId xmlns:p14="http://schemas.microsoft.com/office/powerpoint/2010/main" val="8453105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0343E49-C196-4D0E-A030-35EB16B9521D}"/>
              </a:ext>
            </a:extLst>
          </p:cNvPr>
          <p:cNvSpPr txBox="1"/>
          <p:nvPr/>
        </p:nvSpPr>
        <p:spPr>
          <a:xfrm>
            <a:off x="756984" y="8781817"/>
            <a:ext cx="4452373" cy="369332"/>
          </a:xfrm>
          <a:prstGeom prst="rect">
            <a:avLst/>
          </a:prstGeom>
          <a:noFill/>
        </p:spPr>
        <p:txBody>
          <a:bodyPr wrap="none" rtlCol="0">
            <a:spAutoFit/>
          </a:bodyPr>
          <a:lstStyle/>
          <a:p>
            <a:r>
              <a:rPr lang="en-US" u="sng" dirty="0" err="1">
                <a:solidFill>
                  <a:srgbClr val="002060"/>
                </a:solidFill>
                <a:latin typeface="Segoe UI" panose="020B0502040204020203" pitchFamily="34" charset="0"/>
                <a:cs typeface="Segoe UI" panose="020B0502040204020203" pitchFamily="34" charset="0"/>
                <a:hlinkClick r:id="rId3">
                  <a:extLst>
                    <a:ext uri="{A12FA001-AC4F-418D-AE19-62706E023703}">
                      <ahyp:hlinkClr xmlns:ahyp="http://schemas.microsoft.com/office/drawing/2018/hyperlinkcolor" val="tx"/>
                    </a:ext>
                  </a:extLst>
                </a:hlinkClick>
              </a:rPr>
              <a:t>stairs</a:t>
            </a:r>
            <a:r>
              <a:rPr lang="en-US" u="sng" dirty="0" err="1">
                <a:solidFill>
                  <a:srgbClr val="002060"/>
                </a:solidFill>
                <a:latin typeface="Segoe UI" panose="020B0502040204020203" pitchFamily="34" charset="0"/>
                <a:cs typeface="Segoe UI" panose="020B0502040204020203" pitchFamily="34" charset="0"/>
                <a:hlinkClick r:id="rId4">
                  <a:extLst>
                    <a:ext uri="{A12FA001-AC4F-418D-AE19-62706E023703}">
                      <ahyp:hlinkClr xmlns:ahyp="http://schemas.microsoft.com/office/drawing/2018/hyperlinkcolor" val="tx"/>
                    </a:ext>
                  </a:extLst>
                </a:hlinkClick>
              </a:rPr>
              <a:t>art</a:t>
            </a:r>
            <a:r>
              <a:rPr lang="en-US" u="sng" dirty="0" err="1">
                <a:solidFill>
                  <a:srgbClr val="002060"/>
                </a:solidFill>
                <a:latin typeface="Segoe UI" panose="020B0502040204020203" pitchFamily="34" charset="0"/>
                <a:cs typeface="Segoe UI" panose="020B0502040204020203" pitchFamily="34" charset="0"/>
                <a:hlinkClick r:id="rId5">
                  <a:extLst>
                    <a:ext uri="{A12FA001-AC4F-418D-AE19-62706E023703}">
                      <ahyp:hlinkClr xmlns:ahyp="http://schemas.microsoft.com/office/drawing/2018/hyperlinkcolor" val="tx"/>
                    </a:ext>
                  </a:extLst>
                </a:hlinkClick>
              </a:rPr>
              <a:t>places</a:t>
            </a:r>
            <a:r>
              <a:rPr lang="en-US" u="sng" dirty="0" err="1">
                <a:solidFill>
                  <a:srgbClr val="002060"/>
                </a:solidFill>
                <a:latin typeface="Segoe UI" panose="020B0502040204020203" pitchFamily="34" charset="0"/>
                <a:cs typeface="Segoe UI" panose="020B0502040204020203" pitchFamily="34" charset="0"/>
                <a:hlinkClick r:id="rId6">
                  <a:extLst>
                    <a:ext uri="{A12FA001-AC4F-418D-AE19-62706E023703}">
                      <ahyp:hlinkClr xmlns:ahyp="http://schemas.microsoft.com/office/drawing/2018/hyperlinkcolor" val="tx"/>
                    </a:ext>
                  </a:extLst>
                </a:hlinkClick>
              </a:rPr>
              <a:t>mosaic</a:t>
            </a:r>
            <a:r>
              <a:rPr lang="en-US" u="sng" dirty="0" err="1">
                <a:solidFill>
                  <a:srgbClr val="002060"/>
                </a:solidFill>
                <a:latin typeface="Segoe UI" panose="020B0502040204020203" pitchFamily="34" charset="0"/>
                <a:cs typeface="Segoe UI" panose="020B0502040204020203" pitchFamily="34" charset="0"/>
                <a:hlinkClick r:id="rId7">
                  <a:extLst>
                    <a:ext uri="{A12FA001-AC4F-418D-AE19-62706E023703}">
                      <ahyp:hlinkClr xmlns:ahyp="http://schemas.microsoft.com/office/drawing/2018/hyperlinkcolor" val="tx"/>
                    </a:ext>
                  </a:extLst>
                </a:hlinkClick>
              </a:rPr>
              <a:t>creative</a:t>
            </a:r>
            <a:r>
              <a:rPr lang="en-US" u="sng" dirty="0" err="1">
                <a:solidFill>
                  <a:srgbClr val="002060"/>
                </a:solidFill>
                <a:latin typeface="Segoe UI" panose="020B0502040204020203" pitchFamily="34" charset="0"/>
                <a:cs typeface="Segoe UI" panose="020B0502040204020203" pitchFamily="34" charset="0"/>
                <a:hlinkClick r:id="rId8">
                  <a:extLst>
                    <a:ext uri="{A12FA001-AC4F-418D-AE19-62706E023703}">
                      <ahyp:hlinkClr xmlns:ahyp="http://schemas.microsoft.com/office/drawing/2018/hyperlinkcolor" val="tx"/>
                    </a:ext>
                  </a:extLst>
                </a:hlinkClick>
              </a:rPr>
              <a:t>photography</a:t>
            </a:r>
            <a:endParaRPr lang="en-US" dirty="0">
              <a:latin typeface="Segoe UI" panose="020B0502040204020203" pitchFamily="34" charset="0"/>
              <a:cs typeface="Segoe UI" panose="020B0502040204020203" pitchFamily="34" charset="0"/>
            </a:endParaRPr>
          </a:p>
        </p:txBody>
      </p:sp>
      <p:sp>
        <p:nvSpPr>
          <p:cNvPr id="2" name="TextBox 1">
            <a:extLst>
              <a:ext uri="{FF2B5EF4-FFF2-40B4-BE49-F238E27FC236}">
                <a16:creationId xmlns:a16="http://schemas.microsoft.com/office/drawing/2014/main" id="{1614B0A6-AB17-9D4B-9438-C858ADEEA9A6}"/>
              </a:ext>
            </a:extLst>
          </p:cNvPr>
          <p:cNvSpPr txBox="1"/>
          <p:nvPr/>
        </p:nvSpPr>
        <p:spPr>
          <a:xfrm>
            <a:off x="11339461" y="2554971"/>
            <a:ext cx="4615751" cy="4585871"/>
          </a:xfrm>
          <a:prstGeom prst="rect">
            <a:avLst/>
          </a:prstGeom>
          <a:noFill/>
        </p:spPr>
        <p:txBody>
          <a:bodyPr wrap="none" rtlCol="0">
            <a:spAutoFit/>
          </a:bodyPr>
          <a:lstStyle/>
          <a:p>
            <a:r>
              <a:rPr lang="en-US" sz="4000" dirty="0"/>
              <a:t>Remember </a:t>
            </a:r>
            <a:r>
              <a:rPr lang="en-US" sz="4000" b="1" dirty="0"/>
              <a:t>NURSE(S)</a:t>
            </a:r>
            <a:endParaRPr lang="en-US" sz="4000" dirty="0"/>
          </a:p>
          <a:p>
            <a:endParaRPr lang="en-US" sz="3600" dirty="0"/>
          </a:p>
          <a:p>
            <a:r>
              <a:rPr lang="en-US" sz="3600" b="1" dirty="0"/>
              <a:t>N</a:t>
            </a:r>
            <a:r>
              <a:rPr lang="en-US" sz="3600" dirty="0"/>
              <a:t>…</a:t>
            </a:r>
            <a:r>
              <a:rPr lang="en-US" sz="3600" dirty="0" err="1"/>
              <a:t>ame</a:t>
            </a:r>
            <a:endParaRPr lang="en-US" sz="3600" dirty="0"/>
          </a:p>
          <a:p>
            <a:r>
              <a:rPr lang="en-US" sz="3600" b="1" dirty="0"/>
              <a:t>U</a:t>
            </a:r>
            <a:r>
              <a:rPr lang="en-US" sz="3600" dirty="0"/>
              <a:t>…</a:t>
            </a:r>
            <a:r>
              <a:rPr lang="en-US" sz="3600" dirty="0" err="1"/>
              <a:t>nderstand</a:t>
            </a:r>
            <a:endParaRPr lang="en-US" sz="3600" dirty="0"/>
          </a:p>
          <a:p>
            <a:r>
              <a:rPr lang="en-US" sz="3600" b="1" dirty="0"/>
              <a:t>R</a:t>
            </a:r>
            <a:r>
              <a:rPr lang="en-US" sz="3600" dirty="0"/>
              <a:t>…</a:t>
            </a:r>
            <a:r>
              <a:rPr lang="en-US" sz="3600" dirty="0" err="1"/>
              <a:t>espect</a:t>
            </a:r>
            <a:endParaRPr lang="en-US" sz="3600" dirty="0"/>
          </a:p>
          <a:p>
            <a:r>
              <a:rPr lang="en-US" sz="3600" b="1" dirty="0"/>
              <a:t>S</a:t>
            </a:r>
            <a:r>
              <a:rPr lang="en-US" sz="3600" dirty="0"/>
              <a:t>…</a:t>
            </a:r>
            <a:r>
              <a:rPr lang="en-US" sz="3600" dirty="0" err="1"/>
              <a:t>upport</a:t>
            </a:r>
            <a:r>
              <a:rPr lang="en-US" sz="3600" dirty="0"/>
              <a:t> </a:t>
            </a:r>
          </a:p>
          <a:p>
            <a:r>
              <a:rPr lang="en-US" sz="3600" b="1" dirty="0"/>
              <a:t>E</a:t>
            </a:r>
            <a:r>
              <a:rPr lang="en-US" sz="3600" dirty="0"/>
              <a:t>…</a:t>
            </a:r>
            <a:r>
              <a:rPr lang="en-US" sz="3600" dirty="0" err="1"/>
              <a:t>xplore</a:t>
            </a:r>
            <a:endParaRPr lang="en-US" sz="3600" dirty="0"/>
          </a:p>
          <a:p>
            <a:r>
              <a:rPr lang="en-US" sz="3600" b="1" dirty="0"/>
              <a:t>(S)</a:t>
            </a:r>
            <a:r>
              <a:rPr lang="en-US" sz="3600" dirty="0"/>
              <a:t>…</a:t>
            </a:r>
            <a:r>
              <a:rPr lang="en-US" sz="3600" dirty="0" err="1"/>
              <a:t>ilence</a:t>
            </a:r>
            <a:endParaRPr lang="en-US" sz="3600" dirty="0"/>
          </a:p>
        </p:txBody>
      </p:sp>
      <p:pic>
        <p:nvPicPr>
          <p:cNvPr id="9" name="Picture 8" descr="Person holding hand">
            <a:extLst>
              <a:ext uri="{FF2B5EF4-FFF2-40B4-BE49-F238E27FC236}">
                <a16:creationId xmlns:a16="http://schemas.microsoft.com/office/drawing/2014/main" id="{0BA25B8D-E032-B54D-A3FB-49E94510214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9286" y="3390900"/>
            <a:ext cx="8102660" cy="5407644"/>
          </a:xfrm>
          <a:prstGeom prst="rect">
            <a:avLst/>
          </a:prstGeom>
        </p:spPr>
      </p:pic>
      <p:sp>
        <p:nvSpPr>
          <p:cNvPr id="11" name="TextBox 10">
            <a:extLst>
              <a:ext uri="{FF2B5EF4-FFF2-40B4-BE49-F238E27FC236}">
                <a16:creationId xmlns:a16="http://schemas.microsoft.com/office/drawing/2014/main" id="{A28591F2-9C54-9D43-95CA-5F51E1F9F573}"/>
              </a:ext>
            </a:extLst>
          </p:cNvPr>
          <p:cNvSpPr txBox="1"/>
          <p:nvPr/>
        </p:nvSpPr>
        <p:spPr>
          <a:xfrm>
            <a:off x="8915400" y="9267774"/>
            <a:ext cx="8813182" cy="461665"/>
          </a:xfrm>
          <a:prstGeom prst="rect">
            <a:avLst/>
          </a:prstGeom>
          <a:noFill/>
        </p:spPr>
        <p:txBody>
          <a:bodyPr wrap="none" rtlCol="0">
            <a:spAutoFit/>
          </a:bodyPr>
          <a:lstStyle/>
          <a:p>
            <a:r>
              <a:rPr lang="en-US" sz="2400" dirty="0"/>
              <a:t>https://</a:t>
            </a:r>
            <a:r>
              <a:rPr lang="en-US" sz="2400" dirty="0" err="1"/>
              <a:t>www.vitaltalk.org</a:t>
            </a:r>
            <a:r>
              <a:rPr lang="en-US" sz="2400" dirty="0"/>
              <a:t>/guides/responding-to-emotion-respecting/</a:t>
            </a:r>
          </a:p>
        </p:txBody>
      </p:sp>
      <p:sp>
        <p:nvSpPr>
          <p:cNvPr id="3" name="TextBox 2">
            <a:extLst>
              <a:ext uri="{FF2B5EF4-FFF2-40B4-BE49-F238E27FC236}">
                <a16:creationId xmlns:a16="http://schemas.microsoft.com/office/drawing/2014/main" id="{20C445AD-D13D-2341-93DE-306E1BD30AD3}"/>
              </a:ext>
            </a:extLst>
          </p:cNvPr>
          <p:cNvSpPr txBox="1"/>
          <p:nvPr/>
        </p:nvSpPr>
        <p:spPr>
          <a:xfrm>
            <a:off x="1003610" y="557561"/>
            <a:ext cx="13413031" cy="923330"/>
          </a:xfrm>
          <a:prstGeom prst="rect">
            <a:avLst/>
          </a:prstGeom>
          <a:noFill/>
        </p:spPr>
        <p:txBody>
          <a:bodyPr wrap="none" rtlCol="0">
            <a:spAutoFit/>
          </a:bodyPr>
          <a:lstStyle/>
          <a:p>
            <a:r>
              <a:rPr lang="en-US" sz="5400" b="1" dirty="0">
                <a:solidFill>
                  <a:srgbClr val="351F16"/>
                </a:solidFill>
                <a:latin typeface="Segoe UI Historic" panose="020B0502040204020203" pitchFamily="34" charset="0"/>
                <a:ea typeface="Segoe UI Historic" panose="020B0502040204020203" pitchFamily="34" charset="0"/>
                <a:cs typeface="Segoe UI Historic" panose="020B0502040204020203" pitchFamily="34" charset="0"/>
              </a:rPr>
              <a:t>Aligning Intention…Responding to Emotion</a:t>
            </a:r>
            <a:endParaRPr lang="en-US" sz="5400" b="1" dirty="0">
              <a:latin typeface="Segoe UI Historic" panose="020B0502040204020203" pitchFamily="34" charset="0"/>
              <a:ea typeface="Segoe UI Historic" panose="020B0502040204020203" pitchFamily="34" charset="0"/>
              <a:cs typeface="Segoe UI Historic" panose="020B0502040204020203" pitchFamily="34" charset="0"/>
            </a:endParaRPr>
          </a:p>
        </p:txBody>
      </p:sp>
      <p:pic>
        <p:nvPicPr>
          <p:cNvPr id="12" name="Picture 11">
            <a:extLst>
              <a:ext uri="{FF2B5EF4-FFF2-40B4-BE49-F238E27FC236}">
                <a16:creationId xmlns:a16="http://schemas.microsoft.com/office/drawing/2014/main" id="{B9A1001C-A886-3D47-A4E2-319A1601A198}"/>
              </a:ext>
            </a:extLst>
          </p:cNvPr>
          <p:cNvPicPr>
            <a:picLocks noChangeAspect="1"/>
          </p:cNvPicPr>
          <p:nvPr/>
        </p:nvPicPr>
        <p:blipFill>
          <a:blip r:embed="rId10"/>
          <a:srcRect b="39456"/>
          <a:stretch>
            <a:fillRect/>
          </a:stretch>
        </p:blipFill>
        <p:spPr>
          <a:xfrm>
            <a:off x="15267158" y="231496"/>
            <a:ext cx="2730982" cy="1204947"/>
          </a:xfrm>
          <a:prstGeom prst="rect">
            <a:avLst/>
          </a:prstGeom>
          <a:effectLst>
            <a:outerShdw blurRad="50800" dist="50800" dir="5400000" algn="ctr" rotWithShape="0">
              <a:srgbClr val="000000">
                <a:alpha val="53000"/>
              </a:srgbClr>
            </a:outerShdw>
          </a:effectLst>
        </p:spPr>
      </p:pic>
    </p:spTree>
    <p:extLst>
      <p:ext uri="{BB962C8B-B14F-4D97-AF65-F5344CB8AC3E}">
        <p14:creationId xmlns:p14="http://schemas.microsoft.com/office/powerpoint/2010/main" val="35497525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671311"/>
          </a:xfrm>
          <a:prstGeom prst="rect">
            <a:avLst/>
          </a:prstGeom>
          <a:solidFill>
            <a:srgbClr val="FFFFFF"/>
          </a:solidFill>
        </p:spPr>
        <p:txBody>
          <a:bodyPr/>
          <a:lstStyle/>
          <a:p>
            <a:endParaRPr lang="en-US" dirty="0"/>
          </a:p>
        </p:txBody>
      </p:sp>
      <p:sp>
        <p:nvSpPr>
          <p:cNvPr id="4" name="TextBox 4"/>
          <p:cNvSpPr txBox="1"/>
          <p:nvPr/>
        </p:nvSpPr>
        <p:spPr>
          <a:xfrm>
            <a:off x="900346" y="606744"/>
            <a:ext cx="9920054" cy="628377"/>
          </a:xfrm>
          <a:prstGeom prst="rect">
            <a:avLst/>
          </a:prstGeom>
        </p:spPr>
        <p:txBody>
          <a:bodyPr wrap="square" lIns="0" tIns="0" rIns="0" bIns="0" rtlCol="0" anchor="t">
            <a:spAutoFit/>
          </a:bodyPr>
          <a:lstStyle/>
          <a:p>
            <a:pPr>
              <a:lnSpc>
                <a:spcPts val="4850"/>
              </a:lnSpc>
            </a:pPr>
            <a:r>
              <a:rPr lang="en-US" sz="5400" b="1" dirty="0">
                <a:solidFill>
                  <a:srgbClr val="351F16"/>
                </a:solidFill>
                <a:latin typeface="Segoe UI Historic" panose="020B0502040204020203" pitchFamily="34" charset="0"/>
                <a:ea typeface="Segoe UI Historic" panose="020B0502040204020203" pitchFamily="34" charset="0"/>
                <a:cs typeface="Segoe UI Historic" panose="020B0502040204020203" pitchFamily="34" charset="0"/>
              </a:rPr>
              <a:t> Nikki and Joe: The Medical Side</a:t>
            </a:r>
          </a:p>
        </p:txBody>
      </p:sp>
      <p:sp>
        <p:nvSpPr>
          <p:cNvPr id="7" name="TextBox 6">
            <a:extLst>
              <a:ext uri="{FF2B5EF4-FFF2-40B4-BE49-F238E27FC236}">
                <a16:creationId xmlns:a16="http://schemas.microsoft.com/office/drawing/2014/main" id="{47820869-26EF-4B14-918F-CF86AE6D96A8}"/>
              </a:ext>
            </a:extLst>
          </p:cNvPr>
          <p:cNvSpPr txBox="1"/>
          <p:nvPr/>
        </p:nvSpPr>
        <p:spPr>
          <a:xfrm>
            <a:off x="900346" y="2917843"/>
            <a:ext cx="12344400" cy="409599"/>
          </a:xfrm>
          <a:prstGeom prst="rect">
            <a:avLst/>
          </a:prstGeom>
        </p:spPr>
        <p:txBody>
          <a:bodyPr lIns="0" tIns="0" rIns="0" bIns="0" rtlCol="0" anchor="t">
            <a:spAutoFit/>
          </a:bodyPr>
          <a:lstStyle/>
          <a:p>
            <a:pPr>
              <a:lnSpc>
                <a:spcPts val="3499"/>
              </a:lnSpc>
            </a:pPr>
            <a:endParaRPr lang="en-US" sz="2499" dirty="0">
              <a:solidFill>
                <a:srgbClr val="351F16"/>
              </a:solidFill>
              <a:latin typeface="Arimo"/>
            </a:endParaRPr>
          </a:p>
        </p:txBody>
      </p:sp>
      <p:pic>
        <p:nvPicPr>
          <p:cNvPr id="11" name="Picture 10" descr="A picture containing person, indoor, person&#10;&#10;Description automatically generated">
            <a:extLst>
              <a:ext uri="{FF2B5EF4-FFF2-40B4-BE49-F238E27FC236}">
                <a16:creationId xmlns:a16="http://schemas.microsoft.com/office/drawing/2014/main" id="{2990D64F-C88F-814A-AB4E-3294C6E94C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45163" y="1671311"/>
            <a:ext cx="4342837" cy="8615689"/>
          </a:xfrm>
          <a:prstGeom prst="rect">
            <a:avLst/>
          </a:prstGeom>
        </p:spPr>
      </p:pic>
      <p:sp>
        <p:nvSpPr>
          <p:cNvPr id="3" name="TextBox 2">
            <a:extLst>
              <a:ext uri="{FF2B5EF4-FFF2-40B4-BE49-F238E27FC236}">
                <a16:creationId xmlns:a16="http://schemas.microsoft.com/office/drawing/2014/main" id="{39CEBD35-2244-9A4A-BA15-F180A7ED21B5}"/>
              </a:ext>
            </a:extLst>
          </p:cNvPr>
          <p:cNvSpPr txBox="1"/>
          <p:nvPr/>
        </p:nvSpPr>
        <p:spPr>
          <a:xfrm>
            <a:off x="1226634" y="2096429"/>
            <a:ext cx="10279566" cy="4893647"/>
          </a:xfrm>
          <a:prstGeom prst="rect">
            <a:avLst/>
          </a:prstGeom>
          <a:noFill/>
        </p:spPr>
        <p:txBody>
          <a:bodyPr wrap="square" rtlCol="0">
            <a:spAutoFit/>
          </a:bodyPr>
          <a:lstStyle/>
          <a:p>
            <a:r>
              <a:rPr lang="en-US" sz="2400" dirty="0"/>
              <a:t>Nikki:</a:t>
            </a:r>
          </a:p>
          <a:p>
            <a:r>
              <a:rPr lang="en-US" sz="2400" dirty="0"/>
              <a:t>	 78 </a:t>
            </a:r>
            <a:r>
              <a:rPr lang="en-US" sz="2400" dirty="0" err="1"/>
              <a:t>yr</a:t>
            </a:r>
            <a:r>
              <a:rPr lang="en-US" sz="2400" dirty="0"/>
              <a:t> old w/ COPD/asthma, DM2. </a:t>
            </a:r>
          </a:p>
          <a:p>
            <a:r>
              <a:rPr lang="en-US" sz="2400" dirty="0"/>
              <a:t>	Recent weight loss  </a:t>
            </a:r>
          </a:p>
          <a:p>
            <a:r>
              <a:rPr lang="en-US" sz="2400" dirty="0"/>
              <a:t>	Being discharged to rehab s/p admit for  pneumonia</a:t>
            </a:r>
          </a:p>
          <a:p>
            <a:r>
              <a:rPr lang="en-US" sz="2400" dirty="0"/>
              <a:t>		 in hospital 8 days, required intubation for three days</a:t>
            </a:r>
          </a:p>
          <a:p>
            <a:endParaRPr lang="en-US" sz="2400" dirty="0"/>
          </a:p>
          <a:p>
            <a:endParaRPr lang="en-US" sz="2400" dirty="0"/>
          </a:p>
          <a:p>
            <a:r>
              <a:rPr lang="en-US" sz="2400" dirty="0"/>
              <a:t>Joe:  </a:t>
            </a:r>
          </a:p>
          <a:p>
            <a:r>
              <a:rPr lang="en-US" sz="2400" dirty="0"/>
              <a:t>	86 </a:t>
            </a:r>
            <a:r>
              <a:rPr lang="en-US" sz="2400" dirty="0" err="1"/>
              <a:t>yo</a:t>
            </a:r>
            <a:r>
              <a:rPr lang="en-US" sz="2400" dirty="0"/>
              <a:t>, mild hypertension, paroxysmal  A-fib </a:t>
            </a:r>
          </a:p>
          <a:p>
            <a:r>
              <a:rPr lang="en-US" sz="2400" dirty="0"/>
              <a:t>	Dx with Alzheimer’s dementia 8 years ago significant progression of memory and functional losses in the last 3 years.</a:t>
            </a:r>
          </a:p>
          <a:p>
            <a:r>
              <a:rPr lang="en-US" sz="2400" dirty="0"/>
              <a:t>	 He is continent and verbal; needs significant amount of help from Nikki.</a:t>
            </a:r>
          </a:p>
          <a:p>
            <a:endParaRPr lang="en-US" sz="2400" dirty="0"/>
          </a:p>
        </p:txBody>
      </p:sp>
      <p:pic>
        <p:nvPicPr>
          <p:cNvPr id="8" name="Picture 7">
            <a:extLst>
              <a:ext uri="{FF2B5EF4-FFF2-40B4-BE49-F238E27FC236}">
                <a16:creationId xmlns:a16="http://schemas.microsoft.com/office/drawing/2014/main" id="{7B6DC36D-379C-A84E-ADF7-42B54CFD01A2}"/>
              </a:ext>
            </a:extLst>
          </p:cNvPr>
          <p:cNvPicPr>
            <a:picLocks noChangeAspect="1"/>
          </p:cNvPicPr>
          <p:nvPr/>
        </p:nvPicPr>
        <p:blipFill>
          <a:blip r:embed="rId4"/>
          <a:srcRect b="39456"/>
          <a:stretch>
            <a:fillRect/>
          </a:stretch>
        </p:blipFill>
        <p:spPr>
          <a:xfrm>
            <a:off x="15163800" y="76450"/>
            <a:ext cx="2730982" cy="1204947"/>
          </a:xfrm>
          <a:prstGeom prst="rect">
            <a:avLst/>
          </a:prstGeom>
          <a:effectLst>
            <a:outerShdw blurRad="50800" dist="50800" dir="5400000" algn="ctr" rotWithShape="0">
              <a:srgbClr val="000000">
                <a:alpha val="53000"/>
              </a:srgbClr>
            </a:outerShdw>
          </a:effectLst>
        </p:spPr>
      </p:pic>
    </p:spTree>
    <p:extLst>
      <p:ext uri="{BB962C8B-B14F-4D97-AF65-F5344CB8AC3E}">
        <p14:creationId xmlns:p14="http://schemas.microsoft.com/office/powerpoint/2010/main" val="35343597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671311"/>
          </a:xfrm>
          <a:prstGeom prst="rect">
            <a:avLst/>
          </a:prstGeom>
          <a:solidFill>
            <a:srgbClr val="FFFFFF"/>
          </a:solidFill>
        </p:spPr>
        <p:txBody>
          <a:bodyPr/>
          <a:lstStyle/>
          <a:p>
            <a:endParaRPr lang="en-US" dirty="0"/>
          </a:p>
        </p:txBody>
      </p:sp>
      <p:sp>
        <p:nvSpPr>
          <p:cNvPr id="4" name="TextBox 4"/>
          <p:cNvSpPr txBox="1"/>
          <p:nvPr/>
        </p:nvSpPr>
        <p:spPr>
          <a:xfrm>
            <a:off x="900346" y="606744"/>
            <a:ext cx="10682054" cy="1256754"/>
          </a:xfrm>
          <a:prstGeom prst="rect">
            <a:avLst/>
          </a:prstGeom>
        </p:spPr>
        <p:txBody>
          <a:bodyPr wrap="square" lIns="0" tIns="0" rIns="0" bIns="0" rtlCol="0" anchor="t">
            <a:spAutoFit/>
          </a:bodyPr>
          <a:lstStyle/>
          <a:p>
            <a:pPr>
              <a:lnSpc>
                <a:spcPts val="4850"/>
              </a:lnSpc>
            </a:pPr>
            <a:r>
              <a:rPr lang="en-US" sz="5400" b="1" dirty="0">
                <a:solidFill>
                  <a:srgbClr val="351F16"/>
                </a:solidFill>
                <a:latin typeface="Segoe UI Historic" panose="020B0502040204020203" pitchFamily="34" charset="0"/>
                <a:ea typeface="Segoe UI Historic" panose="020B0502040204020203" pitchFamily="34" charset="0"/>
                <a:cs typeface="Segoe UI Historic" panose="020B0502040204020203" pitchFamily="34" charset="0"/>
              </a:rPr>
              <a:t>Joe and Joan with Hilary:  Admission to Assisted Living</a:t>
            </a:r>
          </a:p>
        </p:txBody>
      </p:sp>
      <p:sp>
        <p:nvSpPr>
          <p:cNvPr id="7" name="TextBox 6">
            <a:extLst>
              <a:ext uri="{FF2B5EF4-FFF2-40B4-BE49-F238E27FC236}">
                <a16:creationId xmlns:a16="http://schemas.microsoft.com/office/drawing/2014/main" id="{47820869-26EF-4B14-918F-CF86AE6D96A8}"/>
              </a:ext>
            </a:extLst>
          </p:cNvPr>
          <p:cNvSpPr txBox="1"/>
          <p:nvPr/>
        </p:nvSpPr>
        <p:spPr>
          <a:xfrm>
            <a:off x="900346" y="2917843"/>
            <a:ext cx="12344400" cy="409599"/>
          </a:xfrm>
          <a:prstGeom prst="rect">
            <a:avLst/>
          </a:prstGeom>
        </p:spPr>
        <p:txBody>
          <a:bodyPr lIns="0" tIns="0" rIns="0" bIns="0" rtlCol="0" anchor="t">
            <a:spAutoFit/>
          </a:bodyPr>
          <a:lstStyle/>
          <a:p>
            <a:pPr>
              <a:lnSpc>
                <a:spcPts val="3499"/>
              </a:lnSpc>
            </a:pPr>
            <a:endParaRPr lang="en-US" sz="2499" dirty="0">
              <a:solidFill>
                <a:srgbClr val="351F16"/>
              </a:solidFill>
              <a:latin typeface="Arimo"/>
            </a:endParaRPr>
          </a:p>
        </p:txBody>
      </p:sp>
      <p:pic>
        <p:nvPicPr>
          <p:cNvPr id="10" name="Picture 9" descr="Senior man at home">
            <a:extLst>
              <a:ext uri="{FF2B5EF4-FFF2-40B4-BE49-F238E27FC236}">
                <a16:creationId xmlns:a16="http://schemas.microsoft.com/office/drawing/2014/main" id="{44126408-9273-1E40-B58B-DC4D3A5858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9600" y="2705100"/>
            <a:ext cx="8553106" cy="6662838"/>
          </a:xfrm>
          <a:prstGeom prst="rect">
            <a:avLst/>
          </a:prstGeom>
        </p:spPr>
      </p:pic>
      <p:pic>
        <p:nvPicPr>
          <p:cNvPr id="9" name="Picture 8">
            <a:extLst>
              <a:ext uri="{FF2B5EF4-FFF2-40B4-BE49-F238E27FC236}">
                <a16:creationId xmlns:a16="http://schemas.microsoft.com/office/drawing/2014/main" id="{644CC670-1EA0-7E4A-A461-C4C6C260A561}"/>
              </a:ext>
            </a:extLst>
          </p:cNvPr>
          <p:cNvPicPr>
            <a:picLocks noChangeAspect="1"/>
          </p:cNvPicPr>
          <p:nvPr/>
        </p:nvPicPr>
        <p:blipFill>
          <a:blip r:embed="rId4"/>
          <a:srcRect b="39456"/>
          <a:stretch>
            <a:fillRect/>
          </a:stretch>
        </p:blipFill>
        <p:spPr>
          <a:xfrm>
            <a:off x="15544008" y="1730552"/>
            <a:ext cx="2730982" cy="1204947"/>
          </a:xfrm>
          <a:prstGeom prst="rect">
            <a:avLst/>
          </a:prstGeom>
          <a:effectLst>
            <a:outerShdw blurRad="50800" dist="50800" dir="5400000" algn="ctr" rotWithShape="0">
              <a:srgbClr val="000000">
                <a:alpha val="53000"/>
              </a:srgbClr>
            </a:outerShdw>
          </a:effectLst>
        </p:spPr>
      </p:pic>
    </p:spTree>
    <p:extLst>
      <p:ext uri="{BB962C8B-B14F-4D97-AF65-F5344CB8AC3E}">
        <p14:creationId xmlns:p14="http://schemas.microsoft.com/office/powerpoint/2010/main" val="14561903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671311"/>
          </a:xfrm>
          <a:prstGeom prst="rect">
            <a:avLst/>
          </a:prstGeom>
          <a:solidFill>
            <a:srgbClr val="FFFFFF"/>
          </a:solidFill>
        </p:spPr>
        <p:txBody>
          <a:bodyPr/>
          <a:lstStyle/>
          <a:p>
            <a:endParaRPr lang="en-US" dirty="0"/>
          </a:p>
        </p:txBody>
      </p:sp>
      <p:sp>
        <p:nvSpPr>
          <p:cNvPr id="4" name="TextBox 4"/>
          <p:cNvSpPr txBox="1"/>
          <p:nvPr/>
        </p:nvSpPr>
        <p:spPr>
          <a:xfrm>
            <a:off x="900346" y="606744"/>
            <a:ext cx="8553106" cy="643446"/>
          </a:xfrm>
          <a:prstGeom prst="rect">
            <a:avLst/>
          </a:prstGeom>
        </p:spPr>
        <p:txBody>
          <a:bodyPr lIns="0" tIns="0" rIns="0" bIns="0" rtlCol="0" anchor="t">
            <a:spAutoFit/>
          </a:bodyPr>
          <a:lstStyle/>
          <a:p>
            <a:pPr>
              <a:lnSpc>
                <a:spcPts val="4850"/>
              </a:lnSpc>
            </a:pPr>
            <a:r>
              <a:rPr lang="en-US" sz="5400" b="1" dirty="0">
                <a:solidFill>
                  <a:srgbClr val="351F16"/>
                </a:solidFill>
                <a:latin typeface="Segoe UI Historic" panose="020B0502040204020203" pitchFamily="34" charset="0"/>
                <a:ea typeface="Segoe UI Historic" panose="020B0502040204020203" pitchFamily="34" charset="0"/>
                <a:cs typeface="Segoe UI Historic" panose="020B0502040204020203" pitchFamily="34" charset="0"/>
              </a:rPr>
              <a:t>What Did you Hear? </a:t>
            </a:r>
          </a:p>
        </p:txBody>
      </p:sp>
      <p:sp>
        <p:nvSpPr>
          <p:cNvPr id="7" name="TextBox 6">
            <a:extLst>
              <a:ext uri="{FF2B5EF4-FFF2-40B4-BE49-F238E27FC236}">
                <a16:creationId xmlns:a16="http://schemas.microsoft.com/office/drawing/2014/main" id="{47820869-26EF-4B14-918F-CF86AE6D96A8}"/>
              </a:ext>
            </a:extLst>
          </p:cNvPr>
          <p:cNvSpPr txBox="1"/>
          <p:nvPr/>
        </p:nvSpPr>
        <p:spPr>
          <a:xfrm>
            <a:off x="900346" y="2917843"/>
            <a:ext cx="12344400" cy="409599"/>
          </a:xfrm>
          <a:prstGeom prst="rect">
            <a:avLst/>
          </a:prstGeom>
        </p:spPr>
        <p:txBody>
          <a:bodyPr lIns="0" tIns="0" rIns="0" bIns="0" rtlCol="0" anchor="t">
            <a:spAutoFit/>
          </a:bodyPr>
          <a:lstStyle/>
          <a:p>
            <a:pPr>
              <a:lnSpc>
                <a:spcPts val="3499"/>
              </a:lnSpc>
            </a:pPr>
            <a:endParaRPr lang="en-US" sz="2499" dirty="0">
              <a:solidFill>
                <a:srgbClr val="351F16"/>
              </a:solidFill>
              <a:latin typeface="Arimo"/>
            </a:endParaRPr>
          </a:p>
        </p:txBody>
      </p:sp>
      <p:pic>
        <p:nvPicPr>
          <p:cNvPr id="10" name="Picture 9" descr="Senior man at home">
            <a:extLst>
              <a:ext uri="{FF2B5EF4-FFF2-40B4-BE49-F238E27FC236}">
                <a16:creationId xmlns:a16="http://schemas.microsoft.com/office/drawing/2014/main" id="{44126408-9273-1E40-B58B-DC4D3A5858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9586" y="2628900"/>
            <a:ext cx="8553106" cy="6662838"/>
          </a:xfrm>
          <a:prstGeom prst="rect">
            <a:avLst/>
          </a:prstGeom>
        </p:spPr>
      </p:pic>
      <p:pic>
        <p:nvPicPr>
          <p:cNvPr id="9" name="Picture 8">
            <a:extLst>
              <a:ext uri="{FF2B5EF4-FFF2-40B4-BE49-F238E27FC236}">
                <a16:creationId xmlns:a16="http://schemas.microsoft.com/office/drawing/2014/main" id="{644CC670-1EA0-7E4A-A461-C4C6C260A561}"/>
              </a:ext>
            </a:extLst>
          </p:cNvPr>
          <p:cNvPicPr>
            <a:picLocks noChangeAspect="1"/>
          </p:cNvPicPr>
          <p:nvPr/>
        </p:nvPicPr>
        <p:blipFill>
          <a:blip r:embed="rId4"/>
          <a:srcRect b="39456"/>
          <a:stretch>
            <a:fillRect/>
          </a:stretch>
        </p:blipFill>
        <p:spPr>
          <a:xfrm>
            <a:off x="15163800" y="342685"/>
            <a:ext cx="2730982" cy="1204947"/>
          </a:xfrm>
          <a:prstGeom prst="rect">
            <a:avLst/>
          </a:prstGeom>
          <a:effectLst>
            <a:outerShdw blurRad="50800" dist="50800" dir="5400000" algn="ctr" rotWithShape="0">
              <a:srgbClr val="000000">
                <a:alpha val="53000"/>
              </a:srgbClr>
            </a:outerShdw>
          </a:effectLst>
        </p:spPr>
      </p:pic>
      <p:sp>
        <p:nvSpPr>
          <p:cNvPr id="3" name="TextBox 2">
            <a:extLst>
              <a:ext uri="{FF2B5EF4-FFF2-40B4-BE49-F238E27FC236}">
                <a16:creationId xmlns:a16="http://schemas.microsoft.com/office/drawing/2014/main" id="{322BA2E1-E38B-2042-B7AC-C0A49C333BB5}"/>
              </a:ext>
            </a:extLst>
          </p:cNvPr>
          <p:cNvSpPr txBox="1"/>
          <p:nvPr/>
        </p:nvSpPr>
        <p:spPr>
          <a:xfrm>
            <a:off x="11277600" y="2247900"/>
            <a:ext cx="5638799" cy="6986528"/>
          </a:xfrm>
          <a:prstGeom prst="rect">
            <a:avLst/>
          </a:prstGeom>
          <a:noFill/>
        </p:spPr>
        <p:txBody>
          <a:bodyPr wrap="square" rtlCol="0">
            <a:spAutoFit/>
          </a:bodyPr>
          <a:lstStyle/>
          <a:p>
            <a:r>
              <a:rPr lang="en-US" sz="3200" dirty="0"/>
              <a:t>--Setting</a:t>
            </a:r>
            <a:r>
              <a:rPr lang="en-US" sz="2400" dirty="0"/>
              <a:t> </a:t>
            </a:r>
            <a:r>
              <a:rPr lang="en-US" sz="3200" dirty="0"/>
              <a:t>the agenda?</a:t>
            </a:r>
          </a:p>
          <a:p>
            <a:endParaRPr lang="en-US" sz="3200" dirty="0"/>
          </a:p>
          <a:p>
            <a:r>
              <a:rPr lang="en-US" sz="3200" dirty="0"/>
              <a:t>--Asking permission?</a:t>
            </a:r>
          </a:p>
          <a:p>
            <a:endParaRPr lang="en-US" sz="3200" dirty="0"/>
          </a:p>
          <a:p>
            <a:r>
              <a:rPr lang="en-US" sz="3200" dirty="0"/>
              <a:t>--Assessing Understanding?</a:t>
            </a:r>
          </a:p>
          <a:p>
            <a:endParaRPr lang="en-US" sz="3200" dirty="0"/>
          </a:p>
          <a:p>
            <a:r>
              <a:rPr lang="en-US" sz="3200" dirty="0"/>
              <a:t>--Exploring key topics?</a:t>
            </a:r>
          </a:p>
          <a:p>
            <a:endParaRPr lang="en-US" sz="3200" dirty="0"/>
          </a:p>
          <a:p>
            <a:r>
              <a:rPr lang="en-US" sz="3200" dirty="0"/>
              <a:t>--Aligning with Intention?</a:t>
            </a:r>
          </a:p>
          <a:p>
            <a:endParaRPr lang="en-US" sz="3200" dirty="0"/>
          </a:p>
          <a:p>
            <a:r>
              <a:rPr lang="en-US" sz="3200" dirty="0"/>
              <a:t>--Responding to Emotion?</a:t>
            </a:r>
          </a:p>
          <a:p>
            <a:endParaRPr lang="en-US" sz="3200" dirty="0"/>
          </a:p>
          <a:p>
            <a:r>
              <a:rPr lang="en-US" sz="3200" dirty="0"/>
              <a:t>--Summary/Recommendations?</a:t>
            </a:r>
          </a:p>
          <a:p>
            <a:endParaRPr lang="en-US" sz="3200" dirty="0"/>
          </a:p>
        </p:txBody>
      </p:sp>
    </p:spTree>
    <p:extLst>
      <p:ext uri="{BB962C8B-B14F-4D97-AF65-F5344CB8AC3E}">
        <p14:creationId xmlns:p14="http://schemas.microsoft.com/office/powerpoint/2010/main" val="12256061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671311"/>
          </a:xfrm>
          <a:prstGeom prst="rect">
            <a:avLst/>
          </a:prstGeom>
          <a:solidFill>
            <a:srgbClr val="FFFFFF"/>
          </a:solidFill>
        </p:spPr>
        <p:txBody>
          <a:bodyPr/>
          <a:lstStyle/>
          <a:p>
            <a:endParaRPr lang="en-US" dirty="0"/>
          </a:p>
        </p:txBody>
      </p:sp>
      <p:sp>
        <p:nvSpPr>
          <p:cNvPr id="4" name="TextBox 4"/>
          <p:cNvSpPr txBox="1"/>
          <p:nvPr/>
        </p:nvSpPr>
        <p:spPr>
          <a:xfrm>
            <a:off x="900346" y="606744"/>
            <a:ext cx="12663254" cy="628377"/>
          </a:xfrm>
          <a:prstGeom prst="rect">
            <a:avLst/>
          </a:prstGeom>
        </p:spPr>
        <p:txBody>
          <a:bodyPr wrap="square" lIns="0" tIns="0" rIns="0" bIns="0" rtlCol="0" anchor="t">
            <a:spAutoFit/>
          </a:bodyPr>
          <a:lstStyle/>
          <a:p>
            <a:pPr>
              <a:lnSpc>
                <a:spcPts val="4850"/>
              </a:lnSpc>
            </a:pPr>
            <a:r>
              <a:rPr lang="en-US" sz="5400" b="1" dirty="0">
                <a:solidFill>
                  <a:srgbClr val="351F16"/>
                </a:solidFill>
                <a:latin typeface="Segoe UI Historic" panose="020B0502040204020203" pitchFamily="34" charset="0"/>
                <a:ea typeface="Segoe UI Historic" panose="020B0502040204020203" pitchFamily="34" charset="0"/>
                <a:cs typeface="Segoe UI Historic" panose="020B0502040204020203" pitchFamily="34" charset="0"/>
              </a:rPr>
              <a:t>Nikki and Joan meet with Marianne DNP</a:t>
            </a:r>
          </a:p>
        </p:txBody>
      </p:sp>
      <p:sp>
        <p:nvSpPr>
          <p:cNvPr id="7" name="TextBox 6">
            <a:extLst>
              <a:ext uri="{FF2B5EF4-FFF2-40B4-BE49-F238E27FC236}">
                <a16:creationId xmlns:a16="http://schemas.microsoft.com/office/drawing/2014/main" id="{47820869-26EF-4B14-918F-CF86AE6D96A8}"/>
              </a:ext>
            </a:extLst>
          </p:cNvPr>
          <p:cNvSpPr txBox="1"/>
          <p:nvPr/>
        </p:nvSpPr>
        <p:spPr>
          <a:xfrm>
            <a:off x="900346" y="2917843"/>
            <a:ext cx="12344400" cy="409599"/>
          </a:xfrm>
          <a:prstGeom prst="rect">
            <a:avLst/>
          </a:prstGeom>
        </p:spPr>
        <p:txBody>
          <a:bodyPr lIns="0" tIns="0" rIns="0" bIns="0" rtlCol="0" anchor="t">
            <a:spAutoFit/>
          </a:bodyPr>
          <a:lstStyle/>
          <a:p>
            <a:pPr>
              <a:lnSpc>
                <a:spcPts val="3499"/>
              </a:lnSpc>
            </a:pPr>
            <a:endParaRPr lang="en-US" sz="2499" dirty="0">
              <a:solidFill>
                <a:srgbClr val="351F16"/>
              </a:solidFill>
              <a:latin typeface="Arimo"/>
            </a:endParaRPr>
          </a:p>
        </p:txBody>
      </p:sp>
      <p:pic>
        <p:nvPicPr>
          <p:cNvPr id="8" name="Picture 7">
            <a:extLst>
              <a:ext uri="{FF2B5EF4-FFF2-40B4-BE49-F238E27FC236}">
                <a16:creationId xmlns:a16="http://schemas.microsoft.com/office/drawing/2014/main" id="{2A340701-024C-F947-8300-A3A60E376D18}"/>
              </a:ext>
            </a:extLst>
          </p:cNvPr>
          <p:cNvPicPr>
            <a:picLocks noChangeAspect="1"/>
          </p:cNvPicPr>
          <p:nvPr/>
        </p:nvPicPr>
        <p:blipFill>
          <a:blip r:embed="rId3"/>
          <a:srcRect b="39456"/>
          <a:stretch>
            <a:fillRect/>
          </a:stretch>
        </p:blipFill>
        <p:spPr>
          <a:xfrm>
            <a:off x="15267158" y="231496"/>
            <a:ext cx="2730982" cy="1204947"/>
          </a:xfrm>
          <a:prstGeom prst="rect">
            <a:avLst/>
          </a:prstGeom>
          <a:effectLst>
            <a:outerShdw blurRad="50800" dist="50800" dir="5400000" algn="ctr" rotWithShape="0">
              <a:srgbClr val="000000">
                <a:alpha val="53000"/>
              </a:srgbClr>
            </a:outerShdw>
          </a:effectLst>
        </p:spPr>
      </p:pic>
      <p:pic>
        <p:nvPicPr>
          <p:cNvPr id="9" name="Picture 8" descr="Old woman at home">
            <a:extLst>
              <a:ext uri="{FF2B5EF4-FFF2-40B4-BE49-F238E27FC236}">
                <a16:creationId xmlns:a16="http://schemas.microsoft.com/office/drawing/2014/main" id="{6067DFFB-A421-154A-8E09-6928297DB3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33800" y="2480680"/>
            <a:ext cx="8077200" cy="6292111"/>
          </a:xfrm>
          <a:prstGeom prst="rect">
            <a:avLst/>
          </a:prstGeom>
        </p:spPr>
      </p:pic>
    </p:spTree>
    <p:extLst>
      <p:ext uri="{BB962C8B-B14F-4D97-AF65-F5344CB8AC3E}">
        <p14:creationId xmlns:p14="http://schemas.microsoft.com/office/powerpoint/2010/main" val="23568043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671311"/>
          </a:xfrm>
          <a:prstGeom prst="rect">
            <a:avLst/>
          </a:prstGeom>
          <a:solidFill>
            <a:srgbClr val="FFFFFF"/>
          </a:solidFill>
        </p:spPr>
        <p:txBody>
          <a:bodyPr/>
          <a:lstStyle/>
          <a:p>
            <a:endParaRPr lang="en-US" dirty="0"/>
          </a:p>
        </p:txBody>
      </p:sp>
      <p:sp>
        <p:nvSpPr>
          <p:cNvPr id="4" name="TextBox 4"/>
          <p:cNvSpPr txBox="1"/>
          <p:nvPr/>
        </p:nvSpPr>
        <p:spPr>
          <a:xfrm>
            <a:off x="900346" y="606744"/>
            <a:ext cx="8553106" cy="628377"/>
          </a:xfrm>
          <a:prstGeom prst="rect">
            <a:avLst/>
          </a:prstGeom>
        </p:spPr>
        <p:txBody>
          <a:bodyPr lIns="0" tIns="0" rIns="0" bIns="0" rtlCol="0" anchor="t">
            <a:spAutoFit/>
          </a:bodyPr>
          <a:lstStyle/>
          <a:p>
            <a:pPr>
              <a:lnSpc>
                <a:spcPts val="4850"/>
              </a:lnSpc>
            </a:pPr>
            <a:r>
              <a:rPr lang="en-US" sz="5400" b="1" dirty="0">
                <a:solidFill>
                  <a:srgbClr val="351F16"/>
                </a:solidFill>
                <a:latin typeface="Segoe UI Historic" panose="020B0502040204020203" pitchFamily="34" charset="0"/>
                <a:ea typeface="Segoe UI Historic" panose="020B0502040204020203" pitchFamily="34" charset="0"/>
                <a:cs typeface="Segoe UI Historic" panose="020B0502040204020203" pitchFamily="34" charset="0"/>
              </a:rPr>
              <a:t>What did you hear? </a:t>
            </a:r>
          </a:p>
        </p:txBody>
      </p:sp>
      <p:sp>
        <p:nvSpPr>
          <p:cNvPr id="7" name="TextBox 6">
            <a:extLst>
              <a:ext uri="{FF2B5EF4-FFF2-40B4-BE49-F238E27FC236}">
                <a16:creationId xmlns:a16="http://schemas.microsoft.com/office/drawing/2014/main" id="{47820869-26EF-4B14-918F-CF86AE6D96A8}"/>
              </a:ext>
            </a:extLst>
          </p:cNvPr>
          <p:cNvSpPr txBox="1"/>
          <p:nvPr/>
        </p:nvSpPr>
        <p:spPr>
          <a:xfrm>
            <a:off x="900346" y="2917843"/>
            <a:ext cx="12344400" cy="409599"/>
          </a:xfrm>
          <a:prstGeom prst="rect">
            <a:avLst/>
          </a:prstGeom>
        </p:spPr>
        <p:txBody>
          <a:bodyPr lIns="0" tIns="0" rIns="0" bIns="0" rtlCol="0" anchor="t">
            <a:spAutoFit/>
          </a:bodyPr>
          <a:lstStyle/>
          <a:p>
            <a:pPr>
              <a:lnSpc>
                <a:spcPts val="3499"/>
              </a:lnSpc>
            </a:pPr>
            <a:endParaRPr lang="en-US" sz="2499" dirty="0">
              <a:solidFill>
                <a:srgbClr val="351F16"/>
              </a:solidFill>
              <a:latin typeface="Arimo"/>
            </a:endParaRPr>
          </a:p>
        </p:txBody>
      </p:sp>
      <p:pic>
        <p:nvPicPr>
          <p:cNvPr id="8" name="Picture 7">
            <a:extLst>
              <a:ext uri="{FF2B5EF4-FFF2-40B4-BE49-F238E27FC236}">
                <a16:creationId xmlns:a16="http://schemas.microsoft.com/office/drawing/2014/main" id="{2A340701-024C-F947-8300-A3A60E376D18}"/>
              </a:ext>
            </a:extLst>
          </p:cNvPr>
          <p:cNvPicPr>
            <a:picLocks noChangeAspect="1"/>
          </p:cNvPicPr>
          <p:nvPr/>
        </p:nvPicPr>
        <p:blipFill>
          <a:blip r:embed="rId3"/>
          <a:srcRect b="39456"/>
          <a:stretch>
            <a:fillRect/>
          </a:stretch>
        </p:blipFill>
        <p:spPr>
          <a:xfrm>
            <a:off x="15267158" y="231496"/>
            <a:ext cx="2730982" cy="1204947"/>
          </a:xfrm>
          <a:prstGeom prst="rect">
            <a:avLst/>
          </a:prstGeom>
          <a:effectLst>
            <a:outerShdw blurRad="50800" dist="50800" dir="5400000" algn="ctr" rotWithShape="0">
              <a:srgbClr val="000000">
                <a:alpha val="53000"/>
              </a:srgbClr>
            </a:outerShdw>
          </a:effectLst>
        </p:spPr>
      </p:pic>
      <p:pic>
        <p:nvPicPr>
          <p:cNvPr id="9" name="Picture 8" descr="Old woman at home">
            <a:extLst>
              <a:ext uri="{FF2B5EF4-FFF2-40B4-BE49-F238E27FC236}">
                <a16:creationId xmlns:a16="http://schemas.microsoft.com/office/drawing/2014/main" id="{6067DFFB-A421-154A-8E09-6928297DB3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2200" y="2476500"/>
            <a:ext cx="8077200" cy="6292111"/>
          </a:xfrm>
          <a:prstGeom prst="rect">
            <a:avLst/>
          </a:prstGeom>
        </p:spPr>
      </p:pic>
      <p:sp>
        <p:nvSpPr>
          <p:cNvPr id="3" name="TextBox 2">
            <a:extLst>
              <a:ext uri="{FF2B5EF4-FFF2-40B4-BE49-F238E27FC236}">
                <a16:creationId xmlns:a16="http://schemas.microsoft.com/office/drawing/2014/main" id="{B827F7AA-FEE1-6649-ACF0-79ABD85A3828}"/>
              </a:ext>
            </a:extLst>
          </p:cNvPr>
          <p:cNvSpPr txBox="1"/>
          <p:nvPr/>
        </p:nvSpPr>
        <p:spPr>
          <a:xfrm>
            <a:off x="12234547" y="2514600"/>
            <a:ext cx="4825745" cy="5970865"/>
          </a:xfrm>
          <a:prstGeom prst="rect">
            <a:avLst/>
          </a:prstGeom>
          <a:noFill/>
        </p:spPr>
        <p:txBody>
          <a:bodyPr wrap="none" rtlCol="0">
            <a:spAutoFit/>
          </a:bodyPr>
          <a:lstStyle/>
          <a:p>
            <a:r>
              <a:rPr lang="en-US" dirty="0"/>
              <a:t>--</a:t>
            </a:r>
            <a:r>
              <a:rPr lang="en-US" sz="2800" dirty="0"/>
              <a:t>Setting the agenda?</a:t>
            </a:r>
          </a:p>
          <a:p>
            <a:endParaRPr lang="en-US" sz="2800" dirty="0"/>
          </a:p>
          <a:p>
            <a:r>
              <a:rPr lang="en-US" sz="2800" dirty="0"/>
              <a:t>--Asking permission?</a:t>
            </a:r>
          </a:p>
          <a:p>
            <a:endParaRPr lang="en-US" sz="2800" dirty="0"/>
          </a:p>
          <a:p>
            <a:r>
              <a:rPr lang="en-US" sz="2800" dirty="0"/>
              <a:t>--Assessing Understanding?</a:t>
            </a:r>
          </a:p>
          <a:p>
            <a:endParaRPr lang="en-US" sz="2800" dirty="0"/>
          </a:p>
          <a:p>
            <a:r>
              <a:rPr lang="en-US" sz="2800" dirty="0"/>
              <a:t>--Exploring key topics?</a:t>
            </a:r>
          </a:p>
          <a:p>
            <a:endParaRPr lang="en-US" sz="2800" dirty="0"/>
          </a:p>
          <a:p>
            <a:r>
              <a:rPr lang="en-US" sz="2800" dirty="0"/>
              <a:t>--Aligning with Intention?</a:t>
            </a:r>
          </a:p>
          <a:p>
            <a:endParaRPr lang="en-US" sz="2800" dirty="0"/>
          </a:p>
          <a:p>
            <a:r>
              <a:rPr lang="en-US" sz="2800" dirty="0"/>
              <a:t>--Responding to Emotion?</a:t>
            </a:r>
          </a:p>
          <a:p>
            <a:endParaRPr lang="en-US" sz="2800" dirty="0"/>
          </a:p>
          <a:p>
            <a:r>
              <a:rPr lang="en-US" sz="2800" dirty="0"/>
              <a:t>--Summary/Recommendations?</a:t>
            </a:r>
          </a:p>
          <a:p>
            <a:endParaRPr lang="en-US" dirty="0"/>
          </a:p>
        </p:txBody>
      </p:sp>
    </p:spTree>
    <p:extLst>
      <p:ext uri="{BB962C8B-B14F-4D97-AF65-F5344CB8AC3E}">
        <p14:creationId xmlns:p14="http://schemas.microsoft.com/office/powerpoint/2010/main" val="8419716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4843902" cy="10287000"/>
          </a:xfrm>
          <a:prstGeom prst="rect">
            <a:avLst/>
          </a:prstGeom>
          <a:solidFill>
            <a:srgbClr val="FFFFFF"/>
          </a:solidFill>
        </p:spPr>
      </p:sp>
      <p:pic>
        <p:nvPicPr>
          <p:cNvPr id="3" name="Picture 3"/>
          <p:cNvPicPr>
            <a:picLocks noChangeAspect="1"/>
          </p:cNvPicPr>
          <p:nvPr/>
        </p:nvPicPr>
        <p:blipFill>
          <a:blip r:embed="rId2"/>
          <a:srcRect/>
          <a:stretch>
            <a:fillRect/>
          </a:stretch>
        </p:blipFill>
        <p:spPr>
          <a:xfrm>
            <a:off x="170196" y="2703485"/>
            <a:ext cx="4503510" cy="4503510"/>
          </a:xfrm>
          <a:prstGeom prst="rect">
            <a:avLst/>
          </a:prstGeom>
        </p:spPr>
      </p:pic>
      <p:sp>
        <p:nvSpPr>
          <p:cNvPr id="4" name="TextBox 4"/>
          <p:cNvSpPr txBox="1"/>
          <p:nvPr/>
        </p:nvSpPr>
        <p:spPr>
          <a:xfrm>
            <a:off x="5486400" y="495300"/>
            <a:ext cx="5791200" cy="5539978"/>
          </a:xfrm>
          <a:prstGeom prst="rect">
            <a:avLst/>
          </a:prstGeom>
        </p:spPr>
        <p:txBody>
          <a:bodyPr wrap="square" lIns="0" tIns="0" rIns="0" bIns="0" rtlCol="0" anchor="t">
            <a:spAutoFit/>
          </a:bodyPr>
          <a:lstStyle/>
          <a:p>
            <a:r>
              <a:rPr lang="en-US" sz="2500" b="1" dirty="0">
                <a:latin typeface="Open Sans" panose="020B0606030504020204" pitchFamily="34" charset="0"/>
                <a:ea typeface="Open Sans" panose="020B0606030504020204" pitchFamily="34" charset="0"/>
                <a:cs typeface="Open Sans" panose="020B0606030504020204" pitchFamily="34" charset="0"/>
              </a:rPr>
              <a:t>Created in Collaboration with the DHSS POLST Education Workgroup, LTC Subgroup:</a:t>
            </a:r>
            <a:br>
              <a:rPr lang="en-US" sz="2500" b="1" dirty="0">
                <a:latin typeface="Open Sans" panose="020B0606030504020204" pitchFamily="34" charset="0"/>
                <a:ea typeface="Open Sans" panose="020B0606030504020204" pitchFamily="34" charset="0"/>
                <a:cs typeface="Open Sans" panose="020B0606030504020204" pitchFamily="34" charset="0"/>
              </a:rPr>
            </a:br>
            <a:endParaRPr lang="en-US" sz="2500" b="1" dirty="0">
              <a:latin typeface="Open Sans" panose="020B0606030504020204" pitchFamily="34" charset="0"/>
              <a:ea typeface="Open Sans" panose="020B0606030504020204" pitchFamily="34" charset="0"/>
              <a:cs typeface="Open Sans" panose="020B0606030504020204" pitchFamily="34" charset="0"/>
            </a:endParaRPr>
          </a:p>
          <a:p>
            <a:r>
              <a:rPr lang="en-US" sz="2200" b="1" i="1" dirty="0">
                <a:latin typeface="Open Sans" panose="020B0606030504020204" pitchFamily="34" charset="0"/>
                <a:ea typeface="Open Sans" panose="020B0606030504020204" pitchFamily="34" charset="0"/>
                <a:cs typeface="Open Sans" panose="020B0606030504020204" pitchFamily="34" charset="0"/>
              </a:rPr>
              <a:t>Karen Mailer, MD, CMD</a:t>
            </a:r>
          </a:p>
          <a:p>
            <a:r>
              <a:rPr lang="en-US" sz="2200" dirty="0">
                <a:latin typeface="Open Sans" panose="020B0606030504020204" pitchFamily="34" charset="0"/>
                <a:ea typeface="Open Sans" panose="020B0606030504020204" pitchFamily="34" charset="0"/>
                <a:cs typeface="Open Sans" panose="020B0606030504020204" pitchFamily="34" charset="0"/>
              </a:rPr>
              <a:t>Medical Director</a:t>
            </a:r>
            <a:br>
              <a:rPr lang="en-US" sz="2200" dirty="0">
                <a:latin typeface="Open Sans" panose="020B0606030504020204" pitchFamily="34" charset="0"/>
                <a:ea typeface="Open Sans" panose="020B0606030504020204" pitchFamily="34" charset="0"/>
                <a:cs typeface="Open Sans" panose="020B0606030504020204" pitchFamily="34" charset="0"/>
              </a:rPr>
            </a:br>
            <a:r>
              <a:rPr lang="en-US" sz="2200" dirty="0">
                <a:latin typeface="Open Sans" panose="020B0606030504020204" pitchFamily="34" charset="0"/>
                <a:ea typeface="Open Sans" panose="020B0606030504020204" pitchFamily="34" charset="0"/>
                <a:cs typeface="Open Sans" panose="020B0606030504020204" pitchFamily="34" charset="0"/>
              </a:rPr>
              <a:t>Providence Transitional Care Center (PTCC) Providence Extended Care (PECC)</a:t>
            </a:r>
          </a:p>
          <a:p>
            <a:r>
              <a:rPr lang="en-US" sz="2200" dirty="0">
                <a:latin typeface="Open Sans" panose="020B0606030504020204" pitchFamily="34" charset="0"/>
                <a:ea typeface="Open Sans" panose="020B0606030504020204" pitchFamily="34" charset="0"/>
                <a:cs typeface="Open Sans" panose="020B0606030504020204" pitchFamily="34" charset="0"/>
              </a:rPr>
              <a:t>            </a:t>
            </a:r>
          </a:p>
          <a:p>
            <a:r>
              <a:rPr lang="en-US" sz="2200" b="1" i="1" dirty="0">
                <a:latin typeface="Open Sans" panose="020B0606030504020204" pitchFamily="34" charset="0"/>
                <a:ea typeface="Open Sans" panose="020B0606030504020204" pitchFamily="34" charset="0"/>
                <a:cs typeface="Open Sans" panose="020B0606030504020204" pitchFamily="34" charset="0"/>
              </a:rPr>
              <a:t>Barbara Bigelow, MS, LNHA, CDP, RHIA</a:t>
            </a:r>
          </a:p>
          <a:p>
            <a:r>
              <a:rPr lang="en-US" dirty="0">
                <a:latin typeface="Open Sans" panose="020B0606030504020204" pitchFamily="34" charset="0"/>
                <a:ea typeface="Open Sans" panose="020B0606030504020204" pitchFamily="34" charset="0"/>
                <a:cs typeface="Open Sans" panose="020B0606030504020204" pitchFamily="34" charset="0"/>
              </a:rPr>
              <a:t>Nursing Home Administrator (Licensed AK &amp; AZ)</a:t>
            </a:r>
            <a:br>
              <a:rPr lang="en-US" sz="2200" dirty="0">
                <a:latin typeface="Open Sans" panose="020B0606030504020204" pitchFamily="34" charset="0"/>
                <a:ea typeface="Open Sans" panose="020B0606030504020204" pitchFamily="34" charset="0"/>
                <a:cs typeface="Open Sans" panose="020B0606030504020204" pitchFamily="34" charset="0"/>
              </a:rPr>
            </a:br>
            <a:r>
              <a:rPr lang="en-US" sz="2200" dirty="0">
                <a:latin typeface="Open Sans" panose="020B0606030504020204" pitchFamily="34" charset="0"/>
                <a:ea typeface="Open Sans" panose="020B0606030504020204" pitchFamily="34" charset="0"/>
                <a:cs typeface="Open Sans" panose="020B0606030504020204" pitchFamily="34" charset="0"/>
              </a:rPr>
              <a:t>Bigelow Community Consulting, LLC </a:t>
            </a:r>
          </a:p>
          <a:p>
            <a:r>
              <a:rPr lang="en-US" sz="2200" dirty="0">
                <a:latin typeface="Open Sans" panose="020B0606030504020204" pitchFamily="34" charset="0"/>
                <a:ea typeface="Open Sans" panose="020B0606030504020204" pitchFamily="34" charset="0"/>
                <a:cs typeface="Open Sans" panose="020B0606030504020204" pitchFamily="34" charset="0"/>
              </a:rPr>
              <a:t>            </a:t>
            </a:r>
          </a:p>
          <a:p>
            <a:r>
              <a:rPr lang="en-US" sz="2200" b="1" i="1" dirty="0">
                <a:latin typeface="Open Sans" panose="020B0606030504020204" pitchFamily="34" charset="0"/>
                <a:ea typeface="Open Sans" panose="020B0606030504020204" pitchFamily="34" charset="0"/>
                <a:cs typeface="Open Sans" panose="020B0606030504020204" pitchFamily="34" charset="0"/>
              </a:rPr>
              <a:t>Jeannie Monk, RN, MPH</a:t>
            </a:r>
          </a:p>
          <a:p>
            <a:r>
              <a:rPr lang="en-US" sz="2200" dirty="0">
                <a:latin typeface="Open Sans" panose="020B0606030504020204" pitchFamily="34" charset="0"/>
                <a:ea typeface="Open Sans" panose="020B0606030504020204" pitchFamily="34" charset="0"/>
                <a:cs typeface="Open Sans" panose="020B0606030504020204" pitchFamily="34" charset="0"/>
              </a:rPr>
              <a:t>Senior Vice President</a:t>
            </a:r>
            <a:br>
              <a:rPr lang="en-US" sz="2200" dirty="0">
                <a:latin typeface="Open Sans" panose="020B0606030504020204" pitchFamily="34" charset="0"/>
                <a:ea typeface="Open Sans" panose="020B0606030504020204" pitchFamily="34" charset="0"/>
                <a:cs typeface="Open Sans" panose="020B0606030504020204" pitchFamily="34" charset="0"/>
              </a:rPr>
            </a:br>
            <a:r>
              <a:rPr lang="en-US" sz="2200" dirty="0">
                <a:latin typeface="Open Sans" panose="020B0606030504020204" pitchFamily="34" charset="0"/>
                <a:ea typeface="Open Sans" panose="020B0606030504020204" pitchFamily="34" charset="0"/>
                <a:cs typeface="Open Sans" panose="020B0606030504020204" pitchFamily="34" charset="0"/>
              </a:rPr>
              <a:t>ASHNHA</a:t>
            </a:r>
          </a:p>
        </p:txBody>
      </p:sp>
      <p:sp>
        <p:nvSpPr>
          <p:cNvPr id="7" name="TextBox 4">
            <a:extLst>
              <a:ext uri="{FF2B5EF4-FFF2-40B4-BE49-F238E27FC236}">
                <a16:creationId xmlns:a16="http://schemas.microsoft.com/office/drawing/2014/main" id="{5EE7EE87-AB9F-4A96-A9C1-F4245B978CB9}"/>
              </a:ext>
            </a:extLst>
          </p:cNvPr>
          <p:cNvSpPr txBox="1"/>
          <p:nvPr/>
        </p:nvSpPr>
        <p:spPr>
          <a:xfrm>
            <a:off x="11830078" y="1893567"/>
            <a:ext cx="5791200" cy="4739759"/>
          </a:xfrm>
          <a:prstGeom prst="rect">
            <a:avLst/>
          </a:prstGeom>
        </p:spPr>
        <p:txBody>
          <a:bodyPr wrap="square" lIns="0" tIns="0" rIns="0" bIns="0" rtlCol="0" anchor="t">
            <a:spAutoFit/>
          </a:bodyPr>
          <a:lstStyle/>
          <a:p>
            <a:r>
              <a:rPr lang="en-US" sz="2200" b="1" i="1" dirty="0">
                <a:latin typeface="Open Sans" panose="020B0606030504020204" pitchFamily="34" charset="0"/>
                <a:ea typeface="Open Sans" panose="020B0606030504020204" pitchFamily="34" charset="0"/>
                <a:cs typeface="Open Sans" panose="020B0606030504020204" pitchFamily="34" charset="0"/>
              </a:rPr>
              <a:t>Ursula McVeigh, MD</a:t>
            </a:r>
          </a:p>
          <a:p>
            <a:r>
              <a:rPr lang="en-US" sz="2200" dirty="0">
                <a:latin typeface="Open Sans" panose="020B0606030504020204" pitchFamily="34" charset="0"/>
                <a:ea typeface="Open Sans" panose="020B0606030504020204" pitchFamily="34" charset="0"/>
                <a:cs typeface="Open Sans" panose="020B0606030504020204" pitchFamily="34" charset="0"/>
              </a:rPr>
              <a:t>Executive Medical Director</a:t>
            </a:r>
          </a:p>
          <a:p>
            <a:r>
              <a:rPr lang="en-US" sz="2200" dirty="0">
                <a:latin typeface="Open Sans" panose="020B0606030504020204" pitchFamily="34" charset="0"/>
                <a:ea typeface="Open Sans" panose="020B0606030504020204" pitchFamily="34" charset="0"/>
                <a:cs typeface="Open Sans" panose="020B0606030504020204" pitchFamily="34" charset="0"/>
              </a:rPr>
              <a:t>Hospice and Palliative Care</a:t>
            </a:r>
            <a:br>
              <a:rPr lang="en-US" sz="2200" dirty="0">
                <a:latin typeface="Open Sans" panose="020B0606030504020204" pitchFamily="34" charset="0"/>
                <a:ea typeface="Open Sans" panose="020B0606030504020204" pitchFamily="34" charset="0"/>
                <a:cs typeface="Open Sans" panose="020B0606030504020204" pitchFamily="34" charset="0"/>
              </a:rPr>
            </a:br>
            <a:r>
              <a:rPr lang="en-US" sz="2200" dirty="0">
                <a:latin typeface="Open Sans" panose="020B0606030504020204" pitchFamily="34" charset="0"/>
                <a:ea typeface="Open Sans" panose="020B0606030504020204" pitchFamily="34" charset="0"/>
                <a:cs typeface="Open Sans" panose="020B0606030504020204" pitchFamily="34" charset="0"/>
              </a:rPr>
              <a:t>Providence Medical Group Alaska (PMGA)</a:t>
            </a:r>
          </a:p>
          <a:p>
            <a:endParaRPr lang="en-US" sz="2200" dirty="0">
              <a:latin typeface="Open Sans" panose="020B0606030504020204" pitchFamily="34" charset="0"/>
              <a:ea typeface="Open Sans" panose="020B0606030504020204" pitchFamily="34" charset="0"/>
              <a:cs typeface="Open Sans" panose="020B0606030504020204" pitchFamily="34" charset="0"/>
            </a:endParaRPr>
          </a:p>
          <a:p>
            <a:r>
              <a:rPr lang="en-US" sz="2200" b="1" i="1" dirty="0">
                <a:latin typeface="Open Sans" panose="020B0606030504020204" pitchFamily="34" charset="0"/>
                <a:ea typeface="Open Sans" panose="020B0606030504020204" pitchFamily="34" charset="0"/>
                <a:cs typeface="Open Sans" panose="020B0606030504020204" pitchFamily="34" charset="0"/>
              </a:rPr>
              <a:t>Marianne Johnstone-Petty, DNP</a:t>
            </a:r>
          </a:p>
          <a:p>
            <a:r>
              <a:rPr lang="en-US" sz="2200" dirty="0">
                <a:latin typeface="Open Sans" panose="020B0606030504020204" pitchFamily="34" charset="0"/>
                <a:ea typeface="Open Sans" panose="020B0606030504020204" pitchFamily="34" charset="0"/>
                <a:cs typeface="Open Sans" panose="020B0606030504020204" pitchFamily="34" charset="0"/>
              </a:rPr>
              <a:t>Assoc. Medical Director</a:t>
            </a:r>
            <a:br>
              <a:rPr lang="en-US" sz="2200" dirty="0">
                <a:latin typeface="Open Sans" panose="020B0606030504020204" pitchFamily="34" charset="0"/>
                <a:ea typeface="Open Sans" panose="020B0606030504020204" pitchFamily="34" charset="0"/>
                <a:cs typeface="Open Sans" panose="020B0606030504020204" pitchFamily="34" charset="0"/>
              </a:rPr>
            </a:br>
            <a:r>
              <a:rPr lang="en-US" sz="2200" dirty="0">
                <a:latin typeface="Open Sans" panose="020B0606030504020204" pitchFamily="34" charset="0"/>
                <a:ea typeface="Open Sans" panose="020B0606030504020204" pitchFamily="34" charset="0"/>
                <a:cs typeface="Open Sans" panose="020B0606030504020204" pitchFamily="34" charset="0"/>
              </a:rPr>
              <a:t>Palliative Care</a:t>
            </a:r>
            <a:br>
              <a:rPr lang="en-US" sz="2200" dirty="0">
                <a:latin typeface="Open Sans" panose="020B0606030504020204" pitchFamily="34" charset="0"/>
                <a:ea typeface="Open Sans" panose="020B0606030504020204" pitchFamily="34" charset="0"/>
                <a:cs typeface="Open Sans" panose="020B0606030504020204" pitchFamily="34" charset="0"/>
              </a:rPr>
            </a:br>
            <a:r>
              <a:rPr lang="en-US" sz="2200" dirty="0">
                <a:latin typeface="Open Sans" panose="020B0606030504020204" pitchFamily="34" charset="0"/>
                <a:ea typeface="Open Sans" panose="020B0606030504020204" pitchFamily="34" charset="0"/>
                <a:cs typeface="Open Sans" panose="020B0606030504020204" pitchFamily="34" charset="0"/>
              </a:rPr>
              <a:t>Providence Medical Group Alaska (PMGA)</a:t>
            </a:r>
          </a:p>
          <a:p>
            <a:endParaRPr lang="en-US" sz="2200" dirty="0">
              <a:latin typeface="Open Sans" panose="020B0606030504020204" pitchFamily="34" charset="0"/>
              <a:ea typeface="Open Sans" panose="020B0606030504020204" pitchFamily="34" charset="0"/>
              <a:cs typeface="Open Sans" panose="020B0606030504020204" pitchFamily="34" charset="0"/>
            </a:endParaRPr>
          </a:p>
          <a:p>
            <a:r>
              <a:rPr lang="en-US" sz="2200" b="1" i="1" dirty="0">
                <a:latin typeface="Open Sans" panose="020B0606030504020204" pitchFamily="34" charset="0"/>
                <a:ea typeface="Open Sans" panose="020B0606030504020204" pitchFamily="34" charset="0"/>
                <a:cs typeface="Open Sans" panose="020B0606030504020204" pitchFamily="34" charset="0"/>
              </a:rPr>
              <a:t>Hilary Walker, OTL</a:t>
            </a:r>
          </a:p>
          <a:p>
            <a:r>
              <a:rPr lang="en-US" sz="2200" dirty="0">
                <a:latin typeface="Open Sans" panose="020B0606030504020204" pitchFamily="34" charset="0"/>
                <a:ea typeface="Open Sans" panose="020B0606030504020204" pitchFamily="34" charset="0"/>
                <a:cs typeface="Open Sans" panose="020B0606030504020204" pitchFamily="34" charset="0"/>
              </a:rPr>
              <a:t>Advance Care Planning Coordinator</a:t>
            </a:r>
          </a:p>
          <a:p>
            <a:r>
              <a:rPr lang="en-US" sz="2200" dirty="0">
                <a:latin typeface="Open Sans" panose="020B0606030504020204" pitchFamily="34" charset="0"/>
                <a:ea typeface="Open Sans" panose="020B0606030504020204" pitchFamily="34" charset="0"/>
                <a:cs typeface="Open Sans" panose="020B0606030504020204" pitchFamily="34" charset="0"/>
              </a:rPr>
              <a:t>PeaceHealth NW  Network</a:t>
            </a:r>
          </a:p>
          <a:p>
            <a:endParaRPr lang="en-US" sz="2200"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4">
            <a:extLst>
              <a:ext uri="{FF2B5EF4-FFF2-40B4-BE49-F238E27FC236}">
                <a16:creationId xmlns:a16="http://schemas.microsoft.com/office/drawing/2014/main" id="{9FEA85C2-5F44-4357-BFBA-22AC7951419B}"/>
              </a:ext>
            </a:extLst>
          </p:cNvPr>
          <p:cNvSpPr txBox="1"/>
          <p:nvPr/>
        </p:nvSpPr>
        <p:spPr>
          <a:xfrm>
            <a:off x="5486400" y="6644923"/>
            <a:ext cx="12186798" cy="3431709"/>
          </a:xfrm>
          <a:prstGeom prst="rect">
            <a:avLst/>
          </a:prstGeom>
        </p:spPr>
        <p:txBody>
          <a:bodyPr wrap="square" lIns="0" tIns="0" rIns="0" bIns="0" rtlCol="0" anchor="t">
            <a:spAutoFit/>
          </a:bodyPr>
          <a:lstStyle/>
          <a:p>
            <a:r>
              <a:rPr lang="en-US" sz="2200" dirty="0">
                <a:latin typeface="Open Sans" panose="020B0606030504020204" pitchFamily="34" charset="0"/>
                <a:ea typeface="Open Sans" panose="020B0606030504020204" pitchFamily="34" charset="0"/>
                <a:cs typeface="Open Sans" panose="020B0606030504020204" pitchFamily="34" charset="0"/>
              </a:rPr>
              <a:t>        </a:t>
            </a:r>
          </a:p>
          <a:p>
            <a:r>
              <a:rPr lang="en-US" sz="2200" b="1" dirty="0">
                <a:latin typeface="Open Sans" panose="020B0606030504020204" pitchFamily="34" charset="0"/>
                <a:ea typeface="Open Sans" panose="020B0606030504020204" pitchFamily="34" charset="0"/>
                <a:cs typeface="Open Sans" panose="020B0606030504020204" pitchFamily="34" charset="0"/>
              </a:rPr>
              <a:t>This and other LTC POLST programming made possible by: </a:t>
            </a:r>
            <a:br>
              <a:rPr lang="en-US" sz="2200" b="1" dirty="0">
                <a:latin typeface="Open Sans" panose="020B0606030504020204" pitchFamily="34" charset="0"/>
                <a:ea typeface="Open Sans" panose="020B0606030504020204" pitchFamily="34" charset="0"/>
                <a:cs typeface="Open Sans" panose="020B0606030504020204" pitchFamily="34" charset="0"/>
              </a:rPr>
            </a:br>
            <a:r>
              <a:rPr lang="en-US" sz="2200" i="0" dirty="0">
                <a:effectLst/>
                <a:latin typeface="Open Sans" panose="020B0606030504020204" pitchFamily="34" charset="0"/>
                <a:ea typeface="Open Sans" panose="020B0606030504020204" pitchFamily="34" charset="0"/>
                <a:cs typeface="Open Sans" panose="020B0606030504020204" pitchFamily="34" charset="0"/>
              </a:rPr>
              <a:t>Civil Money Penalty (CMP) Fund Grant Program </a:t>
            </a:r>
            <a:r>
              <a:rPr lang="en-US" sz="2200" dirty="0">
                <a:latin typeface="Open Sans" panose="020B0606030504020204" pitchFamily="34" charset="0"/>
                <a:ea typeface="Open Sans" panose="020B0606030504020204" pitchFamily="34" charset="0"/>
                <a:cs typeface="Open Sans" panose="020B0606030504020204" pitchFamily="34" charset="0"/>
              </a:rPr>
              <a:t>from the Alaska Department of Health &amp; Social Services</a:t>
            </a:r>
            <a:br>
              <a:rPr lang="en-US" sz="2200" dirty="0">
                <a:latin typeface="Open Sans" panose="020B0606030504020204" pitchFamily="34" charset="0"/>
                <a:ea typeface="Open Sans" panose="020B0606030504020204" pitchFamily="34" charset="0"/>
                <a:cs typeface="Open Sans" panose="020B0606030504020204" pitchFamily="34" charset="0"/>
              </a:rPr>
            </a:br>
            <a:endParaRPr lang="en-US" sz="2200" dirty="0">
              <a:latin typeface="Open Sans" panose="020B0606030504020204" pitchFamily="34" charset="0"/>
              <a:ea typeface="Open Sans" panose="020B0606030504020204" pitchFamily="34" charset="0"/>
              <a:cs typeface="Open Sans" panose="020B0606030504020204" pitchFamily="34" charset="0"/>
            </a:endParaRPr>
          </a:p>
          <a:p>
            <a:r>
              <a:rPr lang="en-US" sz="2200" b="1" dirty="0">
                <a:latin typeface="Open Sans" panose="020B0606030504020204" pitchFamily="34" charset="0"/>
                <a:ea typeface="Open Sans" panose="020B0606030504020204" pitchFamily="34" charset="0"/>
                <a:cs typeface="Open Sans" panose="020B0606030504020204" pitchFamily="34" charset="0"/>
              </a:rPr>
              <a:t>Special thanks to:</a:t>
            </a:r>
          </a:p>
          <a:p>
            <a:r>
              <a:rPr lang="en-US" sz="2200" dirty="0">
                <a:latin typeface="Open Sans" panose="020B0606030504020204" pitchFamily="34" charset="0"/>
                <a:ea typeface="Open Sans" panose="020B0606030504020204" pitchFamily="34" charset="0"/>
                <a:cs typeface="Open Sans" panose="020B0606030504020204" pitchFamily="34" charset="0"/>
              </a:rPr>
              <a:t>Providence Alaska Foundation for their partnership with ASHNHA to secure funds on behalf of this program.</a:t>
            </a:r>
          </a:p>
          <a:p>
            <a:endParaRPr lang="en-US" sz="2200" dirty="0">
              <a:latin typeface="Open Sans" panose="020B0606030504020204" pitchFamily="34" charset="0"/>
              <a:ea typeface="Open Sans" panose="020B0606030504020204" pitchFamily="34" charset="0"/>
              <a:cs typeface="Open Sans" panose="020B0606030504020204" pitchFamily="34" charset="0"/>
            </a:endParaRPr>
          </a:p>
          <a:p>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10" name="Straight Connector 9">
            <a:extLst>
              <a:ext uri="{FF2B5EF4-FFF2-40B4-BE49-F238E27FC236}">
                <a16:creationId xmlns:a16="http://schemas.microsoft.com/office/drawing/2014/main" id="{302E8824-9A9E-4964-A464-28EE6D3866E7}"/>
              </a:ext>
            </a:extLst>
          </p:cNvPr>
          <p:cNvCxnSpPr/>
          <p:nvPr/>
        </p:nvCxnSpPr>
        <p:spPr>
          <a:xfrm>
            <a:off x="5486400" y="6644923"/>
            <a:ext cx="11811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1" name="Picture 6">
            <a:extLst>
              <a:ext uri="{FF2B5EF4-FFF2-40B4-BE49-F238E27FC236}">
                <a16:creationId xmlns:a16="http://schemas.microsoft.com/office/drawing/2014/main" id="{1F247BE2-4BA8-9040-B42A-83402562B204}"/>
              </a:ext>
            </a:extLst>
          </p:cNvPr>
          <p:cNvPicPr>
            <a:picLocks noChangeAspect="1"/>
          </p:cNvPicPr>
          <p:nvPr/>
        </p:nvPicPr>
        <p:blipFill>
          <a:blip r:embed="rId3"/>
          <a:srcRect b="39456"/>
          <a:stretch>
            <a:fillRect/>
          </a:stretch>
        </p:blipFill>
        <p:spPr>
          <a:xfrm>
            <a:off x="15267158" y="231496"/>
            <a:ext cx="2730982" cy="1204947"/>
          </a:xfrm>
          <a:prstGeom prst="rect">
            <a:avLst/>
          </a:prstGeom>
          <a:effectLst>
            <a:outerShdw blurRad="50800" dist="50800" dir="5400000" algn="ctr" rotWithShape="0">
              <a:srgbClr val="000000">
                <a:alpha val="53000"/>
              </a:srgbClr>
            </a:outerShdw>
          </a:effectLst>
        </p:spPr>
      </p:pic>
    </p:spTree>
    <p:extLst>
      <p:ext uri="{BB962C8B-B14F-4D97-AF65-F5344CB8AC3E}">
        <p14:creationId xmlns:p14="http://schemas.microsoft.com/office/powerpoint/2010/main" val="11676638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4">
            <a:extLst>
              <a:ext uri="{FF2B5EF4-FFF2-40B4-BE49-F238E27FC236}">
                <a16:creationId xmlns:a16="http://schemas.microsoft.com/office/drawing/2014/main" id="{5848177A-4E90-4615-8AA4-F625F4EABEA9}"/>
              </a:ext>
            </a:extLst>
          </p:cNvPr>
          <p:cNvSpPr>
            <a:spLocks noGrp="1"/>
          </p:cNvSpPr>
          <p:nvPr>
            <p:ph type="title"/>
          </p:nvPr>
        </p:nvSpPr>
        <p:spPr>
          <a:xfrm>
            <a:off x="485273" y="1043993"/>
            <a:ext cx="14554200" cy="1395411"/>
          </a:xfrm>
        </p:spPr>
        <p:txBody>
          <a:bodyPr>
            <a:normAutofit fontScale="90000"/>
          </a:bodyPr>
          <a:lstStyle/>
          <a:p>
            <a:pPr algn="l"/>
            <a:r>
              <a:rPr lang="en-US" sz="5400" b="1" baseline="0" dirty="0">
                <a:solidFill>
                  <a:srgbClr val="351F16"/>
                </a:solidFill>
                <a:latin typeface="Segoe UI Historic" panose="020B0502040204020203" pitchFamily="34" charset="0"/>
                <a:ea typeface="Segoe UI Historic" panose="020B0502040204020203" pitchFamily="34" charset="0"/>
                <a:cs typeface="Segoe UI Historic" panose="020B0502040204020203" pitchFamily="34" charset="0"/>
              </a:rPr>
              <a:t>Start with Section B:</a:t>
            </a:r>
            <a:br>
              <a:rPr lang="en-US" sz="5400" b="1" baseline="0" dirty="0">
                <a:solidFill>
                  <a:srgbClr val="351F16"/>
                </a:solidFill>
                <a:latin typeface="Segoe UI Historic" panose="020B0502040204020203" pitchFamily="34" charset="0"/>
                <a:ea typeface="Segoe UI Historic" panose="020B0502040204020203" pitchFamily="34" charset="0"/>
                <a:cs typeface="Segoe UI Historic" panose="020B0502040204020203" pitchFamily="34" charset="0"/>
              </a:rPr>
            </a:br>
            <a:r>
              <a:rPr lang="en-US" sz="5400" b="1" baseline="0" dirty="0">
                <a:solidFill>
                  <a:srgbClr val="351F16"/>
                </a:solidFill>
                <a:latin typeface="Segoe UI Historic" panose="020B0502040204020203" pitchFamily="34" charset="0"/>
                <a:ea typeface="Segoe UI Historic" panose="020B0502040204020203" pitchFamily="34" charset="0"/>
                <a:cs typeface="Segoe UI Historic" panose="020B0502040204020203" pitchFamily="34" charset="0"/>
              </a:rPr>
              <a:t>Identify goals for “sicker but alive” scenario </a:t>
            </a:r>
            <a:r>
              <a:rPr lang="en-US" sz="5400" b="1" i="1" baseline="0" dirty="0">
                <a:solidFill>
                  <a:srgbClr val="351F16"/>
                </a:solidFill>
                <a:latin typeface="Segoe UI Historic" panose="020B0502040204020203" pitchFamily="34" charset="0"/>
                <a:ea typeface="Segoe UI Historic" panose="020B0502040204020203" pitchFamily="34" charset="0"/>
                <a:cs typeface="Segoe UI Historic" panose="020B0502040204020203" pitchFamily="34" charset="0"/>
              </a:rPr>
              <a:t>first!</a:t>
            </a:r>
            <a:endParaRPr lang="en-US" sz="5400" b="1" baseline="0" dirty="0">
              <a:solidFill>
                <a:srgbClr val="005089"/>
              </a:solidFill>
              <a:latin typeface="Segoe UI Historic" panose="020B0502040204020203" pitchFamily="34" charset="0"/>
              <a:ea typeface="Segoe UI Historic" panose="020B0502040204020203" pitchFamily="34" charset="0"/>
              <a:cs typeface="Segoe UI Historic" panose="020B0502040204020203" pitchFamily="34" charset="0"/>
            </a:endParaRPr>
          </a:p>
        </p:txBody>
      </p:sp>
      <p:cxnSp>
        <p:nvCxnSpPr>
          <p:cNvPr id="6" name="Straight Connector 5">
            <a:extLst>
              <a:ext uri="{FF2B5EF4-FFF2-40B4-BE49-F238E27FC236}">
                <a16:creationId xmlns:a16="http://schemas.microsoft.com/office/drawing/2014/main" id="{C269AE88-18EF-4539-8123-D58B732AA5E9}"/>
              </a:ext>
            </a:extLst>
          </p:cNvPr>
          <p:cNvCxnSpPr>
            <a:cxnSpLocks/>
          </p:cNvCxnSpPr>
          <p:nvPr/>
        </p:nvCxnSpPr>
        <p:spPr>
          <a:xfrm>
            <a:off x="16129527" y="3107159"/>
            <a:ext cx="36090" cy="5645816"/>
          </a:xfrm>
          <a:prstGeom prst="line">
            <a:avLst/>
          </a:prstGeom>
          <a:ln w="38100">
            <a:solidFill>
              <a:srgbClr val="B5C657"/>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4A2E0996-626B-FE4A-A109-E1BC25A4CCDD}"/>
              </a:ext>
            </a:extLst>
          </p:cNvPr>
          <p:cNvPicPr>
            <a:picLocks noChangeAspect="1"/>
          </p:cNvPicPr>
          <p:nvPr/>
        </p:nvPicPr>
        <p:blipFill>
          <a:blip r:embed="rId3"/>
          <a:srcRect b="39456"/>
          <a:stretch>
            <a:fillRect/>
          </a:stretch>
        </p:blipFill>
        <p:spPr>
          <a:xfrm>
            <a:off x="15267158" y="231496"/>
            <a:ext cx="2730982" cy="1204947"/>
          </a:xfrm>
          <a:prstGeom prst="rect">
            <a:avLst/>
          </a:prstGeom>
          <a:effectLst>
            <a:outerShdw blurRad="50800" dist="50800" dir="5400000" algn="ctr" rotWithShape="0">
              <a:srgbClr val="000000">
                <a:alpha val="53000"/>
              </a:srgbClr>
            </a:outerShdw>
          </a:effectLst>
        </p:spPr>
      </p:pic>
      <p:pic>
        <p:nvPicPr>
          <p:cNvPr id="8" name="Picture 7">
            <a:extLst>
              <a:ext uri="{FF2B5EF4-FFF2-40B4-BE49-F238E27FC236}">
                <a16:creationId xmlns:a16="http://schemas.microsoft.com/office/drawing/2014/main" id="{DADD2DC9-0200-284B-8C60-CD69FCC6D53C}"/>
              </a:ext>
            </a:extLst>
          </p:cNvPr>
          <p:cNvPicPr>
            <a:picLocks noChangeAspect="1"/>
          </p:cNvPicPr>
          <p:nvPr/>
        </p:nvPicPr>
        <p:blipFill rotWithShape="1">
          <a:blip r:embed="rId4"/>
          <a:srcRect t="20624" b="14457"/>
          <a:stretch/>
        </p:blipFill>
        <p:spPr>
          <a:xfrm>
            <a:off x="276307" y="2831944"/>
            <a:ext cx="17735385" cy="6196245"/>
          </a:xfrm>
          <a:prstGeom prst="rect">
            <a:avLst/>
          </a:prstGeom>
        </p:spPr>
      </p:pic>
    </p:spTree>
    <p:extLst>
      <p:ext uri="{BB962C8B-B14F-4D97-AF65-F5344CB8AC3E}">
        <p14:creationId xmlns:p14="http://schemas.microsoft.com/office/powerpoint/2010/main" val="5196545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4">
            <a:extLst>
              <a:ext uri="{FF2B5EF4-FFF2-40B4-BE49-F238E27FC236}">
                <a16:creationId xmlns:a16="http://schemas.microsoft.com/office/drawing/2014/main" id="{5848177A-4E90-4615-8AA4-F625F4EABEA9}"/>
              </a:ext>
            </a:extLst>
          </p:cNvPr>
          <p:cNvSpPr>
            <a:spLocks noGrp="1"/>
          </p:cNvSpPr>
          <p:nvPr>
            <p:ph type="title"/>
          </p:nvPr>
        </p:nvSpPr>
        <p:spPr>
          <a:xfrm>
            <a:off x="550587" y="1043993"/>
            <a:ext cx="14554200" cy="1395411"/>
          </a:xfrm>
        </p:spPr>
        <p:txBody>
          <a:bodyPr>
            <a:normAutofit fontScale="90000"/>
          </a:bodyPr>
          <a:lstStyle/>
          <a:p>
            <a:pPr algn="l"/>
            <a:r>
              <a:rPr lang="en-US" sz="5400" b="1" baseline="0" dirty="0">
                <a:solidFill>
                  <a:srgbClr val="351F16"/>
                </a:solidFill>
                <a:latin typeface="Segoe UI Historic" panose="020B0502040204020203" pitchFamily="34" charset="0"/>
                <a:ea typeface="Segoe UI Historic" panose="020B0502040204020203" pitchFamily="34" charset="0"/>
                <a:cs typeface="Segoe UI Historic" panose="020B0502040204020203" pitchFamily="34" charset="0"/>
              </a:rPr>
              <a:t>Location, location, location:</a:t>
            </a:r>
            <a:br>
              <a:rPr lang="en-US" sz="5400" b="1" baseline="0" dirty="0">
                <a:solidFill>
                  <a:srgbClr val="351F16"/>
                </a:solidFill>
                <a:latin typeface="Segoe UI Historic" panose="020B0502040204020203" pitchFamily="34" charset="0"/>
                <a:ea typeface="Segoe UI Historic" panose="020B0502040204020203" pitchFamily="34" charset="0"/>
                <a:cs typeface="Segoe UI Historic" panose="020B0502040204020203" pitchFamily="34" charset="0"/>
              </a:rPr>
            </a:br>
            <a:r>
              <a:rPr lang="en-US" sz="5400" b="1" baseline="0" dirty="0">
                <a:solidFill>
                  <a:srgbClr val="351F16"/>
                </a:solidFill>
                <a:latin typeface="Segoe UI Historic" panose="020B0502040204020203" pitchFamily="34" charset="0"/>
                <a:ea typeface="Segoe UI Historic" panose="020B0502040204020203" pitchFamily="34" charset="0"/>
                <a:cs typeface="Segoe UI Historic" panose="020B0502040204020203" pitchFamily="34" charset="0"/>
              </a:rPr>
              <a:t>Treatment Preferences and Location of Care</a:t>
            </a:r>
            <a:endParaRPr lang="en-US" sz="5400" b="1" baseline="0" dirty="0">
              <a:solidFill>
                <a:srgbClr val="005089"/>
              </a:solidFill>
              <a:latin typeface="Segoe UI Historic" panose="020B0502040204020203" pitchFamily="34" charset="0"/>
              <a:ea typeface="Segoe UI Historic" panose="020B0502040204020203" pitchFamily="34" charset="0"/>
              <a:cs typeface="Segoe UI Historic" panose="020B0502040204020203" pitchFamily="34" charset="0"/>
            </a:endParaRPr>
          </a:p>
        </p:txBody>
      </p:sp>
      <p:pic>
        <p:nvPicPr>
          <p:cNvPr id="3" name="Picture 2">
            <a:extLst>
              <a:ext uri="{FF2B5EF4-FFF2-40B4-BE49-F238E27FC236}">
                <a16:creationId xmlns:a16="http://schemas.microsoft.com/office/drawing/2014/main" id="{4E520392-8423-4065-BC7F-DA151F7E07E8}"/>
              </a:ext>
            </a:extLst>
          </p:cNvPr>
          <p:cNvPicPr>
            <a:picLocks noChangeAspect="1"/>
          </p:cNvPicPr>
          <p:nvPr/>
        </p:nvPicPr>
        <p:blipFill>
          <a:blip r:embed="rId3"/>
          <a:stretch>
            <a:fillRect/>
          </a:stretch>
        </p:blipFill>
        <p:spPr>
          <a:xfrm>
            <a:off x="1600200" y="3009900"/>
            <a:ext cx="13919873" cy="6874325"/>
          </a:xfrm>
          <a:prstGeom prst="rect">
            <a:avLst/>
          </a:prstGeom>
        </p:spPr>
      </p:pic>
      <p:pic>
        <p:nvPicPr>
          <p:cNvPr id="4" name="Picture 3">
            <a:extLst>
              <a:ext uri="{FF2B5EF4-FFF2-40B4-BE49-F238E27FC236}">
                <a16:creationId xmlns:a16="http://schemas.microsoft.com/office/drawing/2014/main" id="{98BA493E-AD5C-C742-8BD9-4BC50B7916AE}"/>
              </a:ext>
            </a:extLst>
          </p:cNvPr>
          <p:cNvPicPr>
            <a:picLocks noChangeAspect="1"/>
          </p:cNvPicPr>
          <p:nvPr/>
        </p:nvPicPr>
        <p:blipFill>
          <a:blip r:embed="rId4"/>
          <a:srcRect b="39456"/>
          <a:stretch>
            <a:fillRect/>
          </a:stretch>
        </p:blipFill>
        <p:spPr>
          <a:xfrm>
            <a:off x="15267158" y="231496"/>
            <a:ext cx="2730982" cy="1204947"/>
          </a:xfrm>
          <a:prstGeom prst="rect">
            <a:avLst/>
          </a:prstGeom>
          <a:effectLst>
            <a:outerShdw blurRad="50800" dist="50800" dir="5400000" algn="ctr" rotWithShape="0">
              <a:srgbClr val="000000">
                <a:alpha val="53000"/>
              </a:srgbClr>
            </a:outerShdw>
          </a:effectLst>
        </p:spPr>
      </p:pic>
    </p:spTree>
    <p:extLst>
      <p:ext uri="{BB962C8B-B14F-4D97-AF65-F5344CB8AC3E}">
        <p14:creationId xmlns:p14="http://schemas.microsoft.com/office/powerpoint/2010/main" val="41877067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4">
            <a:extLst>
              <a:ext uri="{FF2B5EF4-FFF2-40B4-BE49-F238E27FC236}">
                <a16:creationId xmlns:a16="http://schemas.microsoft.com/office/drawing/2014/main" id="{5848177A-4E90-4615-8AA4-F625F4EABEA9}"/>
              </a:ext>
            </a:extLst>
          </p:cNvPr>
          <p:cNvSpPr>
            <a:spLocks noGrp="1"/>
          </p:cNvSpPr>
          <p:nvPr>
            <p:ph type="title"/>
          </p:nvPr>
        </p:nvSpPr>
        <p:spPr>
          <a:xfrm>
            <a:off x="485273" y="1043993"/>
            <a:ext cx="14554200" cy="1395411"/>
          </a:xfrm>
        </p:spPr>
        <p:txBody>
          <a:bodyPr>
            <a:normAutofit/>
          </a:bodyPr>
          <a:lstStyle/>
          <a:p>
            <a:pPr algn="l"/>
            <a:r>
              <a:rPr lang="en-US" sz="5400" b="1" baseline="0" dirty="0">
                <a:solidFill>
                  <a:srgbClr val="351F16"/>
                </a:solidFill>
                <a:latin typeface="Segoe UI Historic" panose="020B0502040204020203" pitchFamily="34" charset="0"/>
                <a:ea typeface="Segoe UI Historic" panose="020B0502040204020203" pitchFamily="34" charset="0"/>
                <a:cs typeface="Segoe UI Historic" panose="020B0502040204020203" pitchFamily="34" charset="0"/>
              </a:rPr>
              <a:t> Section A: Resuscitation Options</a:t>
            </a:r>
            <a:endParaRPr lang="en-US" sz="5400" b="1" baseline="0" dirty="0">
              <a:solidFill>
                <a:srgbClr val="005089"/>
              </a:solidFill>
              <a:latin typeface="Segoe UI Historic" panose="020B0502040204020203" pitchFamily="34" charset="0"/>
              <a:ea typeface="Segoe UI Historic" panose="020B0502040204020203" pitchFamily="34" charset="0"/>
              <a:cs typeface="Segoe UI Historic" panose="020B0502040204020203" pitchFamily="34" charset="0"/>
            </a:endParaRPr>
          </a:p>
        </p:txBody>
      </p:sp>
      <p:pic>
        <p:nvPicPr>
          <p:cNvPr id="6" name="Picture 5">
            <a:extLst>
              <a:ext uri="{FF2B5EF4-FFF2-40B4-BE49-F238E27FC236}">
                <a16:creationId xmlns:a16="http://schemas.microsoft.com/office/drawing/2014/main" id="{550821BF-6A38-3641-A7DC-F9EDDEFB7ABB}"/>
              </a:ext>
            </a:extLst>
          </p:cNvPr>
          <p:cNvPicPr>
            <a:picLocks noChangeAspect="1"/>
          </p:cNvPicPr>
          <p:nvPr/>
        </p:nvPicPr>
        <p:blipFill>
          <a:blip r:embed="rId3"/>
          <a:srcRect b="39456"/>
          <a:stretch>
            <a:fillRect/>
          </a:stretch>
        </p:blipFill>
        <p:spPr>
          <a:xfrm>
            <a:off x="15267158" y="231496"/>
            <a:ext cx="2730982" cy="1204947"/>
          </a:xfrm>
          <a:prstGeom prst="rect">
            <a:avLst/>
          </a:prstGeom>
          <a:effectLst>
            <a:outerShdw blurRad="50800" dist="50800" dir="5400000" algn="ctr" rotWithShape="0">
              <a:srgbClr val="000000">
                <a:alpha val="53000"/>
              </a:srgbClr>
            </a:outerShdw>
          </a:effectLst>
        </p:spPr>
      </p:pic>
      <p:pic>
        <p:nvPicPr>
          <p:cNvPr id="8" name="Picture 7">
            <a:extLst>
              <a:ext uri="{FF2B5EF4-FFF2-40B4-BE49-F238E27FC236}">
                <a16:creationId xmlns:a16="http://schemas.microsoft.com/office/drawing/2014/main" id="{B68128C7-410E-B849-A620-611E40519B8F}"/>
              </a:ext>
            </a:extLst>
          </p:cNvPr>
          <p:cNvPicPr>
            <a:picLocks noChangeAspect="1"/>
          </p:cNvPicPr>
          <p:nvPr/>
        </p:nvPicPr>
        <p:blipFill rotWithShape="1">
          <a:blip r:embed="rId4"/>
          <a:srcRect b="78766"/>
          <a:stretch/>
        </p:blipFill>
        <p:spPr>
          <a:xfrm>
            <a:off x="289860" y="2796389"/>
            <a:ext cx="17998140" cy="2209800"/>
          </a:xfrm>
          <a:prstGeom prst="rect">
            <a:avLst/>
          </a:prstGeom>
        </p:spPr>
      </p:pic>
      <p:sp>
        <p:nvSpPr>
          <p:cNvPr id="9" name="Content Placeholder 8">
            <a:extLst>
              <a:ext uri="{FF2B5EF4-FFF2-40B4-BE49-F238E27FC236}">
                <a16:creationId xmlns:a16="http://schemas.microsoft.com/office/drawing/2014/main" id="{0CBE6D4C-07D6-AD42-9B31-DFA976C2FB4D}"/>
              </a:ext>
            </a:extLst>
          </p:cNvPr>
          <p:cNvSpPr>
            <a:spLocks noGrp="1"/>
          </p:cNvSpPr>
          <p:nvPr>
            <p:ph idx="1"/>
          </p:nvPr>
        </p:nvSpPr>
        <p:spPr/>
        <p:txBody>
          <a:bodyPr/>
          <a:lstStyle/>
          <a:p>
            <a:endParaRPr lang="en-US"/>
          </a:p>
        </p:txBody>
      </p:sp>
      <p:sp>
        <p:nvSpPr>
          <p:cNvPr id="13" name="Rounded Rectangle 12">
            <a:extLst>
              <a:ext uri="{FF2B5EF4-FFF2-40B4-BE49-F238E27FC236}">
                <a16:creationId xmlns:a16="http://schemas.microsoft.com/office/drawing/2014/main" id="{22F72E36-8E73-9D48-9F64-9825BE3714A5}"/>
              </a:ext>
            </a:extLst>
          </p:cNvPr>
          <p:cNvSpPr/>
          <p:nvPr/>
        </p:nvSpPr>
        <p:spPr>
          <a:xfrm>
            <a:off x="6094247" y="6100754"/>
            <a:ext cx="3429000" cy="106680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Full Treatments</a:t>
            </a:r>
          </a:p>
        </p:txBody>
      </p:sp>
      <p:sp>
        <p:nvSpPr>
          <p:cNvPr id="14" name="Rounded Rectangle 13">
            <a:extLst>
              <a:ext uri="{FF2B5EF4-FFF2-40B4-BE49-F238E27FC236}">
                <a16:creationId xmlns:a16="http://schemas.microsoft.com/office/drawing/2014/main" id="{A3410B7D-ED21-0148-BD1A-DE1E05325B62}"/>
              </a:ext>
            </a:extLst>
          </p:cNvPr>
          <p:cNvSpPr/>
          <p:nvPr/>
        </p:nvSpPr>
        <p:spPr>
          <a:xfrm>
            <a:off x="1283377" y="6100754"/>
            <a:ext cx="3364823" cy="2852745"/>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n>
                  <a:solidFill>
                    <a:schemeClr val="tx1"/>
                  </a:solidFill>
                </a:ln>
              </a:rPr>
              <a:t>Look for Choice in Section B</a:t>
            </a:r>
          </a:p>
          <a:p>
            <a:pPr algn="ctr"/>
            <a:endParaRPr lang="en-US" dirty="0"/>
          </a:p>
        </p:txBody>
      </p:sp>
      <p:sp>
        <p:nvSpPr>
          <p:cNvPr id="16" name="Oval 15">
            <a:extLst>
              <a:ext uri="{FF2B5EF4-FFF2-40B4-BE49-F238E27FC236}">
                <a16:creationId xmlns:a16="http://schemas.microsoft.com/office/drawing/2014/main" id="{20ABEBCB-01EE-2B4E-A460-766AE5333726}"/>
              </a:ext>
            </a:extLst>
          </p:cNvPr>
          <p:cNvSpPr/>
          <p:nvPr/>
        </p:nvSpPr>
        <p:spPr>
          <a:xfrm>
            <a:off x="13639800" y="5571072"/>
            <a:ext cx="3200400" cy="1752601"/>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Yes to CPR</a:t>
            </a:r>
          </a:p>
        </p:txBody>
      </p:sp>
      <p:sp>
        <p:nvSpPr>
          <p:cNvPr id="22" name="Rounded Rectangle 21">
            <a:extLst>
              <a:ext uri="{FF2B5EF4-FFF2-40B4-BE49-F238E27FC236}">
                <a16:creationId xmlns:a16="http://schemas.microsoft.com/office/drawing/2014/main" id="{AB8A5B42-773A-A64B-8F81-6262B831F889}"/>
              </a:ext>
            </a:extLst>
          </p:cNvPr>
          <p:cNvSpPr/>
          <p:nvPr/>
        </p:nvSpPr>
        <p:spPr>
          <a:xfrm>
            <a:off x="5939115" y="7989030"/>
            <a:ext cx="3429000" cy="1999098"/>
          </a:xfrm>
          <a:prstGeom prst="roundRect">
            <a:avLst>
              <a:gd name="adj" fmla="val 8858"/>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n>
                  <a:solidFill>
                    <a:schemeClr val="tx1"/>
                  </a:solidFill>
                </a:ln>
              </a:rPr>
              <a:t>Selective Treatments</a:t>
            </a:r>
          </a:p>
          <a:p>
            <a:pPr algn="ctr"/>
            <a:r>
              <a:rPr lang="en-US" sz="2800" dirty="0">
                <a:ln>
                  <a:solidFill>
                    <a:schemeClr val="tx1"/>
                  </a:solidFill>
                </a:ln>
              </a:rPr>
              <a:t>Comfort Treatments</a:t>
            </a:r>
          </a:p>
        </p:txBody>
      </p:sp>
      <p:sp>
        <p:nvSpPr>
          <p:cNvPr id="23" name="Right Arrow 22">
            <a:extLst>
              <a:ext uri="{FF2B5EF4-FFF2-40B4-BE49-F238E27FC236}">
                <a16:creationId xmlns:a16="http://schemas.microsoft.com/office/drawing/2014/main" id="{F0C08030-D86A-B741-B77B-5B98852FBB6E}"/>
              </a:ext>
            </a:extLst>
          </p:cNvPr>
          <p:cNvSpPr/>
          <p:nvPr/>
        </p:nvSpPr>
        <p:spPr>
          <a:xfrm>
            <a:off x="9928291" y="6357470"/>
            <a:ext cx="3488835" cy="2279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77A3E256-A0D2-F34C-9E48-4F8D03838A39}"/>
              </a:ext>
            </a:extLst>
          </p:cNvPr>
          <p:cNvSpPr txBox="1"/>
          <p:nvPr/>
        </p:nvSpPr>
        <p:spPr>
          <a:xfrm>
            <a:off x="11976410" y="7649737"/>
            <a:ext cx="184731" cy="369332"/>
          </a:xfrm>
          <a:prstGeom prst="rect">
            <a:avLst/>
          </a:prstGeom>
          <a:noFill/>
        </p:spPr>
        <p:txBody>
          <a:bodyPr wrap="none" rtlCol="0">
            <a:spAutoFit/>
          </a:bodyPr>
          <a:lstStyle/>
          <a:p>
            <a:endParaRPr lang="en-US" dirty="0"/>
          </a:p>
        </p:txBody>
      </p:sp>
      <p:sp>
        <p:nvSpPr>
          <p:cNvPr id="28" name="Right Arrow 27">
            <a:extLst>
              <a:ext uri="{FF2B5EF4-FFF2-40B4-BE49-F238E27FC236}">
                <a16:creationId xmlns:a16="http://schemas.microsoft.com/office/drawing/2014/main" id="{1CBEC220-B701-9248-8BC1-6A6A7D1073BA}"/>
              </a:ext>
            </a:extLst>
          </p:cNvPr>
          <p:cNvSpPr/>
          <p:nvPr/>
        </p:nvSpPr>
        <p:spPr>
          <a:xfrm rot="1011135">
            <a:off x="9731152" y="7288732"/>
            <a:ext cx="4209656" cy="3296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ight Arrow 30">
            <a:extLst>
              <a:ext uri="{FF2B5EF4-FFF2-40B4-BE49-F238E27FC236}">
                <a16:creationId xmlns:a16="http://schemas.microsoft.com/office/drawing/2014/main" id="{80077966-C1F3-304A-9034-F2D403618BA4}"/>
              </a:ext>
            </a:extLst>
          </p:cNvPr>
          <p:cNvSpPr/>
          <p:nvPr/>
        </p:nvSpPr>
        <p:spPr>
          <a:xfrm>
            <a:off x="9808662" y="8953499"/>
            <a:ext cx="4124427" cy="3136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DF1A2B36-A20F-7D4E-A333-81ED661C3C28}"/>
              </a:ext>
            </a:extLst>
          </p:cNvPr>
          <p:cNvSpPr/>
          <p:nvPr/>
        </p:nvSpPr>
        <p:spPr>
          <a:xfrm>
            <a:off x="14207685" y="8053505"/>
            <a:ext cx="2796938" cy="1535849"/>
          </a:xfrm>
          <a:prstGeom prst="ellipse">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DNR/AND</a:t>
            </a:r>
          </a:p>
        </p:txBody>
      </p:sp>
      <p:sp>
        <p:nvSpPr>
          <p:cNvPr id="33" name="Left-Up Arrow 32">
            <a:extLst>
              <a:ext uri="{FF2B5EF4-FFF2-40B4-BE49-F238E27FC236}">
                <a16:creationId xmlns:a16="http://schemas.microsoft.com/office/drawing/2014/main" id="{9D7E3A72-BA66-5742-83FB-6710DCFFC0A2}"/>
              </a:ext>
            </a:extLst>
          </p:cNvPr>
          <p:cNvSpPr/>
          <p:nvPr/>
        </p:nvSpPr>
        <p:spPr>
          <a:xfrm rot="8330238">
            <a:off x="4930737" y="7028339"/>
            <a:ext cx="850392" cy="850392"/>
          </a:xfrm>
          <a:prstGeom prst="lef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F5EE146C-47C7-7344-9CF4-4785200C8FCC}"/>
              </a:ext>
            </a:extLst>
          </p:cNvPr>
          <p:cNvSpPr txBox="1"/>
          <p:nvPr/>
        </p:nvSpPr>
        <p:spPr>
          <a:xfrm>
            <a:off x="12422459" y="6958361"/>
            <a:ext cx="617477" cy="523220"/>
          </a:xfrm>
          <a:prstGeom prst="rect">
            <a:avLst/>
          </a:prstGeom>
          <a:noFill/>
        </p:spPr>
        <p:txBody>
          <a:bodyPr wrap="none" rtlCol="0">
            <a:spAutoFit/>
          </a:bodyPr>
          <a:lstStyle/>
          <a:p>
            <a:r>
              <a:rPr lang="en-US" sz="2800" dirty="0"/>
              <a:t>OR</a:t>
            </a:r>
          </a:p>
        </p:txBody>
      </p:sp>
      <p:sp>
        <p:nvSpPr>
          <p:cNvPr id="35" name="TextBox 34">
            <a:extLst>
              <a:ext uri="{FF2B5EF4-FFF2-40B4-BE49-F238E27FC236}">
                <a16:creationId xmlns:a16="http://schemas.microsoft.com/office/drawing/2014/main" id="{DF88CEBE-7FB6-544C-9DD9-E61CBFAAEA80}"/>
              </a:ext>
            </a:extLst>
          </p:cNvPr>
          <p:cNvSpPr txBox="1"/>
          <p:nvPr/>
        </p:nvSpPr>
        <p:spPr>
          <a:xfrm>
            <a:off x="10705171" y="8541834"/>
            <a:ext cx="954107" cy="584775"/>
          </a:xfrm>
          <a:prstGeom prst="rect">
            <a:avLst/>
          </a:prstGeom>
          <a:noFill/>
        </p:spPr>
        <p:txBody>
          <a:bodyPr wrap="none" rtlCol="0">
            <a:spAutoFit/>
          </a:bodyPr>
          <a:lstStyle/>
          <a:p>
            <a:r>
              <a:rPr lang="en-US" sz="3200" dirty="0"/>
              <a:t>Only</a:t>
            </a:r>
          </a:p>
        </p:txBody>
      </p:sp>
    </p:spTree>
    <p:extLst>
      <p:ext uri="{BB962C8B-B14F-4D97-AF65-F5344CB8AC3E}">
        <p14:creationId xmlns:p14="http://schemas.microsoft.com/office/powerpoint/2010/main" val="4936950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4">
            <a:extLst>
              <a:ext uri="{FF2B5EF4-FFF2-40B4-BE49-F238E27FC236}">
                <a16:creationId xmlns:a16="http://schemas.microsoft.com/office/drawing/2014/main" id="{5848177A-4E90-4615-8AA4-F625F4EABEA9}"/>
              </a:ext>
            </a:extLst>
          </p:cNvPr>
          <p:cNvSpPr>
            <a:spLocks noGrp="1"/>
          </p:cNvSpPr>
          <p:nvPr>
            <p:ph type="title"/>
          </p:nvPr>
        </p:nvSpPr>
        <p:spPr>
          <a:xfrm>
            <a:off x="433039" y="306875"/>
            <a:ext cx="14554200" cy="1395411"/>
          </a:xfrm>
        </p:spPr>
        <p:txBody>
          <a:bodyPr>
            <a:normAutofit/>
          </a:bodyPr>
          <a:lstStyle/>
          <a:p>
            <a:pPr algn="l"/>
            <a:r>
              <a:rPr lang="en-US" sz="5400" b="1" baseline="0" dirty="0">
                <a:latin typeface="Segoe UI Historic" panose="020B0502040204020203" pitchFamily="34" charset="0"/>
                <a:ea typeface="Segoe UI Historic" panose="020B0502040204020203" pitchFamily="34" charset="0"/>
                <a:cs typeface="Segoe UI Historic" panose="020B0502040204020203" pitchFamily="34" charset="0"/>
              </a:rPr>
              <a:t>CPR Statistics</a:t>
            </a:r>
          </a:p>
        </p:txBody>
      </p:sp>
      <p:pic>
        <p:nvPicPr>
          <p:cNvPr id="5" name="Graphic 4" descr="Cpr with solid fill">
            <a:extLst>
              <a:ext uri="{FF2B5EF4-FFF2-40B4-BE49-F238E27FC236}">
                <a16:creationId xmlns:a16="http://schemas.microsoft.com/office/drawing/2014/main" id="{BDEC7ECF-0514-9F42-93B0-0CE3EE9A90D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90600" y="2943991"/>
            <a:ext cx="3337182" cy="4044907"/>
          </a:xfrm>
          <a:prstGeom prst="rect">
            <a:avLst/>
          </a:prstGeom>
        </p:spPr>
      </p:pic>
      <p:pic>
        <p:nvPicPr>
          <p:cNvPr id="9" name="Content Placeholder 3" descr="cpr-survival_orig.jpg">
            <a:extLst>
              <a:ext uri="{FF2B5EF4-FFF2-40B4-BE49-F238E27FC236}">
                <a16:creationId xmlns:a16="http://schemas.microsoft.com/office/drawing/2014/main" id="{B303A75D-05DB-1D44-B763-BE6ED9B6F686}"/>
              </a:ext>
            </a:extLst>
          </p:cNvPr>
          <p:cNvPicPr>
            <a:picLocks noChangeAspect="1"/>
          </p:cNvPicPr>
          <p:nvPr/>
        </p:nvPicPr>
        <p:blipFill rotWithShape="1">
          <a:blip r:embed="rId5">
            <a:extLst>
              <a:ext uri="{28A0092B-C50C-407E-A947-70E740481C1C}">
                <a14:useLocalDpi xmlns:a14="http://schemas.microsoft.com/office/drawing/2010/main" val="0"/>
              </a:ext>
            </a:extLst>
          </a:blip>
          <a:srcRect l="-420" r="-1"/>
          <a:stretch/>
        </p:blipFill>
        <p:spPr>
          <a:xfrm>
            <a:off x="5379032" y="1741699"/>
            <a:ext cx="9660441" cy="6449801"/>
          </a:xfrm>
          <a:prstGeom prst="rect">
            <a:avLst/>
          </a:prstGeom>
        </p:spPr>
      </p:pic>
      <p:sp>
        <p:nvSpPr>
          <p:cNvPr id="11" name="Content Placeholder 10">
            <a:extLst>
              <a:ext uri="{FF2B5EF4-FFF2-40B4-BE49-F238E27FC236}">
                <a16:creationId xmlns:a16="http://schemas.microsoft.com/office/drawing/2014/main" id="{09C60DE0-51A2-5243-8434-C484A81C3662}"/>
              </a:ext>
            </a:extLst>
          </p:cNvPr>
          <p:cNvSpPr>
            <a:spLocks noGrp="1"/>
          </p:cNvSpPr>
          <p:nvPr>
            <p:ph idx="1"/>
          </p:nvPr>
        </p:nvSpPr>
        <p:spPr/>
        <p:txBody>
          <a:bodyPr/>
          <a:lstStyle/>
          <a:p>
            <a:endParaRPr lang="en-US"/>
          </a:p>
        </p:txBody>
      </p:sp>
      <p:sp>
        <p:nvSpPr>
          <p:cNvPr id="12" name="TextBox 11">
            <a:extLst>
              <a:ext uri="{FF2B5EF4-FFF2-40B4-BE49-F238E27FC236}">
                <a16:creationId xmlns:a16="http://schemas.microsoft.com/office/drawing/2014/main" id="{5E2EFFCC-4C9B-1F4E-8FD9-37ABAA67FA37}"/>
              </a:ext>
            </a:extLst>
          </p:cNvPr>
          <p:cNvSpPr txBox="1"/>
          <p:nvPr/>
        </p:nvSpPr>
        <p:spPr>
          <a:xfrm>
            <a:off x="12607749" y="9317504"/>
            <a:ext cx="4755148" cy="923330"/>
          </a:xfrm>
          <a:prstGeom prst="rect">
            <a:avLst/>
          </a:prstGeom>
          <a:noFill/>
        </p:spPr>
        <p:txBody>
          <a:bodyPr wrap="none" rtlCol="0">
            <a:spAutoFit/>
          </a:bodyPr>
          <a:lstStyle/>
          <a:p>
            <a:r>
              <a:rPr lang="en-US" sz="2700" dirty="0" err="1"/>
              <a:t>Geripal.org</a:t>
            </a:r>
            <a:r>
              <a:rPr lang="en-US" sz="2700" dirty="0"/>
              <a:t>, September 11, 2013</a:t>
            </a:r>
          </a:p>
          <a:p>
            <a:endParaRPr lang="en-US" sz="2700" dirty="0"/>
          </a:p>
        </p:txBody>
      </p:sp>
      <p:pic>
        <p:nvPicPr>
          <p:cNvPr id="7" name="Picture 6">
            <a:extLst>
              <a:ext uri="{FF2B5EF4-FFF2-40B4-BE49-F238E27FC236}">
                <a16:creationId xmlns:a16="http://schemas.microsoft.com/office/drawing/2014/main" id="{3709404B-7F41-264E-9C0E-EEE37CFE15CD}"/>
              </a:ext>
            </a:extLst>
          </p:cNvPr>
          <p:cNvPicPr>
            <a:picLocks noChangeAspect="1"/>
          </p:cNvPicPr>
          <p:nvPr/>
        </p:nvPicPr>
        <p:blipFill>
          <a:blip r:embed="rId6"/>
          <a:srcRect b="39456"/>
          <a:stretch>
            <a:fillRect/>
          </a:stretch>
        </p:blipFill>
        <p:spPr>
          <a:xfrm>
            <a:off x="15267158" y="231496"/>
            <a:ext cx="2730982" cy="1204947"/>
          </a:xfrm>
          <a:prstGeom prst="rect">
            <a:avLst/>
          </a:prstGeom>
          <a:effectLst>
            <a:outerShdw blurRad="50800" dist="50800" dir="5400000" algn="ctr" rotWithShape="0">
              <a:srgbClr val="000000">
                <a:alpha val="53000"/>
              </a:srgbClr>
            </a:outerShdw>
          </a:effectLst>
        </p:spPr>
      </p:pic>
      <p:sp>
        <p:nvSpPr>
          <p:cNvPr id="2" name="TextBox 1">
            <a:extLst>
              <a:ext uri="{FF2B5EF4-FFF2-40B4-BE49-F238E27FC236}">
                <a16:creationId xmlns:a16="http://schemas.microsoft.com/office/drawing/2014/main" id="{E4106294-855C-D64E-BD22-CB27266963AB}"/>
              </a:ext>
            </a:extLst>
          </p:cNvPr>
          <p:cNvSpPr txBox="1"/>
          <p:nvPr/>
        </p:nvSpPr>
        <p:spPr>
          <a:xfrm>
            <a:off x="1517334" y="8610344"/>
            <a:ext cx="10142905" cy="1077218"/>
          </a:xfrm>
          <a:prstGeom prst="rect">
            <a:avLst/>
          </a:prstGeom>
          <a:noFill/>
        </p:spPr>
        <p:txBody>
          <a:bodyPr wrap="none" rtlCol="0">
            <a:spAutoFit/>
          </a:bodyPr>
          <a:lstStyle/>
          <a:p>
            <a:r>
              <a:rPr lang="en-US" sz="3200" b="1" i="1" dirty="0"/>
              <a:t>NOTE:  In a review of patients who had CPR in LTC settings,</a:t>
            </a:r>
          </a:p>
          <a:p>
            <a:r>
              <a:rPr lang="en-US" sz="3200" b="1" i="1" dirty="0"/>
              <a:t>only 2% will survive to be discharged after the arrest.</a:t>
            </a:r>
          </a:p>
        </p:txBody>
      </p:sp>
    </p:spTree>
    <p:extLst>
      <p:ext uri="{BB962C8B-B14F-4D97-AF65-F5344CB8AC3E}">
        <p14:creationId xmlns:p14="http://schemas.microsoft.com/office/powerpoint/2010/main" val="10233861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4">
            <a:extLst>
              <a:ext uri="{FF2B5EF4-FFF2-40B4-BE49-F238E27FC236}">
                <a16:creationId xmlns:a16="http://schemas.microsoft.com/office/drawing/2014/main" id="{5848177A-4E90-4615-8AA4-F625F4EABEA9}"/>
              </a:ext>
            </a:extLst>
          </p:cNvPr>
          <p:cNvSpPr>
            <a:spLocks noGrp="1"/>
          </p:cNvSpPr>
          <p:nvPr>
            <p:ph type="title"/>
          </p:nvPr>
        </p:nvSpPr>
        <p:spPr>
          <a:xfrm>
            <a:off x="0" y="41032"/>
            <a:ext cx="14554200" cy="1395411"/>
          </a:xfrm>
        </p:spPr>
        <p:txBody>
          <a:bodyPr>
            <a:normAutofit/>
          </a:bodyPr>
          <a:lstStyle/>
          <a:p>
            <a:pPr algn="l"/>
            <a:r>
              <a:rPr lang="en-US" sz="5400" b="1" baseline="0" dirty="0">
                <a:latin typeface="Segoe UI Historic" panose="020B0502040204020203" pitchFamily="34" charset="0"/>
                <a:ea typeface="Segoe UI Historic" panose="020B0502040204020203" pitchFamily="34" charset="0"/>
                <a:cs typeface="Segoe UI Historic" panose="020B0502040204020203" pitchFamily="34" charset="0"/>
              </a:rPr>
              <a:t>Significant Neurological Disability &amp; CPR</a:t>
            </a:r>
          </a:p>
        </p:txBody>
      </p:sp>
      <p:pic>
        <p:nvPicPr>
          <p:cNvPr id="2" name="Picture 1">
            <a:extLst>
              <a:ext uri="{FF2B5EF4-FFF2-40B4-BE49-F238E27FC236}">
                <a16:creationId xmlns:a16="http://schemas.microsoft.com/office/drawing/2014/main" id="{F0AC70C3-3557-4B12-A579-BFBF1F9D63FE}"/>
              </a:ext>
            </a:extLst>
          </p:cNvPr>
          <p:cNvPicPr>
            <a:picLocks noChangeAspect="1"/>
          </p:cNvPicPr>
          <p:nvPr/>
        </p:nvPicPr>
        <p:blipFill>
          <a:blip r:embed="rId3"/>
          <a:stretch>
            <a:fillRect/>
          </a:stretch>
        </p:blipFill>
        <p:spPr>
          <a:xfrm>
            <a:off x="1685327" y="1750781"/>
            <a:ext cx="13631408" cy="7492226"/>
          </a:xfrm>
          <a:prstGeom prst="rect">
            <a:avLst/>
          </a:prstGeom>
        </p:spPr>
      </p:pic>
      <p:sp>
        <p:nvSpPr>
          <p:cNvPr id="3" name="TextBox 2">
            <a:extLst>
              <a:ext uri="{FF2B5EF4-FFF2-40B4-BE49-F238E27FC236}">
                <a16:creationId xmlns:a16="http://schemas.microsoft.com/office/drawing/2014/main" id="{26A4EF4D-B9D0-6446-887B-16AAA39C4B89}"/>
              </a:ext>
            </a:extLst>
          </p:cNvPr>
          <p:cNvSpPr txBox="1"/>
          <p:nvPr/>
        </p:nvSpPr>
        <p:spPr>
          <a:xfrm>
            <a:off x="6589643" y="9465045"/>
            <a:ext cx="11090921" cy="923330"/>
          </a:xfrm>
          <a:prstGeom prst="rect">
            <a:avLst/>
          </a:prstGeom>
          <a:noFill/>
        </p:spPr>
        <p:txBody>
          <a:bodyPr wrap="none" rtlCol="0">
            <a:spAutoFit/>
          </a:bodyPr>
          <a:lstStyle/>
          <a:p>
            <a:r>
              <a:rPr lang="en-US" sz="2700" dirty="0">
                <a:hlinkClick r:id="rId4"/>
              </a:rPr>
              <a:t>https://jamanetwork.com/journals/jamainternalmedicine/fullarticle/1735894</a:t>
            </a:r>
            <a:endParaRPr lang="en-US" sz="2700" dirty="0"/>
          </a:p>
          <a:p>
            <a:endParaRPr lang="en-US" sz="2700" dirty="0"/>
          </a:p>
        </p:txBody>
      </p:sp>
      <p:pic>
        <p:nvPicPr>
          <p:cNvPr id="5" name="Picture 4">
            <a:extLst>
              <a:ext uri="{FF2B5EF4-FFF2-40B4-BE49-F238E27FC236}">
                <a16:creationId xmlns:a16="http://schemas.microsoft.com/office/drawing/2014/main" id="{185A0A6A-11B1-5046-870E-CE745E1037EB}"/>
              </a:ext>
            </a:extLst>
          </p:cNvPr>
          <p:cNvPicPr>
            <a:picLocks noChangeAspect="1"/>
          </p:cNvPicPr>
          <p:nvPr/>
        </p:nvPicPr>
        <p:blipFill>
          <a:blip r:embed="rId5"/>
          <a:srcRect b="39456"/>
          <a:stretch>
            <a:fillRect/>
          </a:stretch>
        </p:blipFill>
        <p:spPr>
          <a:xfrm>
            <a:off x="15267158" y="231496"/>
            <a:ext cx="2730982" cy="1204947"/>
          </a:xfrm>
          <a:prstGeom prst="rect">
            <a:avLst/>
          </a:prstGeom>
          <a:effectLst>
            <a:outerShdw blurRad="50800" dist="50800" dir="5400000" algn="ctr" rotWithShape="0">
              <a:srgbClr val="000000">
                <a:alpha val="53000"/>
              </a:srgbClr>
            </a:outerShdw>
          </a:effectLst>
        </p:spPr>
      </p:pic>
    </p:spTree>
    <p:extLst>
      <p:ext uri="{BB962C8B-B14F-4D97-AF65-F5344CB8AC3E}">
        <p14:creationId xmlns:p14="http://schemas.microsoft.com/office/powerpoint/2010/main" val="27350264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1496"/>
            <a:ext cx="17760462" cy="1714500"/>
          </a:xfrm>
        </p:spPr>
        <p:txBody>
          <a:bodyPr>
            <a:normAutofit/>
          </a:bodyPr>
          <a:lstStyle/>
          <a:p>
            <a:pPr algn="l"/>
            <a:r>
              <a:rPr lang="en-US" sz="5400" b="1" dirty="0">
                <a:latin typeface="Segoe UI Historic" panose="020B0502040204020203" pitchFamily="34" charset="0"/>
                <a:ea typeface="Segoe UI Historic" panose="020B0502040204020203" pitchFamily="34" charset="0"/>
                <a:cs typeface="Segoe UI Historic" panose="020B0502040204020203" pitchFamily="34" charset="0"/>
              </a:rPr>
              <a:t>Continue the Conversation/ Revise when Needed</a:t>
            </a:r>
          </a:p>
        </p:txBody>
      </p:sp>
      <p:sp>
        <p:nvSpPr>
          <p:cNvPr id="3" name="Content Placeholder 2"/>
          <p:cNvSpPr>
            <a:spLocks noGrp="1"/>
          </p:cNvSpPr>
          <p:nvPr>
            <p:ph idx="1"/>
          </p:nvPr>
        </p:nvSpPr>
        <p:spPr>
          <a:xfrm>
            <a:off x="857250" y="2190750"/>
            <a:ext cx="16516350" cy="7119633"/>
          </a:xfrm>
        </p:spPr>
        <p:txBody>
          <a:bodyPr>
            <a:normAutofit fontScale="92500" lnSpcReduction="10000"/>
          </a:bodyPr>
          <a:lstStyle/>
          <a:p>
            <a:pPr>
              <a:buFont typeface="Arial" panose="020B0604020202020204" pitchFamily="34" charset="0"/>
              <a:buChar char="•"/>
            </a:pPr>
            <a:r>
              <a:rPr lang="en-US" b="1" dirty="0"/>
              <a:t>Remember the 6D’s:</a:t>
            </a:r>
          </a:p>
          <a:p>
            <a:pPr>
              <a:buFont typeface="Arial" panose="020B0604020202020204" pitchFamily="34" charset="0"/>
              <a:buChar char="•"/>
            </a:pPr>
            <a:endParaRPr lang="en-US" dirty="0"/>
          </a:p>
          <a:p>
            <a:pPr>
              <a:buFont typeface="Arial" panose="020B0604020202020204" pitchFamily="34" charset="0"/>
              <a:buChar char="•"/>
            </a:pPr>
            <a:r>
              <a:rPr lang="en-US" b="1" dirty="0"/>
              <a:t>D</a:t>
            </a:r>
            <a:r>
              <a:rPr lang="en-US" dirty="0"/>
              <a:t>ecade </a:t>
            </a:r>
          </a:p>
          <a:p>
            <a:pPr>
              <a:buFont typeface="Arial" panose="020B0604020202020204" pitchFamily="34" charset="0"/>
              <a:buChar char="•"/>
            </a:pPr>
            <a:endParaRPr lang="en-US" dirty="0"/>
          </a:p>
          <a:p>
            <a:pPr>
              <a:buFont typeface="Arial" panose="020B0604020202020204" pitchFamily="34" charset="0"/>
              <a:buChar char="•"/>
            </a:pPr>
            <a:r>
              <a:rPr lang="en-US" b="1" dirty="0"/>
              <a:t>D</a:t>
            </a:r>
            <a:r>
              <a:rPr lang="en-US" dirty="0"/>
              <a:t>ivorce </a:t>
            </a:r>
          </a:p>
          <a:p>
            <a:pPr>
              <a:buFont typeface="Arial" panose="020B0604020202020204" pitchFamily="34" charset="0"/>
              <a:buChar char="•"/>
            </a:pPr>
            <a:endParaRPr lang="en-US" dirty="0"/>
          </a:p>
          <a:p>
            <a:pPr>
              <a:buFont typeface="Arial" panose="020B0604020202020204" pitchFamily="34" charset="0"/>
              <a:buChar char="•"/>
            </a:pPr>
            <a:r>
              <a:rPr lang="en-US" b="1" dirty="0"/>
              <a:t>D</a:t>
            </a:r>
            <a:r>
              <a:rPr lang="en-US" dirty="0"/>
              <a:t>iagnosis </a:t>
            </a:r>
          </a:p>
          <a:p>
            <a:pPr>
              <a:buFont typeface="Arial" panose="020B0604020202020204" pitchFamily="34" charset="0"/>
              <a:buChar char="•"/>
            </a:pPr>
            <a:endParaRPr lang="en-US" dirty="0"/>
          </a:p>
          <a:p>
            <a:pPr>
              <a:buFont typeface="Arial" panose="020B0604020202020204" pitchFamily="34" charset="0"/>
              <a:buChar char="•"/>
            </a:pPr>
            <a:r>
              <a:rPr lang="en-US" b="1" dirty="0"/>
              <a:t>D</a:t>
            </a:r>
            <a:r>
              <a:rPr lang="en-US" dirty="0"/>
              <a:t>ecline (in health of you or agent) </a:t>
            </a:r>
          </a:p>
          <a:p>
            <a:pPr>
              <a:buFont typeface="Arial" panose="020B0604020202020204" pitchFamily="34" charset="0"/>
              <a:buChar char="•"/>
            </a:pPr>
            <a:endParaRPr lang="en-US" dirty="0"/>
          </a:p>
          <a:p>
            <a:pPr>
              <a:buFont typeface="Arial" panose="020B0604020202020204" pitchFamily="34" charset="0"/>
              <a:buChar char="•"/>
            </a:pPr>
            <a:r>
              <a:rPr lang="en-US" b="1" dirty="0"/>
              <a:t>D</a:t>
            </a:r>
            <a:r>
              <a:rPr lang="en-US" dirty="0"/>
              <a:t>eath </a:t>
            </a:r>
          </a:p>
          <a:p>
            <a:pPr>
              <a:buFont typeface="Arial" panose="020B0604020202020204" pitchFamily="34" charset="0"/>
              <a:buChar char="•"/>
            </a:pPr>
            <a:endParaRPr lang="en-US" dirty="0"/>
          </a:p>
          <a:p>
            <a:pPr>
              <a:buFont typeface="Arial" panose="020B0604020202020204" pitchFamily="34" charset="0"/>
              <a:buChar char="•"/>
            </a:pPr>
            <a:r>
              <a:rPr lang="en-US" b="1" dirty="0"/>
              <a:t>D</a:t>
            </a:r>
            <a:r>
              <a:rPr lang="en-US" dirty="0"/>
              <a:t>istance</a:t>
            </a:r>
          </a:p>
        </p:txBody>
      </p:sp>
      <p:pic>
        <p:nvPicPr>
          <p:cNvPr id="5" name="Picture 4" descr="A picture containing shellfish, animal, sitting, table&#10;&#10;Description automatically generated">
            <a:extLst>
              <a:ext uri="{FF2B5EF4-FFF2-40B4-BE49-F238E27FC236}">
                <a16:creationId xmlns:a16="http://schemas.microsoft.com/office/drawing/2014/main" id="{863AB2DF-22EC-4103-9D99-431A371C7BD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382000" y="2357315"/>
            <a:ext cx="7143750" cy="6729413"/>
          </a:xfrm>
          <a:prstGeom prst="rect">
            <a:avLst/>
          </a:prstGeom>
        </p:spPr>
      </p:pic>
      <p:pic>
        <p:nvPicPr>
          <p:cNvPr id="6" name="Picture 5">
            <a:extLst>
              <a:ext uri="{FF2B5EF4-FFF2-40B4-BE49-F238E27FC236}">
                <a16:creationId xmlns:a16="http://schemas.microsoft.com/office/drawing/2014/main" id="{8DCDDF6F-CBB0-FC44-9F0E-F52A5D2C1C50}"/>
              </a:ext>
            </a:extLst>
          </p:cNvPr>
          <p:cNvPicPr>
            <a:picLocks noChangeAspect="1"/>
          </p:cNvPicPr>
          <p:nvPr/>
        </p:nvPicPr>
        <p:blipFill>
          <a:blip r:embed="rId5"/>
          <a:srcRect b="39456"/>
          <a:stretch>
            <a:fillRect/>
          </a:stretch>
        </p:blipFill>
        <p:spPr>
          <a:xfrm>
            <a:off x="15267158" y="231496"/>
            <a:ext cx="2730982" cy="1204947"/>
          </a:xfrm>
          <a:prstGeom prst="rect">
            <a:avLst/>
          </a:prstGeom>
          <a:effectLst>
            <a:outerShdw blurRad="50800" dist="50800" dir="5400000" algn="ctr" rotWithShape="0">
              <a:srgbClr val="000000">
                <a:alpha val="53000"/>
              </a:srgbClr>
            </a:outerShdw>
          </a:effectLst>
        </p:spPr>
      </p:pic>
    </p:spTree>
    <p:extLst>
      <p:ext uri="{BB962C8B-B14F-4D97-AF65-F5344CB8AC3E}">
        <p14:creationId xmlns:p14="http://schemas.microsoft.com/office/powerpoint/2010/main" val="1662388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46936" y="3044387"/>
            <a:ext cx="18347906" cy="7242613"/>
          </a:xfrm>
          <a:prstGeom prst="rect">
            <a:avLst/>
          </a:prstGeom>
          <a:solidFill>
            <a:srgbClr val="FFFFFF"/>
          </a:solidFill>
        </p:spPr>
        <p:txBody>
          <a:bodyPr/>
          <a:lstStyle/>
          <a:p>
            <a:endParaRPr lang="en-US" dirty="0"/>
          </a:p>
        </p:txBody>
      </p:sp>
      <p:sp>
        <p:nvSpPr>
          <p:cNvPr id="5" name="TextBox 5"/>
          <p:cNvSpPr txBox="1"/>
          <p:nvPr/>
        </p:nvSpPr>
        <p:spPr>
          <a:xfrm>
            <a:off x="495181" y="277138"/>
            <a:ext cx="16173332" cy="2176558"/>
          </a:xfrm>
          <a:prstGeom prst="rect">
            <a:avLst/>
          </a:prstGeom>
        </p:spPr>
        <p:txBody>
          <a:bodyPr lIns="0" tIns="0" rIns="0" bIns="0" rtlCol="0" anchor="t">
            <a:spAutoFit/>
          </a:bodyPr>
          <a:lstStyle/>
          <a:p>
            <a:pPr>
              <a:lnSpc>
                <a:spcPts val="9000"/>
              </a:lnSpc>
            </a:pPr>
            <a:r>
              <a:rPr lang="en-US" sz="5400" b="1" dirty="0">
                <a:solidFill>
                  <a:srgbClr val="331520"/>
                </a:solidFill>
                <a:latin typeface="Segoe UI Historic" panose="020B0502040204020203" pitchFamily="34" charset="0"/>
                <a:ea typeface="Segoe UI Historic" panose="020B0502040204020203" pitchFamily="34" charset="0"/>
                <a:cs typeface="Segoe UI Historic" panose="020B0502040204020203" pitchFamily="34" charset="0"/>
              </a:rPr>
              <a:t>WHO CAN FILL OUT A POLST FORM IF </a:t>
            </a:r>
          </a:p>
          <a:p>
            <a:pPr>
              <a:lnSpc>
                <a:spcPts val="9000"/>
              </a:lnSpc>
            </a:pPr>
            <a:r>
              <a:rPr lang="en-US" sz="5400" b="1" dirty="0">
                <a:solidFill>
                  <a:srgbClr val="331520"/>
                </a:solidFill>
                <a:latin typeface="Segoe UI Historic" panose="020B0502040204020203" pitchFamily="34" charset="0"/>
                <a:ea typeface="Segoe UI Historic" panose="020B0502040204020203" pitchFamily="34" charset="0"/>
                <a:cs typeface="Segoe UI Historic" panose="020B0502040204020203" pitchFamily="34" charset="0"/>
              </a:rPr>
              <a:t>THE PATIENT LACKS CAPACITY?</a:t>
            </a:r>
          </a:p>
        </p:txBody>
      </p:sp>
      <p:sp>
        <p:nvSpPr>
          <p:cNvPr id="6" name="TextBox 6"/>
          <p:cNvSpPr txBox="1"/>
          <p:nvPr/>
        </p:nvSpPr>
        <p:spPr>
          <a:xfrm>
            <a:off x="-219985" y="4934655"/>
            <a:ext cx="2770141" cy="976631"/>
          </a:xfrm>
          <a:prstGeom prst="rect">
            <a:avLst/>
          </a:prstGeom>
        </p:spPr>
        <p:txBody>
          <a:bodyPr lIns="0" tIns="0" rIns="0" bIns="0" rtlCol="0" anchor="t">
            <a:spAutoFit/>
          </a:bodyPr>
          <a:lstStyle/>
          <a:p>
            <a:pPr algn="ctr">
              <a:lnSpc>
                <a:spcPts val="3919"/>
              </a:lnSpc>
            </a:pPr>
            <a:r>
              <a:rPr lang="en-US" sz="2799" dirty="0">
                <a:solidFill>
                  <a:srgbClr val="331520"/>
                </a:solidFill>
                <a:latin typeface="Open Sans"/>
              </a:rPr>
              <a:t>WE CAN HELP WITH THESE</a:t>
            </a:r>
          </a:p>
        </p:txBody>
      </p:sp>
      <p:pic>
        <p:nvPicPr>
          <p:cNvPr id="7" name="Picture 7"/>
          <p:cNvPicPr>
            <a:picLocks noChangeAspect="1"/>
          </p:cNvPicPr>
          <p:nvPr/>
        </p:nvPicPr>
        <p:blipFill>
          <a:blip r:embed="rId3"/>
          <a:srcRect b="39456"/>
          <a:stretch>
            <a:fillRect/>
          </a:stretch>
        </p:blipFill>
        <p:spPr>
          <a:xfrm>
            <a:off x="15267158" y="231496"/>
            <a:ext cx="2730982" cy="1204947"/>
          </a:xfrm>
          <a:prstGeom prst="rect">
            <a:avLst/>
          </a:prstGeom>
        </p:spPr>
      </p:pic>
      <p:sp>
        <p:nvSpPr>
          <p:cNvPr id="8" name="TextBox 7">
            <a:extLst>
              <a:ext uri="{FF2B5EF4-FFF2-40B4-BE49-F238E27FC236}">
                <a16:creationId xmlns:a16="http://schemas.microsoft.com/office/drawing/2014/main" id="{8721D482-CE4F-064F-85B8-FD6E19E44B33}"/>
              </a:ext>
            </a:extLst>
          </p:cNvPr>
          <p:cNvSpPr txBox="1"/>
          <p:nvPr/>
        </p:nvSpPr>
        <p:spPr>
          <a:xfrm>
            <a:off x="8581847" y="8321121"/>
            <a:ext cx="1012906" cy="461665"/>
          </a:xfrm>
          <a:prstGeom prst="rect">
            <a:avLst/>
          </a:prstGeom>
          <a:noFill/>
        </p:spPr>
        <p:txBody>
          <a:bodyPr wrap="none" rtlCol="0">
            <a:spAutoFit/>
          </a:bodyPr>
          <a:lstStyle/>
          <a:p>
            <a:r>
              <a:rPr lang="en-US" sz="2400" dirty="0"/>
              <a:t>parent</a:t>
            </a:r>
          </a:p>
        </p:txBody>
      </p:sp>
      <p:pic>
        <p:nvPicPr>
          <p:cNvPr id="10" name="Picture 5" descr="A picture containing chart&#10;&#10;Description automatically generated">
            <a:extLst>
              <a:ext uri="{FF2B5EF4-FFF2-40B4-BE49-F238E27FC236}">
                <a16:creationId xmlns:a16="http://schemas.microsoft.com/office/drawing/2014/main" id="{66F86D65-882A-074C-8915-B832A177E561}"/>
              </a:ext>
            </a:extLst>
          </p:cNvPr>
          <p:cNvPicPr>
            <a:picLocks noChangeAspect="1"/>
          </p:cNvPicPr>
          <p:nvPr/>
        </p:nvPicPr>
        <p:blipFill>
          <a:blip r:embed="rId4"/>
          <a:stretch>
            <a:fillRect/>
          </a:stretch>
        </p:blipFill>
        <p:spPr>
          <a:xfrm>
            <a:off x="2741813" y="2792398"/>
            <a:ext cx="13854977" cy="7494602"/>
          </a:xfrm>
          <a:prstGeom prst="rect">
            <a:avLst/>
          </a:prstGeom>
        </p:spPr>
      </p:pic>
      <p:pic>
        <p:nvPicPr>
          <p:cNvPr id="4" name="Picture 4"/>
          <p:cNvPicPr>
            <a:picLocks noChangeAspect="1"/>
          </p:cNvPicPr>
          <p:nvPr/>
        </p:nvPicPr>
        <p:blipFill>
          <a:blip r:embed="rId5"/>
          <a:srcRect t="793" b="793"/>
          <a:stretch>
            <a:fillRect/>
          </a:stretch>
        </p:blipFill>
        <p:spPr>
          <a:xfrm>
            <a:off x="2723205" y="3666074"/>
            <a:ext cx="13873586" cy="2873625"/>
          </a:xfrm>
          <a:prstGeom prst="rect">
            <a:avLst/>
          </a:prstGeom>
        </p:spPr>
      </p:pic>
      <p:pic>
        <p:nvPicPr>
          <p:cNvPr id="9" name="Picture 8">
            <a:extLst>
              <a:ext uri="{FF2B5EF4-FFF2-40B4-BE49-F238E27FC236}">
                <a16:creationId xmlns:a16="http://schemas.microsoft.com/office/drawing/2014/main" id="{AC6B8389-8177-4F4C-A0B3-459B9FB59646}"/>
              </a:ext>
            </a:extLst>
          </p:cNvPr>
          <p:cNvPicPr>
            <a:picLocks noChangeAspect="1"/>
          </p:cNvPicPr>
          <p:nvPr/>
        </p:nvPicPr>
        <p:blipFill>
          <a:blip r:embed="rId3"/>
          <a:srcRect b="39456"/>
          <a:stretch>
            <a:fillRect/>
          </a:stretch>
        </p:blipFill>
        <p:spPr>
          <a:xfrm>
            <a:off x="15419558" y="383896"/>
            <a:ext cx="2730982" cy="1204947"/>
          </a:xfrm>
          <a:prstGeom prst="rect">
            <a:avLst/>
          </a:prstGeom>
          <a:effectLst>
            <a:outerShdw blurRad="50800" dist="50800" dir="5400000" algn="ctr" rotWithShape="0">
              <a:srgbClr val="000000">
                <a:alpha val="53000"/>
              </a:srgbClr>
            </a:outerShdw>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7385057" y="0"/>
            <a:ext cx="9525" cy="10950960"/>
          </a:xfrm>
          <a:prstGeom prst="rect">
            <a:avLst/>
          </a:prstGeom>
          <a:solidFill>
            <a:srgbClr val="351F16"/>
          </a:solidFill>
        </p:spPr>
      </p:sp>
      <p:sp>
        <p:nvSpPr>
          <p:cNvPr id="4" name="TextBox 4"/>
          <p:cNvSpPr txBox="1"/>
          <p:nvPr/>
        </p:nvSpPr>
        <p:spPr>
          <a:xfrm>
            <a:off x="1028700" y="1609725"/>
            <a:ext cx="5936133" cy="4748159"/>
          </a:xfrm>
          <a:prstGeom prst="rect">
            <a:avLst/>
          </a:prstGeom>
        </p:spPr>
        <p:txBody>
          <a:bodyPr lIns="0" tIns="0" rIns="0" bIns="0" rtlCol="0" anchor="t">
            <a:spAutoFit/>
          </a:bodyPr>
          <a:lstStyle/>
          <a:p>
            <a:pPr>
              <a:lnSpc>
                <a:spcPts val="9360"/>
              </a:lnSpc>
            </a:pPr>
            <a:r>
              <a:rPr lang="en-US" sz="6000" b="1" dirty="0">
                <a:solidFill>
                  <a:srgbClr val="351F16"/>
                </a:solidFill>
                <a:latin typeface="Segoe UI Historic" panose="020B0502040204020203" pitchFamily="34" charset="0"/>
                <a:ea typeface="Segoe UI Historic" panose="020B0502040204020203" pitchFamily="34" charset="0"/>
                <a:cs typeface="Segoe UI Historic" panose="020B0502040204020203" pitchFamily="34" charset="0"/>
              </a:rPr>
              <a:t>WHO CAN (MUST) </a:t>
            </a:r>
            <a:br>
              <a:rPr lang="en-US" sz="6000" b="1" dirty="0">
                <a:solidFill>
                  <a:srgbClr val="351F16"/>
                </a:solidFill>
                <a:latin typeface="Segoe UI Historic" panose="020B0502040204020203" pitchFamily="34" charset="0"/>
                <a:ea typeface="Segoe UI Historic" panose="020B0502040204020203" pitchFamily="34" charset="0"/>
                <a:cs typeface="Segoe UI Historic" panose="020B0502040204020203" pitchFamily="34" charset="0"/>
              </a:rPr>
            </a:br>
            <a:r>
              <a:rPr lang="en-US" sz="6000" b="1" dirty="0">
                <a:solidFill>
                  <a:srgbClr val="351F16"/>
                </a:solidFill>
                <a:latin typeface="Segoe UI Historic" panose="020B0502040204020203" pitchFamily="34" charset="0"/>
                <a:ea typeface="Segoe UI Historic" panose="020B0502040204020203" pitchFamily="34" charset="0"/>
                <a:cs typeface="Segoe UI Historic" panose="020B0502040204020203" pitchFamily="34" charset="0"/>
              </a:rPr>
              <a:t>HONOR POLST?</a:t>
            </a:r>
          </a:p>
          <a:p>
            <a:pPr>
              <a:lnSpc>
                <a:spcPts val="9360"/>
              </a:lnSpc>
            </a:pPr>
            <a:endParaRPr lang="en-US" sz="7800" dirty="0">
              <a:solidFill>
                <a:srgbClr val="351F16"/>
              </a:solidFill>
              <a:latin typeface="Arimo"/>
            </a:endParaRPr>
          </a:p>
        </p:txBody>
      </p:sp>
      <p:sp>
        <p:nvSpPr>
          <p:cNvPr id="6" name="TextBox 5">
            <a:extLst>
              <a:ext uri="{FF2B5EF4-FFF2-40B4-BE49-F238E27FC236}">
                <a16:creationId xmlns:a16="http://schemas.microsoft.com/office/drawing/2014/main" id="{F07C6940-596E-5C41-9542-7BC48B6CB98A}"/>
              </a:ext>
            </a:extLst>
          </p:cNvPr>
          <p:cNvSpPr txBox="1"/>
          <p:nvPr/>
        </p:nvSpPr>
        <p:spPr>
          <a:xfrm>
            <a:off x="8153400" y="2171700"/>
            <a:ext cx="7677150" cy="5216813"/>
          </a:xfrm>
          <a:prstGeom prst="rect">
            <a:avLst/>
          </a:prstGeom>
          <a:noFill/>
        </p:spPr>
        <p:txBody>
          <a:bodyPr wrap="square" rtlCol="0">
            <a:spAutoFit/>
          </a:bodyPr>
          <a:lstStyle/>
          <a:p>
            <a:pPr>
              <a:spcAft>
                <a:spcPts val="600"/>
              </a:spcAft>
            </a:pPr>
            <a:r>
              <a:rPr lang="en-US" sz="2800" dirty="0">
                <a:latin typeface="Open Sans" panose="020B0606030504020204" pitchFamily="34" charset="0"/>
                <a:ea typeface="Open Sans" panose="020B0606030504020204" pitchFamily="34" charset="0"/>
                <a:cs typeface="Open Sans" panose="020B0606030504020204" pitchFamily="34" charset="0"/>
              </a:rPr>
              <a:t>All health care professionals</a:t>
            </a:r>
          </a:p>
          <a:p>
            <a:pPr lvl="1">
              <a:spcAft>
                <a:spcPts val="600"/>
              </a:spcAft>
            </a:pPr>
            <a:r>
              <a:rPr lang="en-US" sz="2800" dirty="0">
                <a:latin typeface="Open Sans" panose="020B0606030504020204" pitchFamily="34" charset="0"/>
                <a:ea typeface="Open Sans" panose="020B0606030504020204" pitchFamily="34" charset="0"/>
                <a:cs typeface="Open Sans" panose="020B0606030504020204" pitchFamily="34" charset="0"/>
              </a:rPr>
              <a:t>(includes EMT’s, first responders, and health care providers and clinicians in all settings):</a:t>
            </a:r>
          </a:p>
          <a:p>
            <a:pPr marL="914400" lvl="1" indent="-457200">
              <a:spcAft>
                <a:spcPts val="600"/>
              </a:spcAft>
              <a:buFont typeface="Arial" panose="020B0604020202020204" pitchFamily="34" charset="0"/>
              <a:buChar char="•"/>
            </a:pPr>
            <a:r>
              <a:rPr lang="en-US" sz="2800" dirty="0">
                <a:latin typeface="Open Sans" panose="020B0606030504020204" pitchFamily="34" charset="0"/>
                <a:ea typeface="Open Sans" panose="020B0606030504020204" pitchFamily="34" charset="0"/>
                <a:cs typeface="Open Sans" panose="020B0606030504020204" pitchFamily="34" charset="0"/>
              </a:rPr>
              <a:t>Shall comply with POLST orders</a:t>
            </a:r>
          </a:p>
          <a:p>
            <a:pPr marL="914400" lvl="1" indent="-457200">
              <a:spcAft>
                <a:spcPts val="600"/>
              </a:spcAft>
              <a:buFont typeface="Arial" panose="020B0604020202020204" pitchFamily="34" charset="0"/>
              <a:buChar char="•"/>
            </a:pPr>
            <a:r>
              <a:rPr lang="en-US" sz="2800" dirty="0">
                <a:latin typeface="Open Sans" panose="020B0606030504020204" pitchFamily="34" charset="0"/>
                <a:ea typeface="Open Sans" panose="020B0606030504020204" pitchFamily="34" charset="0"/>
                <a:cs typeface="Open Sans" panose="020B0606030504020204" pitchFamily="34" charset="0"/>
              </a:rPr>
              <a:t>Must honor the completed POLST form </a:t>
            </a:r>
          </a:p>
          <a:p>
            <a:pPr marL="914400" lvl="1" indent="-457200">
              <a:spcAft>
                <a:spcPts val="600"/>
              </a:spcAft>
              <a:buFont typeface="Arial" panose="020B0604020202020204" pitchFamily="34" charset="0"/>
              <a:buChar char="•"/>
            </a:pPr>
            <a:r>
              <a:rPr lang="en-US" sz="2800" dirty="0">
                <a:latin typeface="Open Sans" panose="020B0606030504020204" pitchFamily="34" charset="0"/>
                <a:ea typeface="Open Sans" panose="020B0606030504020204" pitchFamily="34" charset="0"/>
                <a:cs typeface="Open Sans" panose="020B0606030504020204" pitchFamily="34" charset="0"/>
              </a:rPr>
              <a:t>Be provided immunity from civil or criminal liability </a:t>
            </a:r>
          </a:p>
          <a:p>
            <a:pPr lvl="1">
              <a:spcAft>
                <a:spcPts val="600"/>
              </a:spcAft>
            </a:pPr>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1">
              <a:spcAft>
                <a:spcPts val="600"/>
              </a:spcAft>
            </a:pPr>
            <a:r>
              <a:rPr lang="en-US" sz="2800" dirty="0">
                <a:latin typeface="Open Sans" panose="020B0606030504020204" pitchFamily="34" charset="0"/>
                <a:ea typeface="Open Sans" panose="020B0606030504020204" pitchFamily="34" charset="0"/>
                <a:cs typeface="Open Sans" panose="020B0606030504020204" pitchFamily="34" charset="0"/>
              </a:rPr>
              <a:t>Covers how to handle disputes</a:t>
            </a:r>
          </a:p>
          <a:p>
            <a:endParaRPr lang="en-US" dirty="0"/>
          </a:p>
        </p:txBody>
      </p:sp>
      <p:sp>
        <p:nvSpPr>
          <p:cNvPr id="7" name="TextBox 6">
            <a:extLst>
              <a:ext uri="{FF2B5EF4-FFF2-40B4-BE49-F238E27FC236}">
                <a16:creationId xmlns:a16="http://schemas.microsoft.com/office/drawing/2014/main" id="{CEBD2C2C-F822-AB49-A168-EC5968E87BE2}"/>
              </a:ext>
            </a:extLst>
          </p:cNvPr>
          <p:cNvSpPr txBox="1"/>
          <p:nvPr/>
        </p:nvSpPr>
        <p:spPr>
          <a:xfrm>
            <a:off x="7814806" y="717849"/>
            <a:ext cx="6815094" cy="1231106"/>
          </a:xfrm>
          <a:prstGeom prst="rect">
            <a:avLst/>
          </a:prstGeom>
          <a:noFill/>
        </p:spPr>
        <p:txBody>
          <a:bodyPr wrap="square" rtlCol="0">
            <a:spAutoFit/>
          </a:bodyPr>
          <a:lstStyle/>
          <a:p>
            <a:r>
              <a:rPr lang="en-US" sz="2800" b="1" dirty="0">
                <a:latin typeface="Open Sans" panose="020B0606030504020204" pitchFamily="34" charset="0"/>
                <a:ea typeface="Open Sans" panose="020B0606030504020204" pitchFamily="34" charset="0"/>
                <a:cs typeface="Open Sans" panose="020B0606030504020204" pitchFamily="34" charset="0"/>
              </a:rPr>
              <a:t>Alaska law requires all healthcare professionals to follow POLST Orders </a:t>
            </a:r>
          </a:p>
          <a:p>
            <a:endParaRPr lang="en-US" dirty="0"/>
          </a:p>
        </p:txBody>
      </p:sp>
      <p:pic>
        <p:nvPicPr>
          <p:cNvPr id="8" name="Picture 7">
            <a:extLst>
              <a:ext uri="{FF2B5EF4-FFF2-40B4-BE49-F238E27FC236}">
                <a16:creationId xmlns:a16="http://schemas.microsoft.com/office/drawing/2014/main" id="{B24DA72F-D453-6742-87F7-3BFDB80E126D}"/>
              </a:ext>
            </a:extLst>
          </p:cNvPr>
          <p:cNvPicPr>
            <a:picLocks noChangeAspect="1"/>
          </p:cNvPicPr>
          <p:nvPr/>
        </p:nvPicPr>
        <p:blipFill>
          <a:blip r:embed="rId3"/>
          <a:srcRect b="39456"/>
          <a:stretch>
            <a:fillRect/>
          </a:stretch>
        </p:blipFill>
        <p:spPr>
          <a:xfrm>
            <a:off x="15200250" y="128455"/>
            <a:ext cx="2730982" cy="1204947"/>
          </a:xfrm>
          <a:prstGeom prst="rect">
            <a:avLst/>
          </a:prstGeom>
          <a:effectLst>
            <a:outerShdw blurRad="50800" dist="50800" dir="5400000" algn="ctr" rotWithShape="0">
              <a:srgbClr val="000000">
                <a:alpha val="53000"/>
              </a:srgbClr>
            </a:outerShdw>
          </a:effectLst>
        </p:spPr>
      </p:pic>
      <p:sp>
        <p:nvSpPr>
          <p:cNvPr id="9" name="TextBox 8">
            <a:extLst>
              <a:ext uri="{FF2B5EF4-FFF2-40B4-BE49-F238E27FC236}">
                <a16:creationId xmlns:a16="http://schemas.microsoft.com/office/drawing/2014/main" id="{E338473C-90CB-5D49-B559-41F070EC7FF9}"/>
              </a:ext>
            </a:extLst>
          </p:cNvPr>
          <p:cNvSpPr txBox="1"/>
          <p:nvPr/>
        </p:nvSpPr>
        <p:spPr>
          <a:xfrm>
            <a:off x="8452624" y="8118088"/>
            <a:ext cx="8953861" cy="584775"/>
          </a:xfrm>
          <a:prstGeom prst="rect">
            <a:avLst/>
          </a:prstGeom>
          <a:noFill/>
        </p:spPr>
        <p:txBody>
          <a:bodyPr wrap="none" rtlCol="0">
            <a:spAutoFit/>
          </a:bodyPr>
          <a:lstStyle/>
          <a:p>
            <a:r>
              <a:rPr lang="en-US" sz="3200" i="1" dirty="0"/>
              <a:t>This includes all skilled and long-term care facilities!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7385057" y="0"/>
            <a:ext cx="9525" cy="10950960"/>
          </a:xfrm>
          <a:prstGeom prst="rect">
            <a:avLst/>
          </a:prstGeom>
          <a:solidFill>
            <a:srgbClr val="351F16"/>
          </a:solidFill>
        </p:spPr>
      </p:sp>
      <p:pic>
        <p:nvPicPr>
          <p:cNvPr id="3" name="Picture 3"/>
          <p:cNvPicPr>
            <a:picLocks noChangeAspect="1"/>
          </p:cNvPicPr>
          <p:nvPr/>
        </p:nvPicPr>
        <p:blipFill>
          <a:blip r:embed="rId3"/>
          <a:srcRect/>
          <a:stretch>
            <a:fillRect/>
          </a:stretch>
        </p:blipFill>
        <p:spPr>
          <a:xfrm>
            <a:off x="8665983" y="1652272"/>
            <a:ext cx="1640277" cy="1640277"/>
          </a:xfrm>
          <a:prstGeom prst="rect">
            <a:avLst/>
          </a:prstGeom>
        </p:spPr>
      </p:pic>
      <p:pic>
        <p:nvPicPr>
          <p:cNvPr id="4" name="Picture 4"/>
          <p:cNvPicPr>
            <a:picLocks noChangeAspect="1"/>
          </p:cNvPicPr>
          <p:nvPr/>
        </p:nvPicPr>
        <p:blipFill>
          <a:blip r:embed="rId4"/>
          <a:srcRect/>
          <a:stretch>
            <a:fillRect/>
          </a:stretch>
        </p:blipFill>
        <p:spPr>
          <a:xfrm>
            <a:off x="8660143" y="3540927"/>
            <a:ext cx="1602573" cy="1602573"/>
          </a:xfrm>
          <a:prstGeom prst="rect">
            <a:avLst/>
          </a:prstGeom>
        </p:spPr>
      </p:pic>
      <p:sp>
        <p:nvSpPr>
          <p:cNvPr id="5" name="TextBox 5"/>
          <p:cNvSpPr txBox="1"/>
          <p:nvPr/>
        </p:nvSpPr>
        <p:spPr>
          <a:xfrm>
            <a:off x="1028700" y="1609725"/>
            <a:ext cx="5936133" cy="7180107"/>
          </a:xfrm>
          <a:prstGeom prst="rect">
            <a:avLst/>
          </a:prstGeom>
        </p:spPr>
        <p:txBody>
          <a:bodyPr lIns="0" tIns="0" rIns="0" bIns="0" rtlCol="0" anchor="t">
            <a:spAutoFit/>
          </a:bodyPr>
          <a:lstStyle/>
          <a:p>
            <a:pPr>
              <a:lnSpc>
                <a:spcPts val="9360"/>
              </a:lnSpc>
            </a:pPr>
            <a:r>
              <a:rPr lang="en-US" sz="5400" b="1" dirty="0">
                <a:solidFill>
                  <a:srgbClr val="351F16"/>
                </a:solidFill>
                <a:latin typeface="Segoe UI Historic" panose="020B0502040204020203" pitchFamily="34" charset="0"/>
                <a:ea typeface="Segoe UI Historic" panose="020B0502040204020203" pitchFamily="34" charset="0"/>
                <a:cs typeface="Segoe UI Historic" panose="020B0502040204020203" pitchFamily="34" charset="0"/>
              </a:rPr>
              <a:t>ADVANCE CARE PLANNING/</a:t>
            </a:r>
          </a:p>
          <a:p>
            <a:pPr>
              <a:lnSpc>
                <a:spcPts val="9360"/>
              </a:lnSpc>
            </a:pPr>
            <a:r>
              <a:rPr lang="en-US" sz="5400" b="1" dirty="0">
                <a:solidFill>
                  <a:srgbClr val="351F16"/>
                </a:solidFill>
                <a:latin typeface="Segoe UI Historic" panose="020B0502040204020203" pitchFamily="34" charset="0"/>
                <a:ea typeface="Segoe UI Historic" panose="020B0502040204020203" pitchFamily="34" charset="0"/>
                <a:cs typeface="Segoe UI Historic" panose="020B0502040204020203" pitchFamily="34" charset="0"/>
              </a:rPr>
              <a:t>POLST FOR HEALTH CARE FACILITIES</a:t>
            </a:r>
          </a:p>
          <a:p>
            <a:pPr>
              <a:lnSpc>
                <a:spcPts val="9360"/>
              </a:lnSpc>
            </a:pPr>
            <a:endParaRPr lang="en-US" sz="7800" dirty="0">
              <a:solidFill>
                <a:srgbClr val="351F16"/>
              </a:solidFill>
              <a:latin typeface="Antonio Bold"/>
            </a:endParaRPr>
          </a:p>
        </p:txBody>
      </p:sp>
      <p:sp>
        <p:nvSpPr>
          <p:cNvPr id="6" name="TextBox 6"/>
          <p:cNvSpPr txBox="1"/>
          <p:nvPr/>
        </p:nvSpPr>
        <p:spPr>
          <a:xfrm>
            <a:off x="10797856" y="2218536"/>
            <a:ext cx="8115300" cy="1307281"/>
          </a:xfrm>
          <a:prstGeom prst="rect">
            <a:avLst/>
          </a:prstGeom>
        </p:spPr>
        <p:txBody>
          <a:bodyPr lIns="0" tIns="0" rIns="0" bIns="0" rtlCol="0" anchor="t">
            <a:spAutoFit/>
          </a:bodyPr>
          <a:lstStyle/>
          <a:p>
            <a:pPr>
              <a:lnSpc>
                <a:spcPts val="3499"/>
              </a:lnSpc>
            </a:pPr>
            <a:r>
              <a:rPr lang="en-US" sz="2800" b="1" dirty="0">
                <a:solidFill>
                  <a:srgbClr val="351F16"/>
                </a:solidFill>
                <a:latin typeface="Open Sans" panose="020B0606030504020204" pitchFamily="34" charset="0"/>
                <a:ea typeface="Open Sans" panose="020B0606030504020204" pitchFamily="34" charset="0"/>
                <a:cs typeface="Open Sans" panose="020B0606030504020204" pitchFamily="34" charset="0"/>
              </a:rPr>
              <a:t>Process: Policies and Procedures</a:t>
            </a:r>
          </a:p>
          <a:p>
            <a:pPr>
              <a:lnSpc>
                <a:spcPts val="3499"/>
              </a:lnSpc>
            </a:pPr>
            <a:endParaRPr lang="en-US" sz="2499" dirty="0">
              <a:solidFill>
                <a:srgbClr val="351F16"/>
              </a:solidFill>
              <a:latin typeface="Open Sans" panose="020B0606030504020204" pitchFamily="34" charset="0"/>
              <a:ea typeface="Open Sans" panose="020B0606030504020204" pitchFamily="34" charset="0"/>
              <a:cs typeface="Open Sans" panose="020B0606030504020204" pitchFamily="34" charset="0"/>
            </a:endParaRPr>
          </a:p>
          <a:p>
            <a:pPr algn="ctr">
              <a:lnSpc>
                <a:spcPts val="3499"/>
              </a:lnSpc>
            </a:pPr>
            <a:endParaRPr lang="en-US" sz="2499" dirty="0">
              <a:solidFill>
                <a:srgbClr val="351F16"/>
              </a:solidFill>
              <a:latin typeface="Arimo"/>
            </a:endParaRPr>
          </a:p>
        </p:txBody>
      </p:sp>
      <p:sp>
        <p:nvSpPr>
          <p:cNvPr id="8" name="TextBox 7">
            <a:extLst>
              <a:ext uri="{FF2B5EF4-FFF2-40B4-BE49-F238E27FC236}">
                <a16:creationId xmlns:a16="http://schemas.microsoft.com/office/drawing/2014/main" id="{78A870CA-D1A1-414D-8AC0-B4F5878FF719}"/>
              </a:ext>
            </a:extLst>
          </p:cNvPr>
          <p:cNvSpPr txBox="1"/>
          <p:nvPr/>
        </p:nvSpPr>
        <p:spPr>
          <a:xfrm>
            <a:off x="10692465" y="3829392"/>
            <a:ext cx="5827814" cy="800219"/>
          </a:xfrm>
          <a:prstGeom prst="rect">
            <a:avLst/>
          </a:prstGeom>
          <a:noFill/>
        </p:spPr>
        <p:txBody>
          <a:bodyPr wrap="none" rtlCol="0">
            <a:spAutoFit/>
          </a:bodyPr>
          <a:lstStyle/>
          <a:p>
            <a:r>
              <a:rPr lang="en-US" sz="2800" b="1" dirty="0">
                <a:solidFill>
                  <a:srgbClr val="351F16"/>
                </a:solidFill>
                <a:latin typeface="Open Sans" panose="020B0606030504020204" pitchFamily="34" charset="0"/>
                <a:ea typeface="Open Sans" panose="020B0606030504020204" pitchFamily="34" charset="0"/>
                <a:cs typeface="Open Sans" panose="020B0606030504020204" pitchFamily="34" charset="0"/>
              </a:rPr>
              <a:t>Training: Skills, documentation</a:t>
            </a:r>
            <a:endParaRPr lang="en-US" b="1" dirty="0">
              <a:solidFill>
                <a:srgbClr val="351F16"/>
              </a:solidFill>
              <a:latin typeface="Open Sans" panose="020B0606030504020204" pitchFamily="34" charset="0"/>
              <a:ea typeface="Open Sans" panose="020B0606030504020204" pitchFamily="34" charset="0"/>
              <a:cs typeface="Open Sans" panose="020B0606030504020204" pitchFamily="34" charset="0"/>
            </a:endParaRPr>
          </a:p>
          <a:p>
            <a:endParaRPr lang="en-US" dirty="0"/>
          </a:p>
        </p:txBody>
      </p:sp>
      <p:sp>
        <p:nvSpPr>
          <p:cNvPr id="9" name="TextBox 8">
            <a:extLst>
              <a:ext uri="{FF2B5EF4-FFF2-40B4-BE49-F238E27FC236}">
                <a16:creationId xmlns:a16="http://schemas.microsoft.com/office/drawing/2014/main" id="{51C0BCCC-A501-4C49-A98B-653988968D45}"/>
              </a:ext>
            </a:extLst>
          </p:cNvPr>
          <p:cNvSpPr txBox="1"/>
          <p:nvPr/>
        </p:nvSpPr>
        <p:spPr>
          <a:xfrm>
            <a:off x="7852967" y="466211"/>
            <a:ext cx="2212465" cy="646331"/>
          </a:xfrm>
          <a:prstGeom prst="rect">
            <a:avLst/>
          </a:prstGeom>
          <a:noFill/>
        </p:spPr>
        <p:txBody>
          <a:bodyPr wrap="none" rtlCol="0">
            <a:spAutoFit/>
          </a:bodyPr>
          <a:lstStyle/>
          <a:p>
            <a:r>
              <a:rPr lang="en-US" sz="3600" b="1" dirty="0">
                <a:latin typeface="Open Sans" panose="020B0606030504020204" pitchFamily="34" charset="0"/>
                <a:ea typeface="Open Sans" panose="020B0606030504020204" pitchFamily="34" charset="0"/>
                <a:cs typeface="Open Sans" panose="020B0606030504020204" pitchFamily="34" charset="0"/>
              </a:rPr>
              <a:t>Consider</a:t>
            </a:r>
          </a:p>
        </p:txBody>
      </p:sp>
      <p:sp>
        <p:nvSpPr>
          <p:cNvPr id="10" name="TextBox 9">
            <a:extLst>
              <a:ext uri="{FF2B5EF4-FFF2-40B4-BE49-F238E27FC236}">
                <a16:creationId xmlns:a16="http://schemas.microsoft.com/office/drawing/2014/main" id="{89F5EE0E-30F3-D847-BB8A-DB761E7032C3}"/>
              </a:ext>
            </a:extLst>
          </p:cNvPr>
          <p:cNvSpPr txBox="1"/>
          <p:nvPr/>
        </p:nvSpPr>
        <p:spPr>
          <a:xfrm>
            <a:off x="10580095" y="5918766"/>
            <a:ext cx="6052554" cy="800219"/>
          </a:xfrm>
          <a:prstGeom prst="rect">
            <a:avLst/>
          </a:prstGeom>
          <a:noFill/>
        </p:spPr>
        <p:txBody>
          <a:bodyPr wrap="none" rtlCol="0">
            <a:spAutoFit/>
          </a:bodyPr>
          <a:lstStyle/>
          <a:p>
            <a:r>
              <a:rPr lang="en-US" sz="2800" b="1" dirty="0">
                <a:solidFill>
                  <a:srgbClr val="351F16"/>
                </a:solidFill>
                <a:latin typeface="Open Sans" panose="020B0606030504020204" pitchFamily="34" charset="0"/>
                <a:ea typeface="Open Sans" panose="020B0606030504020204" pitchFamily="34" charset="0"/>
                <a:cs typeface="Open Sans" panose="020B0606030504020204" pitchFamily="34" charset="0"/>
              </a:rPr>
              <a:t>Regular review and confirmation</a:t>
            </a:r>
          </a:p>
          <a:p>
            <a:endParaRPr lang="en-US" dirty="0"/>
          </a:p>
        </p:txBody>
      </p:sp>
      <p:pic>
        <p:nvPicPr>
          <p:cNvPr id="12" name="Picture 3">
            <a:extLst>
              <a:ext uri="{FF2B5EF4-FFF2-40B4-BE49-F238E27FC236}">
                <a16:creationId xmlns:a16="http://schemas.microsoft.com/office/drawing/2014/main" id="{B77B8965-9F4F-7943-98D2-FD3B3CD7B5B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821424" y="5705419"/>
            <a:ext cx="1662711" cy="1209472"/>
          </a:xfrm>
          <a:prstGeom prst="rect">
            <a:avLst/>
          </a:prstGeom>
        </p:spPr>
      </p:pic>
      <p:sp>
        <p:nvSpPr>
          <p:cNvPr id="13" name="TextBox 12">
            <a:extLst>
              <a:ext uri="{FF2B5EF4-FFF2-40B4-BE49-F238E27FC236}">
                <a16:creationId xmlns:a16="http://schemas.microsoft.com/office/drawing/2014/main" id="{C167BA5F-A4DC-9E41-9C84-694C84F3A900}"/>
              </a:ext>
            </a:extLst>
          </p:cNvPr>
          <p:cNvSpPr txBox="1"/>
          <p:nvPr/>
        </p:nvSpPr>
        <p:spPr>
          <a:xfrm>
            <a:off x="10815785" y="8008140"/>
            <a:ext cx="4654672" cy="800219"/>
          </a:xfrm>
          <a:prstGeom prst="rect">
            <a:avLst/>
          </a:prstGeom>
          <a:noFill/>
        </p:spPr>
        <p:txBody>
          <a:bodyPr wrap="none" rtlCol="0">
            <a:spAutoFit/>
          </a:bodyPr>
          <a:lstStyle/>
          <a:p>
            <a:r>
              <a:rPr lang="en-US" sz="2800" b="1" dirty="0">
                <a:solidFill>
                  <a:srgbClr val="351F16"/>
                </a:solidFill>
                <a:latin typeface="Open Sans" panose="020B0606030504020204" pitchFamily="34" charset="0"/>
                <a:ea typeface="Open Sans" panose="020B0606030504020204" pitchFamily="34" charset="0"/>
                <a:cs typeface="Open Sans" panose="020B0606030504020204" pitchFamily="34" charset="0"/>
              </a:rPr>
              <a:t>Ensure clarity and access</a:t>
            </a:r>
          </a:p>
          <a:p>
            <a:endParaRPr lang="en-US" dirty="0"/>
          </a:p>
        </p:txBody>
      </p:sp>
      <p:pic>
        <p:nvPicPr>
          <p:cNvPr id="15" name="Picture 4">
            <a:extLst>
              <a:ext uri="{FF2B5EF4-FFF2-40B4-BE49-F238E27FC236}">
                <a16:creationId xmlns:a16="http://schemas.microsoft.com/office/drawing/2014/main" id="{7F40BA1E-06AA-4243-B26D-7982889D591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821424" y="7571885"/>
            <a:ext cx="1516620" cy="1277753"/>
          </a:xfrm>
          <a:prstGeom prst="rect">
            <a:avLst/>
          </a:prstGeom>
        </p:spPr>
      </p:pic>
      <p:pic>
        <p:nvPicPr>
          <p:cNvPr id="16" name="Picture 15">
            <a:extLst>
              <a:ext uri="{FF2B5EF4-FFF2-40B4-BE49-F238E27FC236}">
                <a16:creationId xmlns:a16="http://schemas.microsoft.com/office/drawing/2014/main" id="{4B3FD3B2-F595-3041-A741-832708A372C8}"/>
              </a:ext>
            </a:extLst>
          </p:cNvPr>
          <p:cNvPicPr>
            <a:picLocks noChangeAspect="1"/>
          </p:cNvPicPr>
          <p:nvPr/>
        </p:nvPicPr>
        <p:blipFill>
          <a:blip r:embed="rId9"/>
          <a:srcRect b="39456"/>
          <a:stretch>
            <a:fillRect/>
          </a:stretch>
        </p:blipFill>
        <p:spPr>
          <a:xfrm>
            <a:off x="15470457" y="172010"/>
            <a:ext cx="2730982" cy="1204947"/>
          </a:xfrm>
          <a:prstGeom prst="rect">
            <a:avLst/>
          </a:prstGeom>
          <a:effectLst>
            <a:outerShdw blurRad="50800" dist="50800" dir="5400000" algn="ctr" rotWithShape="0">
              <a:srgbClr val="000000">
                <a:alpha val="53000"/>
              </a:srgbClr>
            </a:outerShdw>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671311"/>
          </a:xfrm>
          <a:prstGeom prst="rect">
            <a:avLst/>
          </a:prstGeom>
          <a:solidFill>
            <a:srgbClr val="FFFFFF"/>
          </a:solidFill>
        </p:spPr>
        <p:txBody>
          <a:bodyPr/>
          <a:lstStyle/>
          <a:p>
            <a:endParaRPr lang="en-US" dirty="0"/>
          </a:p>
        </p:txBody>
      </p:sp>
      <p:sp>
        <p:nvSpPr>
          <p:cNvPr id="4" name="TextBox 4"/>
          <p:cNvSpPr txBox="1"/>
          <p:nvPr/>
        </p:nvSpPr>
        <p:spPr>
          <a:xfrm>
            <a:off x="609600" y="231496"/>
            <a:ext cx="8843852" cy="1256754"/>
          </a:xfrm>
          <a:prstGeom prst="rect">
            <a:avLst/>
          </a:prstGeom>
        </p:spPr>
        <p:txBody>
          <a:bodyPr wrap="square" lIns="0" tIns="0" rIns="0" bIns="0" rtlCol="0" anchor="t">
            <a:spAutoFit/>
          </a:bodyPr>
          <a:lstStyle/>
          <a:p>
            <a:pPr>
              <a:lnSpc>
                <a:spcPts val="4850"/>
              </a:lnSpc>
            </a:pPr>
            <a:r>
              <a:rPr lang="en-US" sz="5400" b="1" dirty="0">
                <a:solidFill>
                  <a:srgbClr val="351F16"/>
                </a:solidFill>
                <a:latin typeface="Segoe UI Historic" panose="020B0502040204020203" pitchFamily="34" charset="0"/>
                <a:ea typeface="Segoe UI Historic" panose="020B0502040204020203" pitchFamily="34" charset="0"/>
                <a:cs typeface="Segoe UI Historic" panose="020B0502040204020203" pitchFamily="34" charset="0"/>
              </a:rPr>
              <a:t>Alaska POLST Website: Resources for LTC/SNF</a:t>
            </a:r>
          </a:p>
        </p:txBody>
      </p:sp>
      <p:sp>
        <p:nvSpPr>
          <p:cNvPr id="7" name="TextBox 6">
            <a:extLst>
              <a:ext uri="{FF2B5EF4-FFF2-40B4-BE49-F238E27FC236}">
                <a16:creationId xmlns:a16="http://schemas.microsoft.com/office/drawing/2014/main" id="{47820869-26EF-4B14-918F-CF86AE6D96A8}"/>
              </a:ext>
            </a:extLst>
          </p:cNvPr>
          <p:cNvSpPr txBox="1"/>
          <p:nvPr/>
        </p:nvSpPr>
        <p:spPr>
          <a:xfrm>
            <a:off x="900346" y="2917843"/>
            <a:ext cx="12344400" cy="409599"/>
          </a:xfrm>
          <a:prstGeom prst="rect">
            <a:avLst/>
          </a:prstGeom>
        </p:spPr>
        <p:txBody>
          <a:bodyPr lIns="0" tIns="0" rIns="0" bIns="0" rtlCol="0" anchor="t">
            <a:spAutoFit/>
          </a:bodyPr>
          <a:lstStyle/>
          <a:p>
            <a:pPr>
              <a:lnSpc>
                <a:spcPts val="3499"/>
              </a:lnSpc>
            </a:pPr>
            <a:endParaRPr lang="en-US" sz="2499" dirty="0">
              <a:solidFill>
                <a:srgbClr val="351F16"/>
              </a:solidFill>
              <a:latin typeface="Arimo"/>
            </a:endParaRPr>
          </a:p>
        </p:txBody>
      </p:sp>
      <p:pic>
        <p:nvPicPr>
          <p:cNvPr id="8" name="Picture 7">
            <a:extLst>
              <a:ext uri="{FF2B5EF4-FFF2-40B4-BE49-F238E27FC236}">
                <a16:creationId xmlns:a16="http://schemas.microsoft.com/office/drawing/2014/main" id="{2A340701-024C-F947-8300-A3A60E376D18}"/>
              </a:ext>
            </a:extLst>
          </p:cNvPr>
          <p:cNvPicPr>
            <a:picLocks noChangeAspect="1"/>
          </p:cNvPicPr>
          <p:nvPr/>
        </p:nvPicPr>
        <p:blipFill>
          <a:blip r:embed="rId3"/>
          <a:srcRect b="39456"/>
          <a:stretch>
            <a:fillRect/>
          </a:stretch>
        </p:blipFill>
        <p:spPr>
          <a:xfrm>
            <a:off x="15267158" y="231496"/>
            <a:ext cx="2730982" cy="1204947"/>
          </a:xfrm>
          <a:prstGeom prst="rect">
            <a:avLst/>
          </a:prstGeom>
          <a:effectLst>
            <a:outerShdw blurRad="50800" dist="50800" dir="5400000" algn="ctr" rotWithShape="0">
              <a:srgbClr val="000000">
                <a:alpha val="53000"/>
              </a:srgbClr>
            </a:outerShdw>
          </a:effectLst>
        </p:spPr>
      </p:pic>
      <p:pic>
        <p:nvPicPr>
          <p:cNvPr id="10" name="Picture 9" descr="Graphical user interface, text, application&#10;&#10;Description automatically generated">
            <a:extLst>
              <a:ext uri="{FF2B5EF4-FFF2-40B4-BE49-F238E27FC236}">
                <a16:creationId xmlns:a16="http://schemas.microsoft.com/office/drawing/2014/main" id="{F69F103C-F656-9041-855F-4E371C4A42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943" y="1854800"/>
            <a:ext cx="13766658" cy="3822100"/>
          </a:xfrm>
          <a:prstGeom prst="rect">
            <a:avLst/>
          </a:prstGeom>
        </p:spPr>
      </p:pic>
      <p:pic>
        <p:nvPicPr>
          <p:cNvPr id="11" name="Picture 10">
            <a:extLst>
              <a:ext uri="{FF2B5EF4-FFF2-40B4-BE49-F238E27FC236}">
                <a16:creationId xmlns:a16="http://schemas.microsoft.com/office/drawing/2014/main" id="{53A69E98-FA15-1545-9D52-765D873DFA1A}"/>
              </a:ext>
            </a:extLst>
          </p:cNvPr>
          <p:cNvPicPr>
            <a:picLocks noChangeAspect="1"/>
          </p:cNvPicPr>
          <p:nvPr/>
        </p:nvPicPr>
        <p:blipFill>
          <a:blip r:embed="rId5"/>
          <a:stretch>
            <a:fillRect/>
          </a:stretch>
        </p:blipFill>
        <p:spPr>
          <a:xfrm>
            <a:off x="6500087" y="5861092"/>
            <a:ext cx="11498053" cy="4194412"/>
          </a:xfrm>
          <a:prstGeom prst="rect">
            <a:avLst/>
          </a:prstGeom>
        </p:spPr>
      </p:pic>
      <p:sp>
        <p:nvSpPr>
          <p:cNvPr id="3" name="TextBox 2">
            <a:extLst>
              <a:ext uri="{FF2B5EF4-FFF2-40B4-BE49-F238E27FC236}">
                <a16:creationId xmlns:a16="http://schemas.microsoft.com/office/drawing/2014/main" id="{9C23EB12-6038-8247-B650-A94CA03EB500}"/>
              </a:ext>
            </a:extLst>
          </p:cNvPr>
          <p:cNvSpPr txBox="1"/>
          <p:nvPr/>
        </p:nvSpPr>
        <p:spPr>
          <a:xfrm>
            <a:off x="609600" y="6025066"/>
            <a:ext cx="5257800" cy="3816429"/>
          </a:xfrm>
          <a:prstGeom prst="rect">
            <a:avLst/>
          </a:prstGeom>
          <a:noFill/>
        </p:spPr>
        <p:txBody>
          <a:bodyPr wrap="square" rtlCol="0">
            <a:spAutoFit/>
          </a:bodyPr>
          <a:lstStyle/>
          <a:p>
            <a:r>
              <a:rPr lang="en-US" sz="3200" dirty="0">
                <a:latin typeface="+mj-lt"/>
                <a:ea typeface="Open Sans" panose="020B0606030504020204" pitchFamily="34" charset="0"/>
                <a:cs typeface="Open Sans" panose="020B0606030504020204" pitchFamily="34" charset="0"/>
              </a:rPr>
              <a:t>--Introduction to the POLST </a:t>
            </a:r>
          </a:p>
          <a:p>
            <a:r>
              <a:rPr lang="en-US" sz="3200" dirty="0">
                <a:latin typeface="+mj-lt"/>
                <a:ea typeface="Open Sans" panose="020B0606030504020204" pitchFamily="34" charset="0"/>
                <a:cs typeface="Open Sans" panose="020B0606030504020204" pitchFamily="34" charset="0"/>
              </a:rPr>
              <a:t>--POLST FAQs</a:t>
            </a:r>
          </a:p>
          <a:p>
            <a:r>
              <a:rPr lang="en-US" sz="3200" dirty="0">
                <a:latin typeface="+mj-lt"/>
                <a:ea typeface="Open Sans" panose="020B0606030504020204" pitchFamily="34" charset="0"/>
                <a:cs typeface="Open Sans" panose="020B0606030504020204" pitchFamily="34" charset="0"/>
              </a:rPr>
              <a:t>--Recordings of Webinars</a:t>
            </a:r>
          </a:p>
          <a:p>
            <a:r>
              <a:rPr lang="en-US" sz="3200" dirty="0">
                <a:latin typeface="+mj-lt"/>
                <a:ea typeface="Open Sans" panose="020B0606030504020204" pitchFamily="34" charset="0"/>
                <a:cs typeface="Open Sans" panose="020B0606030504020204" pitchFamily="34" charset="0"/>
              </a:rPr>
              <a:t>Coming: </a:t>
            </a:r>
          </a:p>
          <a:p>
            <a:pPr lvl="1"/>
            <a:r>
              <a:rPr lang="en-US" sz="3200" dirty="0">
                <a:latin typeface="+mj-lt"/>
              </a:rPr>
              <a:t>--POLST best practices</a:t>
            </a:r>
          </a:p>
          <a:p>
            <a:pPr lvl="1"/>
            <a:r>
              <a:rPr lang="en-US" sz="3200" dirty="0">
                <a:latin typeface="+mj-lt"/>
              </a:rPr>
              <a:t>--Policy share</a:t>
            </a:r>
          </a:p>
          <a:p>
            <a:pPr lvl="1"/>
            <a:r>
              <a:rPr lang="en-US" sz="3200" dirty="0">
                <a:latin typeface="+mj-lt"/>
              </a:rPr>
              <a:t>--Presentation slide share</a:t>
            </a:r>
          </a:p>
          <a:p>
            <a:endParaRPr lang="en-US" dirty="0"/>
          </a:p>
        </p:txBody>
      </p:sp>
    </p:spTree>
    <p:extLst>
      <p:ext uri="{BB962C8B-B14F-4D97-AF65-F5344CB8AC3E}">
        <p14:creationId xmlns:p14="http://schemas.microsoft.com/office/powerpoint/2010/main" val="38090059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333331" y="0"/>
            <a:ext cx="9525" cy="10950960"/>
          </a:xfrm>
          <a:prstGeom prst="rect">
            <a:avLst/>
          </a:prstGeom>
          <a:solidFill>
            <a:srgbClr val="351F16"/>
          </a:solidFill>
        </p:spPr>
      </p:sp>
      <p:grpSp>
        <p:nvGrpSpPr>
          <p:cNvPr id="3" name="Group 3"/>
          <p:cNvGrpSpPr/>
          <p:nvPr/>
        </p:nvGrpSpPr>
        <p:grpSpPr>
          <a:xfrm>
            <a:off x="6790324" y="885825"/>
            <a:ext cx="11497676" cy="7737219"/>
            <a:chOff x="0" y="-190500"/>
            <a:chExt cx="15330235" cy="10316290"/>
          </a:xfrm>
        </p:grpSpPr>
        <p:sp>
          <p:nvSpPr>
            <p:cNvPr id="4" name="TextBox 4"/>
            <p:cNvSpPr txBox="1"/>
            <p:nvPr/>
          </p:nvSpPr>
          <p:spPr>
            <a:xfrm>
              <a:off x="0" y="-190500"/>
              <a:ext cx="15330235" cy="787401"/>
            </a:xfrm>
            <a:prstGeom prst="rect">
              <a:avLst/>
            </a:prstGeom>
          </p:spPr>
          <p:txBody>
            <a:bodyPr lIns="0" tIns="0" rIns="0" bIns="0" rtlCol="0" anchor="t">
              <a:spAutoFit/>
            </a:bodyPr>
            <a:lstStyle/>
            <a:p>
              <a:pPr>
                <a:lnSpc>
                  <a:spcPts val="5699"/>
                </a:lnSpc>
              </a:pPr>
              <a:endParaRPr/>
            </a:p>
          </p:txBody>
        </p:sp>
        <p:sp>
          <p:nvSpPr>
            <p:cNvPr id="5" name="TextBox 5"/>
            <p:cNvSpPr txBox="1"/>
            <p:nvPr/>
          </p:nvSpPr>
          <p:spPr>
            <a:xfrm>
              <a:off x="1" y="846328"/>
              <a:ext cx="14123744" cy="9279462"/>
            </a:xfrm>
            <a:prstGeom prst="rect">
              <a:avLst/>
            </a:prstGeom>
          </p:spPr>
          <p:txBody>
            <a:bodyPr wrap="square" lIns="0" tIns="0" rIns="0" bIns="0" rtlCol="0" anchor="t">
              <a:spAutoFit/>
            </a:bodyPr>
            <a:lstStyle/>
            <a:p>
              <a:pPr>
                <a:lnSpc>
                  <a:spcPts val="3949"/>
                </a:lnSpc>
              </a:pPr>
              <a:r>
                <a:rPr lang="en-US" sz="2499" dirty="0">
                  <a:solidFill>
                    <a:srgbClr val="351F16"/>
                  </a:solidFill>
                  <a:latin typeface="Open Sans"/>
                </a:rPr>
                <a:t>1. How POLST is part of a voluntary process of advance care planning</a:t>
              </a:r>
            </a:p>
            <a:p>
              <a:pPr>
                <a:lnSpc>
                  <a:spcPts val="3949"/>
                </a:lnSpc>
              </a:pPr>
              <a:endParaRPr lang="en-US" sz="2499" dirty="0">
                <a:solidFill>
                  <a:srgbClr val="351F16"/>
                </a:solidFill>
                <a:latin typeface="Open Sans"/>
              </a:endParaRPr>
            </a:p>
            <a:p>
              <a:pPr>
                <a:lnSpc>
                  <a:spcPts val="3949"/>
                </a:lnSpc>
              </a:pPr>
              <a:r>
                <a:rPr lang="en-US" sz="2499" dirty="0">
                  <a:solidFill>
                    <a:srgbClr val="351F16"/>
                  </a:solidFill>
                  <a:latin typeface="Open Sans"/>
                </a:rPr>
                <a:t>2. Learn how conversation skills are used to:</a:t>
              </a:r>
            </a:p>
            <a:p>
              <a:pPr>
                <a:lnSpc>
                  <a:spcPts val="3949"/>
                </a:lnSpc>
              </a:pPr>
              <a:r>
                <a:rPr lang="en-US" sz="2499" dirty="0">
                  <a:solidFill>
                    <a:srgbClr val="351F16"/>
                  </a:solidFill>
                  <a:latin typeface="Open Sans"/>
                </a:rPr>
                <a:t>	--elicit personal goals and</a:t>
              </a:r>
            </a:p>
            <a:p>
              <a:pPr>
                <a:lnSpc>
                  <a:spcPts val="3949"/>
                </a:lnSpc>
              </a:pPr>
              <a:r>
                <a:rPr lang="en-US" sz="2499" dirty="0">
                  <a:solidFill>
                    <a:srgbClr val="351F16"/>
                  </a:solidFill>
                  <a:latin typeface="Open Sans"/>
                </a:rPr>
                <a:t>	-- determining need for POLST; </a:t>
              </a:r>
            </a:p>
            <a:p>
              <a:pPr>
                <a:lnSpc>
                  <a:spcPts val="3949"/>
                </a:lnSpc>
              </a:pPr>
              <a:r>
                <a:rPr lang="en-US" sz="2499" dirty="0">
                  <a:solidFill>
                    <a:srgbClr val="351F16"/>
                  </a:solidFill>
                  <a:latin typeface="Open Sans"/>
                </a:rPr>
                <a:t>We will Introduce scripting that can help in having these conversations.</a:t>
              </a:r>
            </a:p>
            <a:p>
              <a:pPr>
                <a:lnSpc>
                  <a:spcPts val="3949"/>
                </a:lnSpc>
              </a:pPr>
              <a:endParaRPr lang="en-US" sz="2499" dirty="0">
                <a:solidFill>
                  <a:srgbClr val="351F16"/>
                </a:solidFill>
                <a:latin typeface="Open Sans"/>
              </a:endParaRPr>
            </a:p>
            <a:p>
              <a:pPr marL="457200" indent="-457200">
                <a:lnSpc>
                  <a:spcPts val="3949"/>
                </a:lnSpc>
                <a:buAutoNum type="arabicPeriod" startAt="3"/>
              </a:pPr>
              <a:r>
                <a:rPr lang="en-US" sz="2499" dirty="0">
                  <a:solidFill>
                    <a:srgbClr val="351F16"/>
                  </a:solidFill>
                  <a:latin typeface="Open Sans"/>
                </a:rPr>
                <a:t>Understand the relationship of orders in Sections A and B of the POLST; and how the best conversations start with section B!</a:t>
              </a:r>
            </a:p>
            <a:p>
              <a:pPr marL="457200" indent="-457200">
                <a:lnSpc>
                  <a:spcPts val="3949"/>
                </a:lnSpc>
                <a:buAutoNum type="arabicPeriod" startAt="3"/>
              </a:pPr>
              <a:endParaRPr lang="en-US" sz="2499" dirty="0">
                <a:solidFill>
                  <a:srgbClr val="351F16"/>
                </a:solidFill>
                <a:latin typeface="Open Sans"/>
              </a:endParaRPr>
            </a:p>
            <a:p>
              <a:pPr marL="457200" indent="-457200">
                <a:lnSpc>
                  <a:spcPts val="3949"/>
                </a:lnSpc>
                <a:buAutoNum type="arabicPeriod" startAt="3"/>
              </a:pPr>
              <a:r>
                <a:rPr lang="en-US" sz="2499" dirty="0">
                  <a:solidFill>
                    <a:srgbClr val="351F16"/>
                  </a:solidFill>
                  <a:latin typeface="Open Sans"/>
                </a:rPr>
                <a:t>Review best practices  and resources facilities,  to ensure that POLST is accessible, understood and honored</a:t>
              </a:r>
            </a:p>
            <a:p>
              <a:pPr marL="457200" indent="-457200">
                <a:lnSpc>
                  <a:spcPts val="3949"/>
                </a:lnSpc>
                <a:buAutoNum type="arabicPeriod" startAt="3"/>
              </a:pPr>
              <a:endParaRPr lang="en-US" sz="2499" dirty="0">
                <a:solidFill>
                  <a:srgbClr val="351F16"/>
                </a:solidFill>
                <a:latin typeface="Open Sans"/>
              </a:endParaRPr>
            </a:p>
            <a:p>
              <a:pPr>
                <a:lnSpc>
                  <a:spcPts val="3949"/>
                </a:lnSpc>
              </a:pPr>
              <a:endParaRPr lang="en-US" sz="2499" dirty="0">
                <a:solidFill>
                  <a:srgbClr val="351F16"/>
                </a:solidFill>
                <a:latin typeface="Open Sans"/>
              </a:endParaRPr>
            </a:p>
          </p:txBody>
        </p:sp>
      </p:grpSp>
      <p:pic>
        <p:nvPicPr>
          <p:cNvPr id="6" name="Picture 6"/>
          <p:cNvPicPr>
            <a:picLocks noChangeAspect="1"/>
          </p:cNvPicPr>
          <p:nvPr/>
        </p:nvPicPr>
        <p:blipFill>
          <a:blip r:embed="rId3"/>
          <a:srcRect b="39456"/>
          <a:stretch>
            <a:fillRect/>
          </a:stretch>
        </p:blipFill>
        <p:spPr>
          <a:xfrm>
            <a:off x="15267158" y="231496"/>
            <a:ext cx="2730982" cy="1204947"/>
          </a:xfrm>
          <a:prstGeom prst="rect">
            <a:avLst/>
          </a:prstGeom>
          <a:effectLst>
            <a:outerShdw blurRad="50800" dist="50800" dir="5400000" algn="ctr" rotWithShape="0">
              <a:srgbClr val="000000">
                <a:alpha val="53000"/>
              </a:srgbClr>
            </a:outerShdw>
          </a:effectLst>
        </p:spPr>
      </p:pic>
      <p:sp>
        <p:nvSpPr>
          <p:cNvPr id="7" name="TextBox 7"/>
          <p:cNvSpPr txBox="1"/>
          <p:nvPr/>
        </p:nvSpPr>
        <p:spPr>
          <a:xfrm>
            <a:off x="804965" y="2933700"/>
            <a:ext cx="5304631" cy="1280672"/>
          </a:xfrm>
          <a:prstGeom prst="rect">
            <a:avLst/>
          </a:prstGeom>
        </p:spPr>
        <p:txBody>
          <a:bodyPr lIns="0" tIns="0" rIns="0" bIns="0" rtlCol="0" anchor="t">
            <a:spAutoFit/>
          </a:bodyPr>
          <a:lstStyle/>
          <a:p>
            <a:pPr>
              <a:lnSpc>
                <a:spcPts val="10919"/>
              </a:lnSpc>
            </a:pPr>
            <a:r>
              <a:rPr lang="en-US" sz="8000" b="1" dirty="0">
                <a:solidFill>
                  <a:srgbClr val="351F16"/>
                </a:solidFill>
                <a:latin typeface="Segoe UI Historic" panose="020B0502040204020203" pitchFamily="34" charset="0"/>
                <a:ea typeface="Segoe UI Historic" panose="020B0502040204020203" pitchFamily="34" charset="0"/>
                <a:cs typeface="Segoe UI Historic" panose="020B0502040204020203" pitchFamily="34" charset="0"/>
              </a:rPr>
              <a:t>GOALS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6078649" y="1028700"/>
            <a:ext cx="6130703" cy="6130703"/>
          </a:xfrm>
          <a:prstGeom prst="rect">
            <a:avLst/>
          </a:prstGeom>
        </p:spPr>
      </p:pic>
      <p:sp>
        <p:nvSpPr>
          <p:cNvPr id="3" name="TextBox 3"/>
          <p:cNvSpPr txBox="1"/>
          <p:nvPr/>
        </p:nvSpPr>
        <p:spPr>
          <a:xfrm>
            <a:off x="5458156" y="7380867"/>
            <a:ext cx="7371688" cy="1684051"/>
          </a:xfrm>
          <a:prstGeom prst="rect">
            <a:avLst/>
          </a:prstGeom>
        </p:spPr>
        <p:txBody>
          <a:bodyPr lIns="0" tIns="0" rIns="0" bIns="0" rtlCol="0" anchor="t">
            <a:spAutoFit/>
          </a:bodyPr>
          <a:lstStyle/>
          <a:p>
            <a:pPr algn="ctr">
              <a:lnSpc>
                <a:spcPts val="14419"/>
              </a:lnSpc>
            </a:pPr>
            <a:r>
              <a:rPr lang="en-US" sz="10299" b="1" dirty="0" err="1">
                <a:solidFill>
                  <a:srgbClr val="351F16"/>
                </a:solidFill>
                <a:latin typeface="Segoe UI Historic" panose="020B0502040204020203" pitchFamily="34" charset="0"/>
                <a:ea typeface="Segoe UI Historic" panose="020B0502040204020203" pitchFamily="34" charset="0"/>
                <a:cs typeface="Segoe UI Historic" panose="020B0502040204020203" pitchFamily="34" charset="0"/>
              </a:rPr>
              <a:t>akpolst.org</a:t>
            </a:r>
            <a:endParaRPr lang="en-US" sz="10299" b="1" dirty="0">
              <a:solidFill>
                <a:srgbClr val="351F16"/>
              </a:solidFill>
              <a:latin typeface="Segoe UI Historic" panose="020B0502040204020203" pitchFamily="34" charset="0"/>
              <a:ea typeface="Segoe UI Historic" panose="020B0502040204020203" pitchFamily="34" charset="0"/>
              <a:cs typeface="Segoe UI Historic" panose="020B0502040204020203"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333331" y="0"/>
            <a:ext cx="9525" cy="10950960"/>
          </a:xfrm>
          <a:prstGeom prst="rect">
            <a:avLst/>
          </a:prstGeom>
          <a:solidFill>
            <a:srgbClr val="351F16"/>
          </a:solidFill>
        </p:spPr>
      </p:sp>
      <p:grpSp>
        <p:nvGrpSpPr>
          <p:cNvPr id="3" name="Group 3"/>
          <p:cNvGrpSpPr/>
          <p:nvPr/>
        </p:nvGrpSpPr>
        <p:grpSpPr>
          <a:xfrm>
            <a:off x="5524504" y="0"/>
            <a:ext cx="9351952" cy="10287000"/>
            <a:chOff x="0" y="0"/>
            <a:chExt cx="1698149" cy="2119718"/>
          </a:xfrm>
        </p:grpSpPr>
        <p:sp>
          <p:nvSpPr>
            <p:cNvPr id="4" name="Freeform 4"/>
            <p:cNvSpPr/>
            <p:nvPr/>
          </p:nvSpPr>
          <p:spPr>
            <a:xfrm>
              <a:off x="0" y="0"/>
              <a:ext cx="1698149" cy="2119718"/>
            </a:xfrm>
            <a:custGeom>
              <a:avLst/>
              <a:gdLst/>
              <a:ahLst/>
              <a:cxnLst/>
              <a:rect l="l" t="t" r="r" b="b"/>
              <a:pathLst>
                <a:path w="1698149" h="2119718">
                  <a:moveTo>
                    <a:pt x="0" y="0"/>
                  </a:moveTo>
                  <a:lnTo>
                    <a:pt x="1698149" y="0"/>
                  </a:lnTo>
                  <a:lnTo>
                    <a:pt x="1698149" y="2119718"/>
                  </a:lnTo>
                  <a:lnTo>
                    <a:pt x="0" y="2119718"/>
                  </a:lnTo>
                  <a:close/>
                </a:path>
              </a:pathLst>
            </a:custGeom>
            <a:solidFill>
              <a:srgbClr val="FFFFFF"/>
            </a:solidFill>
          </p:spPr>
        </p:sp>
      </p:grpSp>
      <p:pic>
        <p:nvPicPr>
          <p:cNvPr id="5" name="Picture 5"/>
          <p:cNvPicPr>
            <a:picLocks noChangeAspect="1"/>
          </p:cNvPicPr>
          <p:nvPr/>
        </p:nvPicPr>
        <p:blipFill>
          <a:blip r:embed="rId3"/>
          <a:srcRect l="3562" t="3643" r="2671" b="3441"/>
          <a:stretch>
            <a:fillRect/>
          </a:stretch>
        </p:blipFill>
        <p:spPr>
          <a:xfrm>
            <a:off x="7166888" y="541085"/>
            <a:ext cx="6578352" cy="9559725"/>
          </a:xfrm>
          <a:prstGeom prst="rect">
            <a:avLst/>
          </a:prstGeom>
        </p:spPr>
      </p:pic>
      <p:sp>
        <p:nvSpPr>
          <p:cNvPr id="6" name="TextBox 6"/>
          <p:cNvSpPr txBox="1"/>
          <p:nvPr/>
        </p:nvSpPr>
        <p:spPr>
          <a:xfrm>
            <a:off x="759228" y="2799778"/>
            <a:ext cx="5304631" cy="2678490"/>
          </a:xfrm>
          <a:prstGeom prst="rect">
            <a:avLst/>
          </a:prstGeom>
        </p:spPr>
        <p:txBody>
          <a:bodyPr lIns="0" tIns="0" rIns="0" bIns="0" rtlCol="0" anchor="t">
            <a:spAutoFit/>
          </a:bodyPr>
          <a:lstStyle/>
          <a:p>
            <a:pPr>
              <a:lnSpc>
                <a:spcPts val="10919"/>
              </a:lnSpc>
            </a:pPr>
            <a:r>
              <a:rPr lang="en-US" sz="8000" b="1" dirty="0">
                <a:solidFill>
                  <a:srgbClr val="351F16"/>
                </a:solidFill>
                <a:latin typeface="Segoe UI Historic" panose="020B0502040204020203" pitchFamily="34" charset="0"/>
                <a:ea typeface="Segoe UI Historic" panose="020B0502040204020203" pitchFamily="34" charset="0"/>
                <a:cs typeface="Segoe UI Historic" panose="020B0502040204020203" pitchFamily="34" charset="0"/>
              </a:rPr>
              <a:t>POLST BASICS</a:t>
            </a:r>
          </a:p>
        </p:txBody>
      </p:sp>
      <p:sp>
        <p:nvSpPr>
          <p:cNvPr id="7" name="TextBox 7"/>
          <p:cNvSpPr txBox="1"/>
          <p:nvPr/>
        </p:nvSpPr>
        <p:spPr>
          <a:xfrm>
            <a:off x="6790324" y="838200"/>
            <a:ext cx="11497676" cy="638176"/>
          </a:xfrm>
          <a:prstGeom prst="rect">
            <a:avLst/>
          </a:prstGeom>
        </p:spPr>
        <p:txBody>
          <a:bodyPr lIns="0" tIns="0" rIns="0" bIns="0" rtlCol="0" anchor="t">
            <a:spAutoFit/>
          </a:bodyPr>
          <a:lstStyle/>
          <a:p>
            <a:pPr>
              <a:lnSpc>
                <a:spcPts val="5699"/>
              </a:lnSpc>
            </a:pPr>
            <a:endParaRPr/>
          </a:p>
        </p:txBody>
      </p:sp>
      <p:pic>
        <p:nvPicPr>
          <p:cNvPr id="10" name="Picture 6">
            <a:extLst>
              <a:ext uri="{FF2B5EF4-FFF2-40B4-BE49-F238E27FC236}">
                <a16:creationId xmlns:a16="http://schemas.microsoft.com/office/drawing/2014/main" id="{50732FA5-99B8-B94C-B0FB-530270E8A52C}"/>
              </a:ext>
            </a:extLst>
          </p:cNvPr>
          <p:cNvPicPr>
            <a:picLocks noChangeAspect="1"/>
          </p:cNvPicPr>
          <p:nvPr/>
        </p:nvPicPr>
        <p:blipFill>
          <a:blip r:embed="rId4"/>
          <a:srcRect b="39456"/>
          <a:stretch>
            <a:fillRect/>
          </a:stretch>
        </p:blipFill>
        <p:spPr>
          <a:xfrm>
            <a:off x="15216737" y="271429"/>
            <a:ext cx="2730982" cy="1204947"/>
          </a:xfrm>
          <a:prstGeom prst="rect">
            <a:avLst/>
          </a:prstGeom>
          <a:effectLst>
            <a:outerShdw blurRad="50800" dist="50800" dir="5400000" algn="ctr" rotWithShape="0">
              <a:srgbClr val="000000">
                <a:alpha val="53000"/>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7920840" y="0"/>
            <a:ext cx="9525" cy="10950960"/>
          </a:xfrm>
          <a:prstGeom prst="rect">
            <a:avLst/>
          </a:prstGeom>
          <a:solidFill>
            <a:srgbClr val="351F16"/>
          </a:solidFill>
        </p:spPr>
      </p:sp>
      <p:sp>
        <p:nvSpPr>
          <p:cNvPr id="3" name="TextBox 3"/>
          <p:cNvSpPr txBox="1"/>
          <p:nvPr/>
        </p:nvSpPr>
        <p:spPr>
          <a:xfrm>
            <a:off x="792833" y="176783"/>
            <a:ext cx="6313166" cy="3563732"/>
          </a:xfrm>
          <a:prstGeom prst="rect">
            <a:avLst/>
          </a:prstGeom>
        </p:spPr>
        <p:txBody>
          <a:bodyPr lIns="0" tIns="0" rIns="0" bIns="0" rtlCol="0" anchor="t">
            <a:spAutoFit/>
          </a:bodyPr>
          <a:lstStyle/>
          <a:p>
            <a:pPr>
              <a:lnSpc>
                <a:spcPts val="9360"/>
              </a:lnSpc>
            </a:pPr>
            <a:r>
              <a:rPr lang="en-US" sz="5400" b="1" dirty="0">
                <a:solidFill>
                  <a:srgbClr val="351F16"/>
                </a:solidFill>
                <a:latin typeface="Segoe UI Historic" panose="020B0502040204020203" pitchFamily="34" charset="0"/>
                <a:ea typeface="Segoe UI Historic" panose="020B0502040204020203" pitchFamily="34" charset="0"/>
                <a:cs typeface="Segoe UI Historic" panose="020B0502040204020203" pitchFamily="34" charset="0"/>
              </a:rPr>
              <a:t>THE FORM</a:t>
            </a:r>
          </a:p>
          <a:p>
            <a:pPr>
              <a:lnSpc>
                <a:spcPts val="9360"/>
              </a:lnSpc>
            </a:pPr>
            <a:endParaRPr lang="en-US" sz="7800" dirty="0">
              <a:solidFill>
                <a:srgbClr val="351F16"/>
              </a:solidFill>
              <a:latin typeface="Antonio Bold"/>
            </a:endParaRPr>
          </a:p>
          <a:p>
            <a:pPr>
              <a:lnSpc>
                <a:spcPts val="9360"/>
              </a:lnSpc>
            </a:pPr>
            <a:endParaRPr lang="en-US" sz="7800" dirty="0">
              <a:solidFill>
                <a:srgbClr val="351F16"/>
              </a:solidFill>
              <a:latin typeface="Antonio Bold"/>
            </a:endParaRPr>
          </a:p>
        </p:txBody>
      </p:sp>
      <p:pic>
        <p:nvPicPr>
          <p:cNvPr id="8" name="Picture 7">
            <a:extLst>
              <a:ext uri="{FF2B5EF4-FFF2-40B4-BE49-F238E27FC236}">
                <a16:creationId xmlns:a16="http://schemas.microsoft.com/office/drawing/2014/main" id="{166F16C4-DC7E-4F68-8DAC-41032A2A9C18}"/>
              </a:ext>
            </a:extLst>
          </p:cNvPr>
          <p:cNvPicPr>
            <a:picLocks noChangeAspect="1"/>
          </p:cNvPicPr>
          <p:nvPr/>
        </p:nvPicPr>
        <p:blipFill>
          <a:blip r:embed="rId3"/>
          <a:stretch>
            <a:fillRect/>
          </a:stretch>
        </p:blipFill>
        <p:spPr>
          <a:xfrm>
            <a:off x="437239" y="1032993"/>
            <a:ext cx="7024355" cy="8884974"/>
          </a:xfrm>
          <a:prstGeom prst="rect">
            <a:avLst/>
          </a:prstGeom>
        </p:spPr>
      </p:pic>
      <p:sp>
        <p:nvSpPr>
          <p:cNvPr id="4" name="TextBox 3">
            <a:extLst>
              <a:ext uri="{FF2B5EF4-FFF2-40B4-BE49-F238E27FC236}">
                <a16:creationId xmlns:a16="http://schemas.microsoft.com/office/drawing/2014/main" id="{29256ADD-0CA2-9040-A3F3-E536B641526D}"/>
              </a:ext>
            </a:extLst>
          </p:cNvPr>
          <p:cNvSpPr txBox="1"/>
          <p:nvPr/>
        </p:nvSpPr>
        <p:spPr>
          <a:xfrm>
            <a:off x="8432700" y="2209686"/>
            <a:ext cx="8749961" cy="7516160"/>
          </a:xfrm>
          <a:prstGeom prst="rect">
            <a:avLst/>
          </a:prstGeom>
          <a:noFill/>
        </p:spPr>
        <p:txBody>
          <a:bodyPr wrap="square" rtlCol="0">
            <a:spAutoFit/>
          </a:bodyPr>
          <a:lstStyle/>
          <a:p>
            <a:pPr marL="342900" marR="0" lvl="0" indent="-342900">
              <a:lnSpc>
                <a:spcPct val="107000"/>
              </a:lnSpc>
              <a:spcBef>
                <a:spcPts val="600"/>
              </a:spcBef>
              <a:spcAft>
                <a:spcPts val="0"/>
              </a:spcAft>
              <a:buFont typeface="Symbol" panose="05050102010706020507" pitchFamily="18" charset="2"/>
              <a:buChar char=""/>
            </a:pPr>
            <a:r>
              <a:rPr lang="en-US" sz="2800" b="1" dirty="0">
                <a:latin typeface="Open Sans" panose="020B0606030504020204" pitchFamily="34" charset="0"/>
                <a:ea typeface="Open Sans" panose="020B0606030504020204" pitchFamily="34" charset="0"/>
                <a:cs typeface="Open Sans" panose="020B0606030504020204" pitchFamily="34" charset="0"/>
              </a:rPr>
              <a:t>Portable Medical Orders</a:t>
            </a:r>
          </a:p>
          <a:p>
            <a:pPr marL="342900" marR="0" lvl="0" indent="-342900">
              <a:lnSpc>
                <a:spcPct val="107000"/>
              </a:lnSpc>
              <a:spcBef>
                <a:spcPts val="600"/>
              </a:spcBef>
              <a:spcAft>
                <a:spcPts val="0"/>
              </a:spcAft>
              <a:buFont typeface="Symbol" panose="05050102010706020507" pitchFamily="18" charset="2"/>
              <a:buChar char=""/>
            </a:pPr>
            <a:r>
              <a:rPr lang="en-US" sz="2800" b="1" dirty="0">
                <a:latin typeface="Open Sans" panose="020B0606030504020204" pitchFamily="34" charset="0"/>
                <a:ea typeface="Open Sans" panose="020B0606030504020204" pitchFamily="34" charset="0"/>
                <a:cs typeface="Open Sans" panose="020B0606030504020204" pitchFamily="34" charset="0"/>
              </a:rPr>
              <a:t>Actionable and Portable</a:t>
            </a:r>
          </a:p>
          <a:p>
            <a:pPr marL="342900" marR="0" lvl="0" indent="-342900">
              <a:lnSpc>
                <a:spcPct val="107000"/>
              </a:lnSpc>
              <a:spcBef>
                <a:spcPts val="600"/>
              </a:spcBef>
              <a:spcAft>
                <a:spcPts val="0"/>
              </a:spcAft>
              <a:buFont typeface="Symbol" panose="05050102010706020507" pitchFamily="18" charset="2"/>
              <a:buChar char=""/>
            </a:pPr>
            <a:r>
              <a:rPr lang="en-US" sz="2800" dirty="0">
                <a:latin typeface="Open Sans" panose="020B0606030504020204" pitchFamily="34" charset="0"/>
                <a:ea typeface="Open Sans" panose="020B0606030504020204" pitchFamily="34" charset="0"/>
                <a:cs typeface="Open Sans" panose="020B0606030504020204" pitchFamily="34" charset="0"/>
              </a:rPr>
              <a:t>Guides emergency care across settings</a:t>
            </a:r>
          </a:p>
          <a:p>
            <a:pPr marL="342900" marR="0" lvl="0" indent="-342900">
              <a:lnSpc>
                <a:spcPct val="107000"/>
              </a:lnSpc>
              <a:spcBef>
                <a:spcPts val="600"/>
              </a:spcBef>
              <a:spcAft>
                <a:spcPts val="0"/>
              </a:spcAft>
              <a:buFont typeface="Symbol" panose="05050102010706020507" pitchFamily="18" charset="2"/>
              <a:buChar char=""/>
            </a:pPr>
            <a:r>
              <a:rPr lang="en-US" sz="2800" dirty="0">
                <a:latin typeface="Open Sans" panose="020B0606030504020204" pitchFamily="34" charset="0"/>
                <a:ea typeface="Open Sans" panose="020B0606030504020204" pitchFamily="34" charset="0"/>
                <a:cs typeface="Open Sans" panose="020B0606030504020204" pitchFamily="34" charset="0"/>
              </a:rPr>
              <a:t>Gives EMS direct orders (unlike AD or MOST)</a:t>
            </a:r>
          </a:p>
          <a:p>
            <a:pPr marL="342900" marR="0" lvl="0" indent="-342900">
              <a:lnSpc>
                <a:spcPct val="107000"/>
              </a:lnSpc>
              <a:spcBef>
                <a:spcPts val="600"/>
              </a:spcBef>
              <a:spcAft>
                <a:spcPts val="0"/>
              </a:spcAft>
              <a:buFont typeface="Symbol" panose="05050102010706020507" pitchFamily="18" charset="2"/>
              <a:buChar char=""/>
            </a:pPr>
            <a:r>
              <a:rPr lang="en-US" sz="2800" dirty="0">
                <a:latin typeface="Open Sans" panose="020B0606030504020204" pitchFamily="34" charset="0"/>
                <a:ea typeface="Open Sans" panose="020B0606030504020204" pitchFamily="34" charset="0"/>
                <a:cs typeface="Open Sans" panose="020B0606030504020204" pitchFamily="34" charset="0"/>
              </a:rPr>
              <a:t>Must be signed by MD/DO,</a:t>
            </a:r>
          </a:p>
          <a:p>
            <a:pPr marL="800100" lvl="1" indent="-342900">
              <a:lnSpc>
                <a:spcPct val="107000"/>
              </a:lnSpc>
              <a:spcBef>
                <a:spcPts val="600"/>
              </a:spcBef>
              <a:buFont typeface="Symbol" panose="05050102010706020507" pitchFamily="18" charset="2"/>
              <a:buChar char=""/>
            </a:pPr>
            <a:r>
              <a:rPr lang="en-US" sz="2800" dirty="0">
                <a:latin typeface="Open Sans" panose="020B0606030504020204" pitchFamily="34" charset="0"/>
                <a:ea typeface="Open Sans" panose="020B0606030504020204" pitchFamily="34" charset="0"/>
                <a:cs typeface="Open Sans" panose="020B0606030504020204" pitchFamily="34" charset="0"/>
              </a:rPr>
              <a:t> verbal orders may be taken by ARNP/PA, RN</a:t>
            </a:r>
          </a:p>
          <a:p>
            <a:pPr marL="342900" marR="0" lvl="0" indent="-342900">
              <a:lnSpc>
                <a:spcPct val="107000"/>
              </a:lnSpc>
              <a:spcBef>
                <a:spcPts val="600"/>
              </a:spcBef>
              <a:spcAft>
                <a:spcPts val="0"/>
              </a:spcAft>
              <a:buFont typeface="Symbol" panose="05050102010706020507" pitchFamily="18" charset="2"/>
              <a:buChar char=""/>
            </a:pPr>
            <a:r>
              <a:rPr lang="en-US" sz="2800" i="1" dirty="0">
                <a:latin typeface="Open Sans" panose="020B0606030504020204" pitchFamily="34" charset="0"/>
                <a:ea typeface="Open Sans" panose="020B0606030504020204" pitchFamily="34" charset="0"/>
                <a:cs typeface="Open Sans" panose="020B0606030504020204" pitchFamily="34" charset="0"/>
              </a:rPr>
              <a:t> </a:t>
            </a:r>
            <a:r>
              <a:rPr lang="en-US" sz="2800" dirty="0">
                <a:latin typeface="Open Sans" panose="020B0606030504020204" pitchFamily="34" charset="0"/>
                <a:ea typeface="Open Sans" panose="020B0606030504020204" pitchFamily="34" charset="0"/>
                <a:cs typeface="Open Sans" panose="020B0606030504020204" pitchFamily="34" charset="0"/>
              </a:rPr>
              <a:t>Individual/legal representative may sign (recommended) </a:t>
            </a:r>
          </a:p>
          <a:p>
            <a:pPr marL="342900" marR="0" lvl="0" indent="-342900">
              <a:lnSpc>
                <a:spcPct val="107000"/>
              </a:lnSpc>
              <a:spcBef>
                <a:spcPts val="600"/>
              </a:spcBef>
              <a:spcAft>
                <a:spcPts val="0"/>
              </a:spcAft>
              <a:buFont typeface="Symbol" panose="05050102010706020507" pitchFamily="18" charset="2"/>
              <a:buChar char=""/>
            </a:pPr>
            <a:r>
              <a:rPr lang="en-US" sz="2800" dirty="0">
                <a:latin typeface="Open Sans" panose="020B0606030504020204" pitchFamily="34" charset="0"/>
                <a:ea typeface="Open Sans" panose="020B0606030504020204" pitchFamily="34" charset="0"/>
                <a:cs typeface="Open Sans" panose="020B0606030504020204" pitchFamily="34" charset="0"/>
              </a:rPr>
              <a:t>Consent and discussion are verified as part of order</a:t>
            </a:r>
          </a:p>
          <a:p>
            <a:pPr marL="342900" marR="0" lvl="0" indent="-342900">
              <a:lnSpc>
                <a:spcPct val="107000"/>
              </a:lnSpc>
              <a:spcBef>
                <a:spcPts val="600"/>
              </a:spcBef>
              <a:spcAft>
                <a:spcPts val="0"/>
              </a:spcAft>
              <a:buFont typeface="Symbol" panose="05050102010706020507" pitchFamily="18" charset="2"/>
              <a:buChar char=""/>
            </a:pPr>
            <a:r>
              <a:rPr lang="en-US" sz="2800" dirty="0">
                <a:solidFill>
                  <a:srgbClr val="351F16"/>
                </a:solidFill>
                <a:latin typeface="Open Sans" panose="020B0606030504020204" pitchFamily="34" charset="0"/>
                <a:ea typeface="Open Sans" panose="020B0606030504020204" pitchFamily="34" charset="0"/>
                <a:cs typeface="Open Sans" panose="020B0606030504020204" pitchFamily="34" charset="0"/>
              </a:rPr>
              <a:t>Will be honored in most states; Alaska has chosen the National POLST form to comply closely with national standards</a:t>
            </a:r>
          </a:p>
          <a:p>
            <a:pPr marL="342900" marR="0" lvl="0" indent="-342900">
              <a:lnSpc>
                <a:spcPct val="107000"/>
              </a:lnSpc>
              <a:spcBef>
                <a:spcPts val="600"/>
              </a:spcBef>
              <a:spcAft>
                <a:spcPts val="0"/>
              </a:spcAft>
              <a:buFont typeface="Symbol" panose="05050102010706020507" pitchFamily="18" charset="2"/>
              <a:buChar char=""/>
            </a:pPr>
            <a:endParaRPr lang="en-US" sz="2800" dirty="0">
              <a:latin typeface="Open Sans" panose="020B0606030504020204" pitchFamily="34" charset="0"/>
              <a:ea typeface="Open Sans" panose="020B0606030504020204" pitchFamily="34" charset="0"/>
              <a:cs typeface="Open Sans" panose="020B0606030504020204" pitchFamily="34" charset="0"/>
            </a:endParaRPr>
          </a:p>
          <a:p>
            <a:endParaRPr lang="en-US" dirty="0"/>
          </a:p>
        </p:txBody>
      </p:sp>
      <p:pic>
        <p:nvPicPr>
          <p:cNvPr id="7" name="Picture 6">
            <a:extLst>
              <a:ext uri="{FF2B5EF4-FFF2-40B4-BE49-F238E27FC236}">
                <a16:creationId xmlns:a16="http://schemas.microsoft.com/office/drawing/2014/main" id="{B474F34D-2D9F-2B4F-A10E-85E7DC6B040C}"/>
              </a:ext>
            </a:extLst>
          </p:cNvPr>
          <p:cNvPicPr>
            <a:picLocks noChangeAspect="1"/>
          </p:cNvPicPr>
          <p:nvPr/>
        </p:nvPicPr>
        <p:blipFill>
          <a:blip r:embed="rId4"/>
          <a:srcRect b="39456"/>
          <a:stretch>
            <a:fillRect/>
          </a:stretch>
        </p:blipFill>
        <p:spPr>
          <a:xfrm>
            <a:off x="15267158" y="231496"/>
            <a:ext cx="2730982" cy="1204947"/>
          </a:xfrm>
          <a:prstGeom prst="rect">
            <a:avLst/>
          </a:prstGeom>
          <a:effectLst>
            <a:outerShdw blurRad="50800" dist="50800" dir="5400000" algn="ctr" rotWithShape="0">
              <a:srgbClr val="000000">
                <a:alpha val="53000"/>
              </a:srgbClr>
            </a:outerShdw>
          </a:effectLst>
        </p:spPr>
      </p:pic>
    </p:spTree>
    <p:extLst>
      <p:ext uri="{BB962C8B-B14F-4D97-AF65-F5344CB8AC3E}">
        <p14:creationId xmlns:p14="http://schemas.microsoft.com/office/powerpoint/2010/main" val="23337263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5936459" y="0"/>
            <a:ext cx="9525" cy="10950960"/>
          </a:xfrm>
          <a:prstGeom prst="rect">
            <a:avLst/>
          </a:prstGeom>
          <a:solidFill>
            <a:srgbClr val="351F16"/>
          </a:solidFill>
        </p:spPr>
      </p:sp>
      <p:grpSp>
        <p:nvGrpSpPr>
          <p:cNvPr id="3" name="Group 3"/>
          <p:cNvGrpSpPr/>
          <p:nvPr/>
        </p:nvGrpSpPr>
        <p:grpSpPr>
          <a:xfrm>
            <a:off x="6651422" y="606199"/>
            <a:ext cx="10420715" cy="9152357"/>
            <a:chOff x="0" y="-190500"/>
            <a:chExt cx="13894288" cy="12203144"/>
          </a:xfrm>
        </p:grpSpPr>
        <p:sp>
          <p:nvSpPr>
            <p:cNvPr id="4" name="TextBox 4"/>
            <p:cNvSpPr txBox="1"/>
            <p:nvPr/>
          </p:nvSpPr>
          <p:spPr>
            <a:xfrm>
              <a:off x="0" y="-190500"/>
              <a:ext cx="9487157" cy="787401"/>
            </a:xfrm>
            <a:prstGeom prst="rect">
              <a:avLst/>
            </a:prstGeom>
          </p:spPr>
          <p:txBody>
            <a:bodyPr lIns="0" tIns="0" rIns="0" bIns="0" rtlCol="0" anchor="t">
              <a:spAutoFit/>
            </a:bodyPr>
            <a:lstStyle/>
            <a:p>
              <a:pPr>
                <a:lnSpc>
                  <a:spcPts val="5699"/>
                </a:lnSpc>
              </a:pPr>
              <a:endParaRPr/>
            </a:p>
          </p:txBody>
        </p:sp>
        <p:sp>
          <p:nvSpPr>
            <p:cNvPr id="5" name="TextBox 5"/>
            <p:cNvSpPr txBox="1"/>
            <p:nvPr/>
          </p:nvSpPr>
          <p:spPr>
            <a:xfrm>
              <a:off x="4407131" y="1781295"/>
              <a:ext cx="9487157" cy="10231349"/>
            </a:xfrm>
            <a:prstGeom prst="rect">
              <a:avLst/>
            </a:prstGeom>
          </p:spPr>
          <p:txBody>
            <a:bodyPr lIns="0" tIns="0" rIns="0" bIns="0" rtlCol="0" anchor="t">
              <a:spAutoFit/>
            </a:bodyPr>
            <a:lstStyle/>
            <a:p>
              <a:pPr marL="604519" lvl="1" indent="-302260">
                <a:lnSpc>
                  <a:spcPts val="4423"/>
                </a:lnSpc>
                <a:buFont typeface="Arial"/>
                <a:buChar char="•"/>
              </a:pPr>
              <a:r>
                <a:rPr lang="en-US" sz="2799" dirty="0">
                  <a:solidFill>
                    <a:srgbClr val="351F16"/>
                  </a:solidFill>
                  <a:latin typeface="Open Sans" panose="020B0606030504020204" pitchFamily="34" charset="0"/>
                  <a:ea typeface="Open Sans" panose="020B0606030504020204" pitchFamily="34" charset="0"/>
                  <a:cs typeface="Open Sans" panose="020B0606030504020204" pitchFamily="34" charset="0"/>
                </a:rPr>
                <a:t>Life expectancy – </a:t>
              </a:r>
            </a:p>
            <a:p>
              <a:pPr marL="1061719" lvl="2" indent="-302260">
                <a:lnSpc>
                  <a:spcPts val="4423"/>
                </a:lnSpc>
                <a:buFont typeface="Arial"/>
                <a:buChar char="•"/>
              </a:pPr>
              <a:r>
                <a:rPr lang="en-US" sz="2799" dirty="0">
                  <a:solidFill>
                    <a:srgbClr val="351F16"/>
                  </a:solidFill>
                  <a:latin typeface="Open Sans" panose="020B0606030504020204" pitchFamily="34" charset="0"/>
                  <a:ea typeface="Open Sans" panose="020B0606030504020204" pitchFamily="34" charset="0"/>
                  <a:cs typeface="Open Sans" panose="020B0606030504020204" pitchFamily="34" charset="0"/>
                </a:rPr>
                <a:t>Would you be surprised if this individual died in the next 1-2 years?</a:t>
              </a:r>
            </a:p>
            <a:p>
              <a:pPr marL="604519" lvl="1" indent="-302260">
                <a:lnSpc>
                  <a:spcPts val="4423"/>
                </a:lnSpc>
                <a:buFont typeface="Arial"/>
                <a:buChar char="•"/>
              </a:pPr>
              <a:r>
                <a:rPr lang="en-US" sz="2799" dirty="0">
                  <a:solidFill>
                    <a:srgbClr val="351F16"/>
                  </a:solidFill>
                  <a:latin typeface="Open Sans" panose="020B0606030504020204" pitchFamily="34" charset="0"/>
                  <a:ea typeface="Open Sans" panose="020B0606030504020204" pitchFamily="34" charset="0"/>
                  <a:cs typeface="Open Sans" panose="020B0606030504020204" pitchFamily="34" charset="0"/>
                </a:rPr>
                <a:t>Would this person be potentially harmed by, or their overall condition worsened by, aggressive, invasive measures</a:t>
              </a:r>
            </a:p>
            <a:p>
              <a:pPr marL="604519" lvl="1" indent="-302260">
                <a:lnSpc>
                  <a:spcPts val="4423"/>
                </a:lnSpc>
                <a:buFont typeface="Arial"/>
                <a:buChar char="•"/>
              </a:pPr>
              <a:r>
                <a:rPr lang="en-US" sz="2799" dirty="0">
                  <a:solidFill>
                    <a:srgbClr val="351F16"/>
                  </a:solidFill>
                  <a:latin typeface="Open Sans" panose="020B0606030504020204" pitchFamily="34" charset="0"/>
                  <a:ea typeface="Open Sans" panose="020B0606030504020204" pitchFamily="34" charset="0"/>
                  <a:cs typeface="Open Sans" panose="020B0606030504020204" pitchFamily="34" charset="0"/>
                </a:rPr>
                <a:t>Increased risk of harm</a:t>
              </a:r>
            </a:p>
            <a:p>
              <a:pPr marL="604519" lvl="1" indent="-302260">
                <a:lnSpc>
                  <a:spcPts val="4423"/>
                </a:lnSpc>
                <a:buFont typeface="Arial"/>
                <a:buChar char="•"/>
              </a:pPr>
              <a:r>
                <a:rPr lang="en-US" sz="2799" dirty="0">
                  <a:solidFill>
                    <a:srgbClr val="351F16"/>
                  </a:solidFill>
                  <a:latin typeface="Open Sans" panose="020B0606030504020204" pitchFamily="34" charset="0"/>
                  <a:ea typeface="Open Sans" panose="020B0606030504020204" pitchFamily="34" charset="0"/>
                  <a:cs typeface="Open Sans" panose="020B0606030504020204" pitchFamily="34" charset="0"/>
                </a:rPr>
                <a:t>Medical conditional</a:t>
              </a:r>
            </a:p>
            <a:p>
              <a:pPr marL="604519" lvl="1" indent="-302260">
                <a:lnSpc>
                  <a:spcPts val="4423"/>
                </a:lnSpc>
                <a:buFont typeface="Arial"/>
                <a:buChar char="•"/>
              </a:pPr>
              <a:r>
                <a:rPr lang="en-US" sz="2799" dirty="0">
                  <a:solidFill>
                    <a:srgbClr val="351F16"/>
                  </a:solidFill>
                  <a:latin typeface="Open Sans" panose="020B0606030504020204" pitchFamily="34" charset="0"/>
                  <a:ea typeface="Open Sans" panose="020B0606030504020204" pitchFamily="34" charset="0"/>
                  <a:cs typeface="Open Sans" panose="020B0606030504020204" pitchFamily="34" charset="0"/>
                </a:rPr>
                <a:t>Personal values; preferences</a:t>
              </a:r>
            </a:p>
            <a:p>
              <a:pPr>
                <a:lnSpc>
                  <a:spcPts val="4423"/>
                </a:lnSpc>
              </a:pPr>
              <a:endParaRPr lang="en-US" sz="2799" dirty="0">
                <a:solidFill>
                  <a:srgbClr val="351F16"/>
                </a:solidFill>
                <a:latin typeface="Arimo"/>
              </a:endParaRPr>
            </a:p>
            <a:p>
              <a:pPr>
                <a:lnSpc>
                  <a:spcPts val="3949"/>
                </a:lnSpc>
              </a:pPr>
              <a:endParaRPr lang="en-US" sz="2799" dirty="0">
                <a:solidFill>
                  <a:srgbClr val="351F16"/>
                </a:solidFill>
                <a:latin typeface="Arimo"/>
              </a:endParaRPr>
            </a:p>
            <a:p>
              <a:pPr>
                <a:lnSpc>
                  <a:spcPts val="3949"/>
                </a:lnSpc>
              </a:pPr>
              <a:endParaRPr lang="en-US" sz="2799" dirty="0">
                <a:solidFill>
                  <a:srgbClr val="351F16"/>
                </a:solidFill>
                <a:latin typeface="Arimo"/>
              </a:endParaRPr>
            </a:p>
            <a:p>
              <a:pPr>
                <a:lnSpc>
                  <a:spcPts val="3950"/>
                </a:lnSpc>
              </a:pPr>
              <a:endParaRPr lang="en-US" sz="2799" dirty="0">
                <a:solidFill>
                  <a:srgbClr val="351F16"/>
                </a:solidFill>
                <a:latin typeface="Arimo"/>
              </a:endParaRPr>
            </a:p>
          </p:txBody>
        </p:sp>
      </p:grpSp>
      <p:pic>
        <p:nvPicPr>
          <p:cNvPr id="6" name="Picture 6"/>
          <p:cNvPicPr>
            <a:picLocks noChangeAspect="1"/>
          </p:cNvPicPr>
          <p:nvPr/>
        </p:nvPicPr>
        <p:blipFill>
          <a:blip r:embed="rId3"/>
          <a:srcRect l="20524" r="11460"/>
          <a:stretch>
            <a:fillRect/>
          </a:stretch>
        </p:blipFill>
        <p:spPr>
          <a:xfrm>
            <a:off x="3835034" y="4341"/>
            <a:ext cx="6543789" cy="10286999"/>
          </a:xfrm>
          <a:prstGeom prst="rect">
            <a:avLst/>
          </a:prstGeom>
        </p:spPr>
      </p:pic>
      <p:sp>
        <p:nvSpPr>
          <p:cNvPr id="7" name="TextBox 7"/>
          <p:cNvSpPr txBox="1"/>
          <p:nvPr/>
        </p:nvSpPr>
        <p:spPr>
          <a:xfrm>
            <a:off x="302757" y="1994014"/>
            <a:ext cx="4819105" cy="3481466"/>
          </a:xfrm>
          <a:prstGeom prst="rect">
            <a:avLst/>
          </a:prstGeom>
        </p:spPr>
        <p:txBody>
          <a:bodyPr wrap="square" lIns="0" tIns="0" rIns="0" bIns="0" rtlCol="0" anchor="t">
            <a:spAutoFit/>
          </a:bodyPr>
          <a:lstStyle/>
          <a:p>
            <a:pPr>
              <a:lnSpc>
                <a:spcPts val="9360"/>
              </a:lnSpc>
            </a:pPr>
            <a:r>
              <a:rPr lang="en-US" sz="5400" b="1" dirty="0">
                <a:solidFill>
                  <a:srgbClr val="331520"/>
                </a:solidFill>
                <a:latin typeface="Segoe UI Historic" panose="020B0502040204020203" pitchFamily="34" charset="0"/>
                <a:ea typeface="Segoe UI Historic" panose="020B0502040204020203" pitchFamily="34" charset="0"/>
                <a:cs typeface="Segoe UI Historic" panose="020B0502040204020203" pitchFamily="34" charset="0"/>
              </a:rPr>
              <a:t>Who Should be </a:t>
            </a:r>
          </a:p>
          <a:p>
            <a:pPr>
              <a:lnSpc>
                <a:spcPts val="9360"/>
              </a:lnSpc>
            </a:pPr>
            <a:r>
              <a:rPr lang="en-US" sz="5400" b="1" dirty="0">
                <a:solidFill>
                  <a:srgbClr val="331520"/>
                </a:solidFill>
                <a:latin typeface="Segoe UI Historic" panose="020B0502040204020203" pitchFamily="34" charset="0"/>
                <a:ea typeface="Segoe UI Historic" panose="020B0502040204020203" pitchFamily="34" charset="0"/>
                <a:cs typeface="Segoe UI Historic" panose="020B0502040204020203" pitchFamily="34" charset="0"/>
              </a:rPr>
              <a:t>Considered for a POLST?</a:t>
            </a:r>
            <a:endParaRPr lang="en-US" sz="5400" b="1" dirty="0">
              <a:solidFill>
                <a:srgbClr val="351F16"/>
              </a:solidFill>
              <a:latin typeface="Segoe UI Historic" panose="020B0502040204020203" pitchFamily="34" charset="0"/>
              <a:ea typeface="Segoe UI Historic" panose="020B0502040204020203" pitchFamily="34" charset="0"/>
              <a:cs typeface="Segoe UI Historic" panose="020B0502040204020203" pitchFamily="34" charset="0"/>
            </a:endParaRPr>
          </a:p>
        </p:txBody>
      </p:sp>
      <p:pic>
        <p:nvPicPr>
          <p:cNvPr id="11" name="Picture 10">
            <a:extLst>
              <a:ext uri="{FF2B5EF4-FFF2-40B4-BE49-F238E27FC236}">
                <a16:creationId xmlns:a16="http://schemas.microsoft.com/office/drawing/2014/main" id="{63020A9E-717A-5845-BFA2-24B529A3348F}"/>
              </a:ext>
            </a:extLst>
          </p:cNvPr>
          <p:cNvPicPr>
            <a:picLocks noChangeAspect="1"/>
          </p:cNvPicPr>
          <p:nvPr/>
        </p:nvPicPr>
        <p:blipFill>
          <a:blip r:embed="rId4"/>
          <a:srcRect b="39456"/>
          <a:stretch>
            <a:fillRect/>
          </a:stretch>
        </p:blipFill>
        <p:spPr>
          <a:xfrm>
            <a:off x="15557018" y="3725"/>
            <a:ext cx="2730982" cy="1204947"/>
          </a:xfrm>
          <a:prstGeom prst="rect">
            <a:avLst/>
          </a:prstGeom>
          <a:effectLst>
            <a:outerShdw blurRad="50800" dist="50800" dir="5400000" algn="ctr" rotWithShape="0">
              <a:srgbClr val="000000">
                <a:alpha val="53000"/>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3254965" y="0"/>
            <a:ext cx="9525" cy="10950960"/>
          </a:xfrm>
          <a:prstGeom prst="rect">
            <a:avLst/>
          </a:prstGeom>
          <a:solidFill>
            <a:srgbClr val="351F16"/>
          </a:solidFill>
        </p:spPr>
      </p:sp>
      <p:pic>
        <p:nvPicPr>
          <p:cNvPr id="3" name="Picture 3"/>
          <p:cNvPicPr>
            <a:picLocks noChangeAspect="1"/>
          </p:cNvPicPr>
          <p:nvPr/>
        </p:nvPicPr>
        <p:blipFill>
          <a:blip r:embed="rId3"/>
          <a:srcRect l="4272" r="4272"/>
          <a:stretch>
            <a:fillRect/>
          </a:stretch>
        </p:blipFill>
        <p:spPr>
          <a:xfrm>
            <a:off x="4026299" y="1247724"/>
            <a:ext cx="10680922" cy="6467124"/>
          </a:xfrm>
          <a:prstGeom prst="rect">
            <a:avLst/>
          </a:prstGeom>
        </p:spPr>
      </p:pic>
      <p:sp>
        <p:nvSpPr>
          <p:cNvPr id="4" name="TextBox 4"/>
          <p:cNvSpPr txBox="1"/>
          <p:nvPr/>
        </p:nvSpPr>
        <p:spPr>
          <a:xfrm rot="-5400000">
            <a:off x="-1766067" y="4530510"/>
            <a:ext cx="7002639" cy="2452940"/>
          </a:xfrm>
          <a:prstGeom prst="rect">
            <a:avLst/>
          </a:prstGeom>
        </p:spPr>
        <p:txBody>
          <a:bodyPr lIns="0" tIns="0" rIns="0" bIns="0" rtlCol="0" anchor="t">
            <a:spAutoFit/>
          </a:bodyPr>
          <a:lstStyle/>
          <a:p>
            <a:pPr>
              <a:lnSpc>
                <a:spcPts val="9584"/>
              </a:lnSpc>
            </a:pPr>
            <a:r>
              <a:rPr lang="en-US" sz="8957">
                <a:solidFill>
                  <a:srgbClr val="351F16"/>
                </a:solidFill>
                <a:latin typeface="Antonio Bold"/>
              </a:rPr>
              <a:t>THE CONVERSATION</a:t>
            </a:r>
          </a:p>
        </p:txBody>
      </p:sp>
      <p:sp>
        <p:nvSpPr>
          <p:cNvPr id="5" name="AutoShape 5"/>
          <p:cNvSpPr/>
          <p:nvPr/>
        </p:nvSpPr>
        <p:spPr>
          <a:xfrm>
            <a:off x="9888542" y="8087041"/>
            <a:ext cx="6063398" cy="9525"/>
          </a:xfrm>
          <a:prstGeom prst="rect">
            <a:avLst/>
          </a:prstGeom>
          <a:solidFill>
            <a:srgbClr val="351F16"/>
          </a:solidFill>
        </p:spPr>
      </p:sp>
      <p:sp>
        <p:nvSpPr>
          <p:cNvPr id="6" name="TextBox 6"/>
          <p:cNvSpPr txBox="1"/>
          <p:nvPr/>
        </p:nvSpPr>
        <p:spPr>
          <a:xfrm>
            <a:off x="9888542" y="7888204"/>
            <a:ext cx="7202669" cy="819968"/>
          </a:xfrm>
          <a:prstGeom prst="rect">
            <a:avLst/>
          </a:prstGeom>
        </p:spPr>
        <p:txBody>
          <a:bodyPr lIns="0" tIns="0" rIns="0" bIns="0" rtlCol="0" anchor="t">
            <a:spAutoFit/>
          </a:bodyPr>
          <a:lstStyle/>
          <a:p>
            <a:pPr>
              <a:lnSpc>
                <a:spcPts val="3499"/>
              </a:lnSpc>
            </a:pPr>
            <a:endParaRPr dirty="0"/>
          </a:p>
          <a:p>
            <a:pPr>
              <a:lnSpc>
                <a:spcPts val="3121"/>
              </a:lnSpc>
            </a:pPr>
            <a:endParaRPr lang="en-US" sz="2499" dirty="0">
              <a:solidFill>
                <a:srgbClr val="351F16"/>
              </a:solidFill>
              <a:latin typeface="Arimo"/>
            </a:endParaRPr>
          </a:p>
        </p:txBody>
      </p:sp>
      <p:pic>
        <p:nvPicPr>
          <p:cNvPr id="8" name="Picture 6">
            <a:extLst>
              <a:ext uri="{FF2B5EF4-FFF2-40B4-BE49-F238E27FC236}">
                <a16:creationId xmlns:a16="http://schemas.microsoft.com/office/drawing/2014/main" id="{8568B921-439B-D540-8CA5-BF005AEF1983}"/>
              </a:ext>
            </a:extLst>
          </p:cNvPr>
          <p:cNvPicPr>
            <a:picLocks noChangeAspect="1"/>
          </p:cNvPicPr>
          <p:nvPr/>
        </p:nvPicPr>
        <p:blipFill>
          <a:blip r:embed="rId4"/>
          <a:srcRect b="39456"/>
          <a:stretch>
            <a:fillRect/>
          </a:stretch>
        </p:blipFill>
        <p:spPr>
          <a:xfrm>
            <a:off x="15469030" y="86169"/>
            <a:ext cx="2730982" cy="1204947"/>
          </a:xfrm>
          <a:prstGeom prst="rect">
            <a:avLst/>
          </a:prstGeom>
          <a:effectLst>
            <a:outerShdw blurRad="50800" dist="50800" dir="5400000" algn="ctr" rotWithShape="0">
              <a:srgbClr val="000000">
                <a:alpha val="53000"/>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8288000" cy="1671311"/>
          </a:xfrm>
          <a:prstGeom prst="rect">
            <a:avLst/>
          </a:prstGeom>
          <a:solidFill>
            <a:srgbClr val="FFFFFF"/>
          </a:solidFill>
        </p:spPr>
        <p:txBody>
          <a:bodyPr/>
          <a:lstStyle/>
          <a:p>
            <a:endParaRPr lang="en-US" dirty="0"/>
          </a:p>
        </p:txBody>
      </p:sp>
      <p:sp>
        <p:nvSpPr>
          <p:cNvPr id="4" name="TextBox 4"/>
          <p:cNvSpPr txBox="1"/>
          <p:nvPr/>
        </p:nvSpPr>
        <p:spPr>
          <a:xfrm>
            <a:off x="900346" y="606744"/>
            <a:ext cx="8553106" cy="643446"/>
          </a:xfrm>
          <a:prstGeom prst="rect">
            <a:avLst/>
          </a:prstGeom>
        </p:spPr>
        <p:txBody>
          <a:bodyPr lIns="0" tIns="0" rIns="0" bIns="0" rtlCol="0" anchor="t">
            <a:spAutoFit/>
          </a:bodyPr>
          <a:lstStyle/>
          <a:p>
            <a:pPr>
              <a:lnSpc>
                <a:spcPts val="4850"/>
              </a:lnSpc>
            </a:pPr>
            <a:r>
              <a:rPr lang="en-US" sz="5400" b="1" dirty="0">
                <a:solidFill>
                  <a:srgbClr val="351F16"/>
                </a:solidFill>
                <a:latin typeface="Segoe UI Historic" panose="020B0502040204020203" pitchFamily="34" charset="0"/>
                <a:ea typeface="Segoe UI Historic" panose="020B0502040204020203" pitchFamily="34" charset="0"/>
                <a:cs typeface="Segoe UI Historic" panose="020B0502040204020203" pitchFamily="34" charset="0"/>
              </a:rPr>
              <a:t>Meet Nikki and Joe</a:t>
            </a:r>
          </a:p>
        </p:txBody>
      </p:sp>
      <p:sp>
        <p:nvSpPr>
          <p:cNvPr id="7" name="TextBox 6">
            <a:extLst>
              <a:ext uri="{FF2B5EF4-FFF2-40B4-BE49-F238E27FC236}">
                <a16:creationId xmlns:a16="http://schemas.microsoft.com/office/drawing/2014/main" id="{47820869-26EF-4B14-918F-CF86AE6D96A8}"/>
              </a:ext>
            </a:extLst>
          </p:cNvPr>
          <p:cNvSpPr txBox="1"/>
          <p:nvPr/>
        </p:nvSpPr>
        <p:spPr>
          <a:xfrm>
            <a:off x="900346" y="2917843"/>
            <a:ext cx="12344400" cy="409599"/>
          </a:xfrm>
          <a:prstGeom prst="rect">
            <a:avLst/>
          </a:prstGeom>
        </p:spPr>
        <p:txBody>
          <a:bodyPr lIns="0" tIns="0" rIns="0" bIns="0" rtlCol="0" anchor="t">
            <a:spAutoFit/>
          </a:bodyPr>
          <a:lstStyle/>
          <a:p>
            <a:pPr>
              <a:lnSpc>
                <a:spcPts val="3499"/>
              </a:lnSpc>
            </a:pPr>
            <a:endParaRPr lang="en-US" sz="2499" dirty="0">
              <a:solidFill>
                <a:srgbClr val="351F16"/>
              </a:solidFill>
              <a:latin typeface="Arimo"/>
            </a:endParaRPr>
          </a:p>
        </p:txBody>
      </p:sp>
      <p:pic>
        <p:nvPicPr>
          <p:cNvPr id="8" name="Picture 7">
            <a:extLst>
              <a:ext uri="{FF2B5EF4-FFF2-40B4-BE49-F238E27FC236}">
                <a16:creationId xmlns:a16="http://schemas.microsoft.com/office/drawing/2014/main" id="{7B6DC36D-379C-A84E-ADF7-42B54CFD01A2}"/>
              </a:ext>
            </a:extLst>
          </p:cNvPr>
          <p:cNvPicPr>
            <a:picLocks noChangeAspect="1"/>
          </p:cNvPicPr>
          <p:nvPr/>
        </p:nvPicPr>
        <p:blipFill>
          <a:blip r:embed="rId3"/>
          <a:srcRect b="39456"/>
          <a:stretch>
            <a:fillRect/>
          </a:stretch>
        </p:blipFill>
        <p:spPr>
          <a:xfrm>
            <a:off x="15163800" y="325993"/>
            <a:ext cx="2730982" cy="1204947"/>
          </a:xfrm>
          <a:prstGeom prst="rect">
            <a:avLst/>
          </a:prstGeom>
          <a:effectLst>
            <a:outerShdw blurRad="50800" dist="50800" dir="5400000" algn="ctr" rotWithShape="0">
              <a:srgbClr val="000000">
                <a:alpha val="53000"/>
              </a:srgbClr>
            </a:outerShdw>
          </a:effectLst>
        </p:spPr>
      </p:pic>
      <p:pic>
        <p:nvPicPr>
          <p:cNvPr id="9" name="Picture 8" descr="Old woman at home">
            <a:extLst>
              <a:ext uri="{FF2B5EF4-FFF2-40B4-BE49-F238E27FC236}">
                <a16:creationId xmlns:a16="http://schemas.microsoft.com/office/drawing/2014/main" id="{204823FD-C41C-3740-9B89-BEAFE20320B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77200" y="2351581"/>
            <a:ext cx="7389541" cy="5756427"/>
          </a:xfrm>
          <a:prstGeom prst="rect">
            <a:avLst/>
          </a:prstGeom>
        </p:spPr>
      </p:pic>
      <p:pic>
        <p:nvPicPr>
          <p:cNvPr id="10" name="Picture 9" descr="Senior man at home">
            <a:extLst>
              <a:ext uri="{FF2B5EF4-FFF2-40B4-BE49-F238E27FC236}">
                <a16:creationId xmlns:a16="http://schemas.microsoft.com/office/drawing/2014/main" id="{2B05E08A-062D-C641-9B19-AA0A85E04E9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7659" y="2322774"/>
            <a:ext cx="7389541" cy="5756425"/>
          </a:xfrm>
          <a:prstGeom prst="rect">
            <a:avLst/>
          </a:prstGeom>
        </p:spPr>
      </p:pic>
    </p:spTree>
    <p:extLst>
      <p:ext uri="{BB962C8B-B14F-4D97-AF65-F5344CB8AC3E}">
        <p14:creationId xmlns:p14="http://schemas.microsoft.com/office/powerpoint/2010/main" val="17735722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38">
            <a:extLst>
              <a:ext uri="{FF2B5EF4-FFF2-40B4-BE49-F238E27FC236}">
                <a16:creationId xmlns:a16="http://schemas.microsoft.com/office/drawing/2014/main" id="{810279A7-64EF-4737-BE4C-64584FF83416}"/>
              </a:ext>
            </a:extLst>
          </p:cNvPr>
          <p:cNvSpPr/>
          <p:nvPr/>
        </p:nvSpPr>
        <p:spPr>
          <a:xfrm>
            <a:off x="7409261" y="4259552"/>
            <a:ext cx="3474243" cy="3388518"/>
          </a:xfrm>
          <a:custGeom>
            <a:avLst/>
            <a:gdLst>
              <a:gd name="connsiteX0" fmla="*/ 1160462 w 2316162"/>
              <a:gd name="connsiteY0" fmla="*/ 0 h 2359024"/>
              <a:gd name="connsiteX1" fmla="*/ 1198562 w 2316162"/>
              <a:gd name="connsiteY1" fmla="*/ 4762 h 2359024"/>
              <a:gd name="connsiteX2" fmla="*/ 1231900 w 2316162"/>
              <a:gd name="connsiteY2" fmla="*/ 15875 h 2359024"/>
              <a:gd name="connsiteX3" fmla="*/ 1262062 w 2316162"/>
              <a:gd name="connsiteY3" fmla="*/ 34925 h 2359024"/>
              <a:gd name="connsiteX4" fmla="*/ 1289050 w 2316162"/>
              <a:gd name="connsiteY4" fmla="*/ 60325 h 2359024"/>
              <a:gd name="connsiteX5" fmla="*/ 1308100 w 2316162"/>
              <a:gd name="connsiteY5" fmla="*/ 88900 h 2359024"/>
              <a:gd name="connsiteX6" fmla="*/ 1320800 w 2316162"/>
              <a:gd name="connsiteY6" fmla="*/ 122237 h 2359024"/>
              <a:gd name="connsiteX7" fmla="*/ 1323975 w 2316162"/>
              <a:gd name="connsiteY7" fmla="*/ 158750 h 2359024"/>
              <a:gd name="connsiteX8" fmla="*/ 1322387 w 2316162"/>
              <a:gd name="connsiteY8" fmla="*/ 177800 h 2359024"/>
              <a:gd name="connsiteX9" fmla="*/ 1317625 w 2316162"/>
              <a:gd name="connsiteY9" fmla="*/ 200025 h 2359024"/>
              <a:gd name="connsiteX10" fmla="*/ 1311275 w 2316162"/>
              <a:gd name="connsiteY10" fmla="*/ 222250 h 2359024"/>
              <a:gd name="connsiteX11" fmla="*/ 1304925 w 2316162"/>
              <a:gd name="connsiteY11" fmla="*/ 244475 h 2359024"/>
              <a:gd name="connsiteX12" fmla="*/ 1296987 w 2316162"/>
              <a:gd name="connsiteY12" fmla="*/ 265112 h 2359024"/>
              <a:gd name="connsiteX13" fmla="*/ 1290637 w 2316162"/>
              <a:gd name="connsiteY13" fmla="*/ 280987 h 2359024"/>
              <a:gd name="connsiteX14" fmla="*/ 1285875 w 2316162"/>
              <a:gd name="connsiteY14" fmla="*/ 290512 h 2359024"/>
              <a:gd name="connsiteX15" fmla="*/ 1282700 w 2316162"/>
              <a:gd name="connsiteY15" fmla="*/ 295275 h 2359024"/>
              <a:gd name="connsiteX16" fmla="*/ 1274762 w 2316162"/>
              <a:gd name="connsiteY16" fmla="*/ 322262 h 2359024"/>
              <a:gd name="connsiteX17" fmla="*/ 1274762 w 2316162"/>
              <a:gd name="connsiteY17" fmla="*/ 346075 h 2359024"/>
              <a:gd name="connsiteX18" fmla="*/ 1285875 w 2316162"/>
              <a:gd name="connsiteY18" fmla="*/ 366712 h 2359024"/>
              <a:gd name="connsiteX19" fmla="*/ 1300162 w 2316162"/>
              <a:gd name="connsiteY19" fmla="*/ 382587 h 2359024"/>
              <a:gd name="connsiteX20" fmla="*/ 1322387 w 2316162"/>
              <a:gd name="connsiteY20" fmla="*/ 392112 h 2359024"/>
              <a:gd name="connsiteX21" fmla="*/ 1350962 w 2316162"/>
              <a:gd name="connsiteY21" fmla="*/ 395287 h 2359024"/>
              <a:gd name="connsiteX22" fmla="*/ 1908175 w 2316162"/>
              <a:gd name="connsiteY22" fmla="*/ 395287 h 2359024"/>
              <a:gd name="connsiteX23" fmla="*/ 1911350 w 2316162"/>
              <a:gd name="connsiteY23" fmla="*/ 477837 h 2359024"/>
              <a:gd name="connsiteX24" fmla="*/ 1911350 w 2316162"/>
              <a:gd name="connsiteY24" fmla="*/ 485775 h 2359024"/>
              <a:gd name="connsiteX25" fmla="*/ 1911350 w 2316162"/>
              <a:gd name="connsiteY25" fmla="*/ 496887 h 2359024"/>
              <a:gd name="connsiteX26" fmla="*/ 1911350 w 2316162"/>
              <a:gd name="connsiteY26" fmla="*/ 506412 h 2359024"/>
              <a:gd name="connsiteX27" fmla="*/ 1908175 w 2316162"/>
              <a:gd name="connsiteY27" fmla="*/ 936625 h 2359024"/>
              <a:gd name="connsiteX28" fmla="*/ 1909762 w 2316162"/>
              <a:gd name="connsiteY28" fmla="*/ 962025 h 2359024"/>
              <a:gd name="connsiteX29" fmla="*/ 1917700 w 2316162"/>
              <a:gd name="connsiteY29" fmla="*/ 981075 h 2359024"/>
              <a:gd name="connsiteX30" fmla="*/ 1930400 w 2316162"/>
              <a:gd name="connsiteY30" fmla="*/ 995362 h 2359024"/>
              <a:gd name="connsiteX31" fmla="*/ 1946275 w 2316162"/>
              <a:gd name="connsiteY31" fmla="*/ 1006475 h 2359024"/>
              <a:gd name="connsiteX32" fmla="*/ 1965325 w 2316162"/>
              <a:gd name="connsiteY32" fmla="*/ 1011237 h 2359024"/>
              <a:gd name="connsiteX33" fmla="*/ 1985962 w 2316162"/>
              <a:gd name="connsiteY33" fmla="*/ 1009650 h 2359024"/>
              <a:gd name="connsiteX34" fmla="*/ 2011362 w 2316162"/>
              <a:gd name="connsiteY34" fmla="*/ 1003300 h 2359024"/>
              <a:gd name="connsiteX35" fmla="*/ 2016125 w 2316162"/>
              <a:gd name="connsiteY35" fmla="*/ 1001712 h 2359024"/>
              <a:gd name="connsiteX36" fmla="*/ 2027237 w 2316162"/>
              <a:gd name="connsiteY36" fmla="*/ 996950 h 2359024"/>
              <a:gd name="connsiteX37" fmla="*/ 2043112 w 2316162"/>
              <a:gd name="connsiteY37" fmla="*/ 990600 h 2359024"/>
              <a:gd name="connsiteX38" fmla="*/ 2063750 w 2316162"/>
              <a:gd name="connsiteY38" fmla="*/ 982662 h 2359024"/>
              <a:gd name="connsiteX39" fmla="*/ 2087562 w 2316162"/>
              <a:gd name="connsiteY39" fmla="*/ 976312 h 2359024"/>
              <a:gd name="connsiteX40" fmla="*/ 2109787 w 2316162"/>
              <a:gd name="connsiteY40" fmla="*/ 969962 h 2359024"/>
              <a:gd name="connsiteX41" fmla="*/ 2132012 w 2316162"/>
              <a:gd name="connsiteY41" fmla="*/ 965200 h 2359024"/>
              <a:gd name="connsiteX42" fmla="*/ 2151062 w 2316162"/>
              <a:gd name="connsiteY42" fmla="*/ 963612 h 2359024"/>
              <a:gd name="connsiteX43" fmla="*/ 2190750 w 2316162"/>
              <a:gd name="connsiteY43" fmla="*/ 968375 h 2359024"/>
              <a:gd name="connsiteX44" fmla="*/ 2224087 w 2316162"/>
              <a:gd name="connsiteY44" fmla="*/ 979487 h 2359024"/>
              <a:gd name="connsiteX45" fmla="*/ 2254250 w 2316162"/>
              <a:gd name="connsiteY45" fmla="*/ 998537 h 2359024"/>
              <a:gd name="connsiteX46" fmla="*/ 2281237 w 2316162"/>
              <a:gd name="connsiteY46" fmla="*/ 1022350 h 2359024"/>
              <a:gd name="connsiteX47" fmla="*/ 2298700 w 2316162"/>
              <a:gd name="connsiteY47" fmla="*/ 1052512 h 2359024"/>
              <a:gd name="connsiteX48" fmla="*/ 2311400 w 2316162"/>
              <a:gd name="connsiteY48" fmla="*/ 1085850 h 2359024"/>
              <a:gd name="connsiteX49" fmla="*/ 2316162 w 2316162"/>
              <a:gd name="connsiteY49" fmla="*/ 1120775 h 2359024"/>
              <a:gd name="connsiteX50" fmla="*/ 2311400 w 2316162"/>
              <a:gd name="connsiteY50" fmla="*/ 1158875 h 2359024"/>
              <a:gd name="connsiteX51" fmla="*/ 2298700 w 2316162"/>
              <a:gd name="connsiteY51" fmla="*/ 1192212 h 2359024"/>
              <a:gd name="connsiteX52" fmla="*/ 2281237 w 2316162"/>
              <a:gd name="connsiteY52" fmla="*/ 1220787 h 2359024"/>
              <a:gd name="connsiteX53" fmla="*/ 2254250 w 2316162"/>
              <a:gd name="connsiteY53" fmla="*/ 1246187 h 2359024"/>
              <a:gd name="connsiteX54" fmla="*/ 2224087 w 2316162"/>
              <a:gd name="connsiteY54" fmla="*/ 1265237 h 2359024"/>
              <a:gd name="connsiteX55" fmla="*/ 2190750 w 2316162"/>
              <a:gd name="connsiteY55" fmla="*/ 1276350 h 2359024"/>
              <a:gd name="connsiteX56" fmla="*/ 2151062 w 2316162"/>
              <a:gd name="connsiteY56" fmla="*/ 1281112 h 2359024"/>
              <a:gd name="connsiteX57" fmla="*/ 2132012 w 2316162"/>
              <a:gd name="connsiteY57" fmla="*/ 1279525 h 2359024"/>
              <a:gd name="connsiteX58" fmla="*/ 2109787 w 2316162"/>
              <a:gd name="connsiteY58" fmla="*/ 1274762 h 2359024"/>
              <a:gd name="connsiteX59" fmla="*/ 2087562 w 2316162"/>
              <a:gd name="connsiteY59" fmla="*/ 1268412 h 2359024"/>
              <a:gd name="connsiteX60" fmla="*/ 2063750 w 2316162"/>
              <a:gd name="connsiteY60" fmla="*/ 1260475 h 2359024"/>
              <a:gd name="connsiteX61" fmla="*/ 2043112 w 2316162"/>
              <a:gd name="connsiteY61" fmla="*/ 1254125 h 2359024"/>
              <a:gd name="connsiteX62" fmla="*/ 2027237 w 2316162"/>
              <a:gd name="connsiteY62" fmla="*/ 1247775 h 2359024"/>
              <a:gd name="connsiteX63" fmla="*/ 2016125 w 2316162"/>
              <a:gd name="connsiteY63" fmla="*/ 1243012 h 2359024"/>
              <a:gd name="connsiteX64" fmla="*/ 2011362 w 2316162"/>
              <a:gd name="connsiteY64" fmla="*/ 1241425 h 2359024"/>
              <a:gd name="connsiteX65" fmla="*/ 1985962 w 2316162"/>
              <a:gd name="connsiteY65" fmla="*/ 1235075 h 2359024"/>
              <a:gd name="connsiteX66" fmla="*/ 1965325 w 2316162"/>
              <a:gd name="connsiteY66" fmla="*/ 1233487 h 2359024"/>
              <a:gd name="connsiteX67" fmla="*/ 1946275 w 2316162"/>
              <a:gd name="connsiteY67" fmla="*/ 1238250 h 2359024"/>
              <a:gd name="connsiteX68" fmla="*/ 1930400 w 2316162"/>
              <a:gd name="connsiteY68" fmla="*/ 1247775 h 2359024"/>
              <a:gd name="connsiteX69" fmla="*/ 1917700 w 2316162"/>
              <a:gd name="connsiteY69" fmla="*/ 1263650 h 2359024"/>
              <a:gd name="connsiteX70" fmla="*/ 1909762 w 2316162"/>
              <a:gd name="connsiteY70" fmla="*/ 1282700 h 2359024"/>
              <a:gd name="connsiteX71" fmla="*/ 1908175 w 2316162"/>
              <a:gd name="connsiteY71" fmla="*/ 1306512 h 2359024"/>
              <a:gd name="connsiteX72" fmla="*/ 1909203 w 2316162"/>
              <a:gd name="connsiteY72" fmla="*/ 1861565 h 2359024"/>
              <a:gd name="connsiteX73" fmla="*/ 1358900 w 2316162"/>
              <a:gd name="connsiteY73" fmla="*/ 1862137 h 2359024"/>
              <a:gd name="connsiteX74" fmla="*/ 1331912 w 2316162"/>
              <a:gd name="connsiteY74" fmla="*/ 1866900 h 2359024"/>
              <a:gd name="connsiteX75" fmla="*/ 1309687 w 2316162"/>
              <a:gd name="connsiteY75" fmla="*/ 1878012 h 2359024"/>
              <a:gd name="connsiteX76" fmla="*/ 1293812 w 2316162"/>
              <a:gd name="connsiteY76" fmla="*/ 1892300 h 2359024"/>
              <a:gd name="connsiteX77" fmla="*/ 1285875 w 2316162"/>
              <a:gd name="connsiteY77" fmla="*/ 1912937 h 2359024"/>
              <a:gd name="connsiteX78" fmla="*/ 1282700 w 2316162"/>
              <a:gd name="connsiteY78" fmla="*/ 1936750 h 2359024"/>
              <a:gd name="connsiteX79" fmla="*/ 1292225 w 2316162"/>
              <a:gd name="connsiteY79" fmla="*/ 1963737 h 2359024"/>
              <a:gd name="connsiteX80" fmla="*/ 1293812 w 2316162"/>
              <a:gd name="connsiteY80" fmla="*/ 1968500 h 2359024"/>
              <a:gd name="connsiteX81" fmla="*/ 1298575 w 2316162"/>
              <a:gd name="connsiteY81" fmla="*/ 1978025 h 2359024"/>
              <a:gd name="connsiteX82" fmla="*/ 1304925 w 2316162"/>
              <a:gd name="connsiteY82" fmla="*/ 1993900 h 2359024"/>
              <a:gd name="connsiteX83" fmla="*/ 1312862 w 2316162"/>
              <a:gd name="connsiteY83" fmla="*/ 2014537 h 2359024"/>
              <a:gd name="connsiteX84" fmla="*/ 1320800 w 2316162"/>
              <a:gd name="connsiteY84" fmla="*/ 2035175 h 2359024"/>
              <a:gd name="connsiteX85" fmla="*/ 1327150 w 2316162"/>
              <a:gd name="connsiteY85" fmla="*/ 2058987 h 2359024"/>
              <a:gd name="connsiteX86" fmla="*/ 1331912 w 2316162"/>
              <a:gd name="connsiteY86" fmla="*/ 2081212 h 2359024"/>
              <a:gd name="connsiteX87" fmla="*/ 1333500 w 2316162"/>
              <a:gd name="connsiteY87" fmla="*/ 2098675 h 2359024"/>
              <a:gd name="connsiteX88" fmla="*/ 1328737 w 2316162"/>
              <a:gd name="connsiteY88" fmla="*/ 2136775 h 2359024"/>
              <a:gd name="connsiteX89" fmla="*/ 1316037 w 2316162"/>
              <a:gd name="connsiteY89" fmla="*/ 2170112 h 2359024"/>
              <a:gd name="connsiteX90" fmla="*/ 1298575 w 2316162"/>
              <a:gd name="connsiteY90" fmla="*/ 2198687 h 2359024"/>
              <a:gd name="connsiteX91" fmla="*/ 1271587 w 2316162"/>
              <a:gd name="connsiteY91" fmla="*/ 2222500 h 2359024"/>
              <a:gd name="connsiteX92" fmla="*/ 1241425 w 2316162"/>
              <a:gd name="connsiteY92" fmla="*/ 2243137 h 2359024"/>
              <a:gd name="connsiteX93" fmla="*/ 1208087 w 2316162"/>
              <a:gd name="connsiteY93" fmla="*/ 2254250 h 2359024"/>
              <a:gd name="connsiteX94" fmla="*/ 1168400 w 2316162"/>
              <a:gd name="connsiteY94" fmla="*/ 2259012 h 2359024"/>
              <a:gd name="connsiteX95" fmla="*/ 1131887 w 2316162"/>
              <a:gd name="connsiteY95" fmla="*/ 2254250 h 2359024"/>
              <a:gd name="connsiteX96" fmla="*/ 1096962 w 2316162"/>
              <a:gd name="connsiteY96" fmla="*/ 2243137 h 2359024"/>
              <a:gd name="connsiteX97" fmla="*/ 1066800 w 2316162"/>
              <a:gd name="connsiteY97" fmla="*/ 2222500 h 2359024"/>
              <a:gd name="connsiteX98" fmla="*/ 1041400 w 2316162"/>
              <a:gd name="connsiteY98" fmla="*/ 2198687 h 2359024"/>
              <a:gd name="connsiteX99" fmla="*/ 1022350 w 2316162"/>
              <a:gd name="connsiteY99" fmla="*/ 2170112 h 2359024"/>
              <a:gd name="connsiteX100" fmla="*/ 1009650 w 2316162"/>
              <a:gd name="connsiteY100" fmla="*/ 2136775 h 2359024"/>
              <a:gd name="connsiteX101" fmla="*/ 1004887 w 2316162"/>
              <a:gd name="connsiteY101" fmla="*/ 2098675 h 2359024"/>
              <a:gd name="connsiteX102" fmla="*/ 1006475 w 2316162"/>
              <a:gd name="connsiteY102" fmla="*/ 2081212 h 2359024"/>
              <a:gd name="connsiteX103" fmla="*/ 1011237 w 2316162"/>
              <a:gd name="connsiteY103" fmla="*/ 2058987 h 2359024"/>
              <a:gd name="connsiteX104" fmla="*/ 1019175 w 2316162"/>
              <a:gd name="connsiteY104" fmla="*/ 2035175 h 2359024"/>
              <a:gd name="connsiteX105" fmla="*/ 1027112 w 2316162"/>
              <a:gd name="connsiteY105" fmla="*/ 2014537 h 2359024"/>
              <a:gd name="connsiteX106" fmla="*/ 1033462 w 2316162"/>
              <a:gd name="connsiteY106" fmla="*/ 1993900 h 2359024"/>
              <a:gd name="connsiteX107" fmla="*/ 1039812 w 2316162"/>
              <a:gd name="connsiteY107" fmla="*/ 1978025 h 2359024"/>
              <a:gd name="connsiteX108" fmla="*/ 1044575 w 2316162"/>
              <a:gd name="connsiteY108" fmla="*/ 1968500 h 2359024"/>
              <a:gd name="connsiteX109" fmla="*/ 1046162 w 2316162"/>
              <a:gd name="connsiteY109" fmla="*/ 1963737 h 2359024"/>
              <a:gd name="connsiteX110" fmla="*/ 1054100 w 2316162"/>
              <a:gd name="connsiteY110" fmla="*/ 1936750 h 2359024"/>
              <a:gd name="connsiteX111" fmla="*/ 1054100 w 2316162"/>
              <a:gd name="connsiteY111" fmla="*/ 1912937 h 2359024"/>
              <a:gd name="connsiteX112" fmla="*/ 1046162 w 2316162"/>
              <a:gd name="connsiteY112" fmla="*/ 1892300 h 2359024"/>
              <a:gd name="connsiteX113" fmla="*/ 1030287 w 2316162"/>
              <a:gd name="connsiteY113" fmla="*/ 1878012 h 2359024"/>
              <a:gd name="connsiteX114" fmla="*/ 1006475 w 2316162"/>
              <a:gd name="connsiteY114" fmla="*/ 1866900 h 2359024"/>
              <a:gd name="connsiteX115" fmla="*/ 979487 w 2316162"/>
              <a:gd name="connsiteY115" fmla="*/ 1862137 h 2359024"/>
              <a:gd name="connsiteX116" fmla="*/ 420687 w 2316162"/>
              <a:gd name="connsiteY116" fmla="*/ 1862137 h 2359024"/>
              <a:gd name="connsiteX117" fmla="*/ 420687 w 2316162"/>
              <a:gd name="connsiteY117" fmla="*/ 2359024 h 2359024"/>
              <a:gd name="connsiteX118" fmla="*/ 411984 w 2316162"/>
              <a:gd name="connsiteY118" fmla="*/ 2359024 h 2359024"/>
              <a:gd name="connsiteX119" fmla="*/ 411984 w 2316162"/>
              <a:gd name="connsiteY119" fmla="*/ 1368423 h 2359024"/>
              <a:gd name="connsiteX120" fmla="*/ 409575 w 2316162"/>
              <a:gd name="connsiteY120" fmla="*/ 1368423 h 2359024"/>
              <a:gd name="connsiteX121" fmla="*/ 409575 w 2316162"/>
              <a:gd name="connsiteY121" fmla="*/ 1306513 h 2359024"/>
              <a:gd name="connsiteX122" fmla="*/ 406400 w 2316162"/>
              <a:gd name="connsiteY122" fmla="*/ 1284288 h 2359024"/>
              <a:gd name="connsiteX123" fmla="*/ 398463 w 2316162"/>
              <a:gd name="connsiteY123" fmla="*/ 1266825 h 2359024"/>
              <a:gd name="connsiteX124" fmla="*/ 382588 w 2316162"/>
              <a:gd name="connsiteY124" fmla="*/ 1254125 h 2359024"/>
              <a:gd name="connsiteX125" fmla="*/ 365125 w 2316162"/>
              <a:gd name="connsiteY125" fmla="*/ 1247775 h 2359024"/>
              <a:gd name="connsiteX126" fmla="*/ 344488 w 2316162"/>
              <a:gd name="connsiteY126" fmla="*/ 1246188 h 2359024"/>
              <a:gd name="connsiteX127" fmla="*/ 320675 w 2316162"/>
              <a:gd name="connsiteY127" fmla="*/ 1249363 h 2359024"/>
              <a:gd name="connsiteX128" fmla="*/ 295275 w 2316162"/>
              <a:gd name="connsiteY128" fmla="*/ 1257300 h 2359024"/>
              <a:gd name="connsiteX129" fmla="*/ 292100 w 2316162"/>
              <a:gd name="connsiteY129" fmla="*/ 1258888 h 2359024"/>
              <a:gd name="connsiteX130" fmla="*/ 282575 w 2316162"/>
              <a:gd name="connsiteY130" fmla="*/ 1262063 h 2359024"/>
              <a:gd name="connsiteX131" fmla="*/ 266700 w 2316162"/>
              <a:gd name="connsiteY131" fmla="*/ 1265238 h 2359024"/>
              <a:gd name="connsiteX132" fmla="*/ 249238 w 2316162"/>
              <a:gd name="connsiteY132" fmla="*/ 1270000 h 2359024"/>
              <a:gd name="connsiteX133" fmla="*/ 227013 w 2316162"/>
              <a:gd name="connsiteY133" fmla="*/ 1273175 h 2359024"/>
              <a:gd name="connsiteX134" fmla="*/ 204788 w 2316162"/>
              <a:gd name="connsiteY134" fmla="*/ 1277938 h 2359024"/>
              <a:gd name="connsiteX135" fmla="*/ 184150 w 2316162"/>
              <a:gd name="connsiteY135" fmla="*/ 1279525 h 2359024"/>
              <a:gd name="connsiteX136" fmla="*/ 165100 w 2316162"/>
              <a:gd name="connsiteY136" fmla="*/ 1281113 h 2359024"/>
              <a:gd name="connsiteX137" fmla="*/ 127000 w 2316162"/>
              <a:gd name="connsiteY137" fmla="*/ 1276350 h 2359024"/>
              <a:gd name="connsiteX138" fmla="*/ 92075 w 2316162"/>
              <a:gd name="connsiteY138" fmla="*/ 1265238 h 2359024"/>
              <a:gd name="connsiteX139" fmla="*/ 61913 w 2316162"/>
              <a:gd name="connsiteY139" fmla="*/ 1246188 h 2359024"/>
              <a:gd name="connsiteX140" fmla="*/ 36513 w 2316162"/>
              <a:gd name="connsiteY140" fmla="*/ 1220788 h 2359024"/>
              <a:gd name="connsiteX141" fmla="*/ 17463 w 2316162"/>
              <a:gd name="connsiteY141" fmla="*/ 1192213 h 2359024"/>
              <a:gd name="connsiteX142" fmla="*/ 4763 w 2316162"/>
              <a:gd name="connsiteY142" fmla="*/ 1158875 h 2359024"/>
              <a:gd name="connsiteX143" fmla="*/ 0 w 2316162"/>
              <a:gd name="connsiteY143" fmla="*/ 1122362 h 2359024"/>
              <a:gd name="connsiteX144" fmla="*/ 4763 w 2316162"/>
              <a:gd name="connsiteY144" fmla="*/ 1085850 h 2359024"/>
              <a:gd name="connsiteX145" fmla="*/ 17463 w 2316162"/>
              <a:gd name="connsiteY145" fmla="*/ 1052512 h 2359024"/>
              <a:gd name="connsiteX146" fmla="*/ 36513 w 2316162"/>
              <a:gd name="connsiteY146" fmla="*/ 1022350 h 2359024"/>
              <a:gd name="connsiteX147" fmla="*/ 61913 w 2316162"/>
              <a:gd name="connsiteY147" fmla="*/ 998537 h 2359024"/>
              <a:gd name="connsiteX148" fmla="*/ 92075 w 2316162"/>
              <a:gd name="connsiteY148" fmla="*/ 979487 h 2359024"/>
              <a:gd name="connsiteX149" fmla="*/ 127000 w 2316162"/>
              <a:gd name="connsiteY149" fmla="*/ 968375 h 2359024"/>
              <a:gd name="connsiteX150" fmla="*/ 165100 w 2316162"/>
              <a:gd name="connsiteY150" fmla="*/ 963612 h 2359024"/>
              <a:gd name="connsiteX151" fmla="*/ 184150 w 2316162"/>
              <a:gd name="connsiteY151" fmla="*/ 965200 h 2359024"/>
              <a:gd name="connsiteX152" fmla="*/ 206375 w 2316162"/>
              <a:gd name="connsiteY152" fmla="*/ 969962 h 2359024"/>
              <a:gd name="connsiteX153" fmla="*/ 230188 w 2316162"/>
              <a:gd name="connsiteY153" fmla="*/ 976312 h 2359024"/>
              <a:gd name="connsiteX154" fmla="*/ 252413 w 2316162"/>
              <a:gd name="connsiteY154" fmla="*/ 984250 h 2359024"/>
              <a:gd name="connsiteX155" fmla="*/ 273050 w 2316162"/>
              <a:gd name="connsiteY155" fmla="*/ 990600 h 2359024"/>
              <a:gd name="connsiteX156" fmla="*/ 290513 w 2316162"/>
              <a:gd name="connsiteY156" fmla="*/ 996950 h 2359024"/>
              <a:gd name="connsiteX157" fmla="*/ 301625 w 2316162"/>
              <a:gd name="connsiteY157" fmla="*/ 1001712 h 2359024"/>
              <a:gd name="connsiteX158" fmla="*/ 304800 w 2316162"/>
              <a:gd name="connsiteY158" fmla="*/ 1003300 h 2359024"/>
              <a:gd name="connsiteX159" fmla="*/ 333375 w 2316162"/>
              <a:gd name="connsiteY159" fmla="*/ 1011237 h 2359024"/>
              <a:gd name="connsiteX160" fmla="*/ 358775 w 2316162"/>
              <a:gd name="connsiteY160" fmla="*/ 1009650 h 2359024"/>
              <a:gd name="connsiteX161" fmla="*/ 379413 w 2316162"/>
              <a:gd name="connsiteY161" fmla="*/ 1001712 h 2359024"/>
              <a:gd name="connsiteX162" fmla="*/ 396875 w 2316162"/>
              <a:gd name="connsiteY162" fmla="*/ 987425 h 2359024"/>
              <a:gd name="connsiteX163" fmla="*/ 406400 w 2316162"/>
              <a:gd name="connsiteY163" fmla="*/ 965200 h 2359024"/>
              <a:gd name="connsiteX164" fmla="*/ 409575 w 2316162"/>
              <a:gd name="connsiteY164" fmla="*/ 936625 h 2359024"/>
              <a:gd name="connsiteX165" fmla="*/ 409575 w 2316162"/>
              <a:gd name="connsiteY165" fmla="*/ 402374 h 2359024"/>
              <a:gd name="connsiteX166" fmla="*/ 412616 w 2316162"/>
              <a:gd name="connsiteY166" fmla="*/ 402374 h 2359024"/>
              <a:gd name="connsiteX167" fmla="*/ 412616 w 2316162"/>
              <a:gd name="connsiteY167" fmla="*/ 395287 h 2359024"/>
              <a:gd name="connsiteX168" fmla="*/ 969962 w 2316162"/>
              <a:gd name="connsiteY168" fmla="*/ 395287 h 2359024"/>
              <a:gd name="connsiteX169" fmla="*/ 996950 w 2316162"/>
              <a:gd name="connsiteY169" fmla="*/ 392112 h 2359024"/>
              <a:gd name="connsiteX170" fmla="*/ 1020762 w 2316162"/>
              <a:gd name="connsiteY170" fmla="*/ 382587 h 2359024"/>
              <a:gd name="connsiteX171" fmla="*/ 1036637 w 2316162"/>
              <a:gd name="connsiteY171" fmla="*/ 366712 h 2359024"/>
              <a:gd name="connsiteX172" fmla="*/ 1044575 w 2316162"/>
              <a:gd name="connsiteY172" fmla="*/ 346075 h 2359024"/>
              <a:gd name="connsiteX173" fmla="*/ 1046162 w 2316162"/>
              <a:gd name="connsiteY173" fmla="*/ 322262 h 2359024"/>
              <a:gd name="connsiteX174" fmla="*/ 1038225 w 2316162"/>
              <a:gd name="connsiteY174" fmla="*/ 295275 h 2359024"/>
              <a:gd name="connsiteX175" fmla="*/ 1036637 w 2316162"/>
              <a:gd name="connsiteY175" fmla="*/ 290512 h 2359024"/>
              <a:gd name="connsiteX176" fmla="*/ 1031875 w 2316162"/>
              <a:gd name="connsiteY176" fmla="*/ 280987 h 2359024"/>
              <a:gd name="connsiteX177" fmla="*/ 1025525 w 2316162"/>
              <a:gd name="connsiteY177" fmla="*/ 265112 h 2359024"/>
              <a:gd name="connsiteX178" fmla="*/ 1016000 w 2316162"/>
              <a:gd name="connsiteY178" fmla="*/ 244475 h 2359024"/>
              <a:gd name="connsiteX179" fmla="*/ 1008062 w 2316162"/>
              <a:gd name="connsiteY179" fmla="*/ 222250 h 2359024"/>
              <a:gd name="connsiteX180" fmla="*/ 1001712 w 2316162"/>
              <a:gd name="connsiteY180" fmla="*/ 200025 h 2359024"/>
              <a:gd name="connsiteX181" fmla="*/ 996950 w 2316162"/>
              <a:gd name="connsiteY181" fmla="*/ 177800 h 2359024"/>
              <a:gd name="connsiteX182" fmla="*/ 995362 w 2316162"/>
              <a:gd name="connsiteY182" fmla="*/ 158750 h 2359024"/>
              <a:gd name="connsiteX183" fmla="*/ 1000125 w 2316162"/>
              <a:gd name="connsiteY183" fmla="*/ 122237 h 2359024"/>
              <a:gd name="connsiteX184" fmla="*/ 1011237 w 2316162"/>
              <a:gd name="connsiteY184" fmla="*/ 88900 h 2359024"/>
              <a:gd name="connsiteX185" fmla="*/ 1031875 w 2316162"/>
              <a:gd name="connsiteY185" fmla="*/ 60325 h 2359024"/>
              <a:gd name="connsiteX186" fmla="*/ 1057275 w 2316162"/>
              <a:gd name="connsiteY186" fmla="*/ 34925 h 2359024"/>
              <a:gd name="connsiteX187" fmla="*/ 1087437 w 2316162"/>
              <a:gd name="connsiteY187" fmla="*/ 15875 h 2359024"/>
              <a:gd name="connsiteX188" fmla="*/ 1122362 w 2316162"/>
              <a:gd name="connsiteY188" fmla="*/ 4762 h 2359024"/>
              <a:gd name="connsiteX0" fmla="*/ 1160462 w 2316162"/>
              <a:gd name="connsiteY0" fmla="*/ 0 h 2359024"/>
              <a:gd name="connsiteX1" fmla="*/ 1198562 w 2316162"/>
              <a:gd name="connsiteY1" fmla="*/ 4762 h 2359024"/>
              <a:gd name="connsiteX2" fmla="*/ 1231900 w 2316162"/>
              <a:gd name="connsiteY2" fmla="*/ 15875 h 2359024"/>
              <a:gd name="connsiteX3" fmla="*/ 1262062 w 2316162"/>
              <a:gd name="connsiteY3" fmla="*/ 34925 h 2359024"/>
              <a:gd name="connsiteX4" fmla="*/ 1289050 w 2316162"/>
              <a:gd name="connsiteY4" fmla="*/ 60325 h 2359024"/>
              <a:gd name="connsiteX5" fmla="*/ 1308100 w 2316162"/>
              <a:gd name="connsiteY5" fmla="*/ 88900 h 2359024"/>
              <a:gd name="connsiteX6" fmla="*/ 1320800 w 2316162"/>
              <a:gd name="connsiteY6" fmla="*/ 122237 h 2359024"/>
              <a:gd name="connsiteX7" fmla="*/ 1323975 w 2316162"/>
              <a:gd name="connsiteY7" fmla="*/ 158750 h 2359024"/>
              <a:gd name="connsiteX8" fmla="*/ 1322387 w 2316162"/>
              <a:gd name="connsiteY8" fmla="*/ 177800 h 2359024"/>
              <a:gd name="connsiteX9" fmla="*/ 1317625 w 2316162"/>
              <a:gd name="connsiteY9" fmla="*/ 200025 h 2359024"/>
              <a:gd name="connsiteX10" fmla="*/ 1311275 w 2316162"/>
              <a:gd name="connsiteY10" fmla="*/ 222250 h 2359024"/>
              <a:gd name="connsiteX11" fmla="*/ 1304925 w 2316162"/>
              <a:gd name="connsiteY11" fmla="*/ 244475 h 2359024"/>
              <a:gd name="connsiteX12" fmla="*/ 1296987 w 2316162"/>
              <a:gd name="connsiteY12" fmla="*/ 265112 h 2359024"/>
              <a:gd name="connsiteX13" fmla="*/ 1290637 w 2316162"/>
              <a:gd name="connsiteY13" fmla="*/ 280987 h 2359024"/>
              <a:gd name="connsiteX14" fmla="*/ 1285875 w 2316162"/>
              <a:gd name="connsiteY14" fmla="*/ 290512 h 2359024"/>
              <a:gd name="connsiteX15" fmla="*/ 1282700 w 2316162"/>
              <a:gd name="connsiteY15" fmla="*/ 295275 h 2359024"/>
              <a:gd name="connsiteX16" fmla="*/ 1274762 w 2316162"/>
              <a:gd name="connsiteY16" fmla="*/ 322262 h 2359024"/>
              <a:gd name="connsiteX17" fmla="*/ 1274762 w 2316162"/>
              <a:gd name="connsiteY17" fmla="*/ 346075 h 2359024"/>
              <a:gd name="connsiteX18" fmla="*/ 1285875 w 2316162"/>
              <a:gd name="connsiteY18" fmla="*/ 366712 h 2359024"/>
              <a:gd name="connsiteX19" fmla="*/ 1300162 w 2316162"/>
              <a:gd name="connsiteY19" fmla="*/ 382587 h 2359024"/>
              <a:gd name="connsiteX20" fmla="*/ 1322387 w 2316162"/>
              <a:gd name="connsiteY20" fmla="*/ 392112 h 2359024"/>
              <a:gd name="connsiteX21" fmla="*/ 1350962 w 2316162"/>
              <a:gd name="connsiteY21" fmla="*/ 395287 h 2359024"/>
              <a:gd name="connsiteX22" fmla="*/ 1908175 w 2316162"/>
              <a:gd name="connsiteY22" fmla="*/ 395287 h 2359024"/>
              <a:gd name="connsiteX23" fmla="*/ 1911350 w 2316162"/>
              <a:gd name="connsiteY23" fmla="*/ 477837 h 2359024"/>
              <a:gd name="connsiteX24" fmla="*/ 1911350 w 2316162"/>
              <a:gd name="connsiteY24" fmla="*/ 485775 h 2359024"/>
              <a:gd name="connsiteX25" fmla="*/ 1911350 w 2316162"/>
              <a:gd name="connsiteY25" fmla="*/ 496887 h 2359024"/>
              <a:gd name="connsiteX26" fmla="*/ 1911350 w 2316162"/>
              <a:gd name="connsiteY26" fmla="*/ 506412 h 2359024"/>
              <a:gd name="connsiteX27" fmla="*/ 1908175 w 2316162"/>
              <a:gd name="connsiteY27" fmla="*/ 936625 h 2359024"/>
              <a:gd name="connsiteX28" fmla="*/ 1909762 w 2316162"/>
              <a:gd name="connsiteY28" fmla="*/ 962025 h 2359024"/>
              <a:gd name="connsiteX29" fmla="*/ 1917700 w 2316162"/>
              <a:gd name="connsiteY29" fmla="*/ 981075 h 2359024"/>
              <a:gd name="connsiteX30" fmla="*/ 1930400 w 2316162"/>
              <a:gd name="connsiteY30" fmla="*/ 995362 h 2359024"/>
              <a:gd name="connsiteX31" fmla="*/ 1946275 w 2316162"/>
              <a:gd name="connsiteY31" fmla="*/ 1006475 h 2359024"/>
              <a:gd name="connsiteX32" fmla="*/ 1965325 w 2316162"/>
              <a:gd name="connsiteY32" fmla="*/ 1011237 h 2359024"/>
              <a:gd name="connsiteX33" fmla="*/ 1985962 w 2316162"/>
              <a:gd name="connsiteY33" fmla="*/ 1009650 h 2359024"/>
              <a:gd name="connsiteX34" fmla="*/ 2011362 w 2316162"/>
              <a:gd name="connsiteY34" fmla="*/ 1003300 h 2359024"/>
              <a:gd name="connsiteX35" fmla="*/ 2016125 w 2316162"/>
              <a:gd name="connsiteY35" fmla="*/ 1001712 h 2359024"/>
              <a:gd name="connsiteX36" fmla="*/ 2027237 w 2316162"/>
              <a:gd name="connsiteY36" fmla="*/ 996950 h 2359024"/>
              <a:gd name="connsiteX37" fmla="*/ 2043112 w 2316162"/>
              <a:gd name="connsiteY37" fmla="*/ 990600 h 2359024"/>
              <a:gd name="connsiteX38" fmla="*/ 2063750 w 2316162"/>
              <a:gd name="connsiteY38" fmla="*/ 982662 h 2359024"/>
              <a:gd name="connsiteX39" fmla="*/ 2087562 w 2316162"/>
              <a:gd name="connsiteY39" fmla="*/ 976312 h 2359024"/>
              <a:gd name="connsiteX40" fmla="*/ 2109787 w 2316162"/>
              <a:gd name="connsiteY40" fmla="*/ 969962 h 2359024"/>
              <a:gd name="connsiteX41" fmla="*/ 2132012 w 2316162"/>
              <a:gd name="connsiteY41" fmla="*/ 965200 h 2359024"/>
              <a:gd name="connsiteX42" fmla="*/ 2151062 w 2316162"/>
              <a:gd name="connsiteY42" fmla="*/ 963612 h 2359024"/>
              <a:gd name="connsiteX43" fmla="*/ 2190750 w 2316162"/>
              <a:gd name="connsiteY43" fmla="*/ 968375 h 2359024"/>
              <a:gd name="connsiteX44" fmla="*/ 2224087 w 2316162"/>
              <a:gd name="connsiteY44" fmla="*/ 979487 h 2359024"/>
              <a:gd name="connsiteX45" fmla="*/ 2254250 w 2316162"/>
              <a:gd name="connsiteY45" fmla="*/ 998537 h 2359024"/>
              <a:gd name="connsiteX46" fmla="*/ 2281237 w 2316162"/>
              <a:gd name="connsiteY46" fmla="*/ 1022350 h 2359024"/>
              <a:gd name="connsiteX47" fmla="*/ 2298700 w 2316162"/>
              <a:gd name="connsiteY47" fmla="*/ 1052512 h 2359024"/>
              <a:gd name="connsiteX48" fmla="*/ 2311400 w 2316162"/>
              <a:gd name="connsiteY48" fmla="*/ 1085850 h 2359024"/>
              <a:gd name="connsiteX49" fmla="*/ 2316162 w 2316162"/>
              <a:gd name="connsiteY49" fmla="*/ 1120775 h 2359024"/>
              <a:gd name="connsiteX50" fmla="*/ 2311400 w 2316162"/>
              <a:gd name="connsiteY50" fmla="*/ 1158875 h 2359024"/>
              <a:gd name="connsiteX51" fmla="*/ 2298700 w 2316162"/>
              <a:gd name="connsiteY51" fmla="*/ 1192212 h 2359024"/>
              <a:gd name="connsiteX52" fmla="*/ 2281237 w 2316162"/>
              <a:gd name="connsiteY52" fmla="*/ 1220787 h 2359024"/>
              <a:gd name="connsiteX53" fmla="*/ 2254250 w 2316162"/>
              <a:gd name="connsiteY53" fmla="*/ 1246187 h 2359024"/>
              <a:gd name="connsiteX54" fmla="*/ 2224087 w 2316162"/>
              <a:gd name="connsiteY54" fmla="*/ 1265237 h 2359024"/>
              <a:gd name="connsiteX55" fmla="*/ 2190750 w 2316162"/>
              <a:gd name="connsiteY55" fmla="*/ 1276350 h 2359024"/>
              <a:gd name="connsiteX56" fmla="*/ 2151062 w 2316162"/>
              <a:gd name="connsiteY56" fmla="*/ 1281112 h 2359024"/>
              <a:gd name="connsiteX57" fmla="*/ 2132012 w 2316162"/>
              <a:gd name="connsiteY57" fmla="*/ 1279525 h 2359024"/>
              <a:gd name="connsiteX58" fmla="*/ 2109787 w 2316162"/>
              <a:gd name="connsiteY58" fmla="*/ 1274762 h 2359024"/>
              <a:gd name="connsiteX59" fmla="*/ 2087562 w 2316162"/>
              <a:gd name="connsiteY59" fmla="*/ 1268412 h 2359024"/>
              <a:gd name="connsiteX60" fmla="*/ 2063750 w 2316162"/>
              <a:gd name="connsiteY60" fmla="*/ 1260475 h 2359024"/>
              <a:gd name="connsiteX61" fmla="*/ 2043112 w 2316162"/>
              <a:gd name="connsiteY61" fmla="*/ 1254125 h 2359024"/>
              <a:gd name="connsiteX62" fmla="*/ 2027237 w 2316162"/>
              <a:gd name="connsiteY62" fmla="*/ 1247775 h 2359024"/>
              <a:gd name="connsiteX63" fmla="*/ 2016125 w 2316162"/>
              <a:gd name="connsiteY63" fmla="*/ 1243012 h 2359024"/>
              <a:gd name="connsiteX64" fmla="*/ 2011362 w 2316162"/>
              <a:gd name="connsiteY64" fmla="*/ 1241425 h 2359024"/>
              <a:gd name="connsiteX65" fmla="*/ 1985962 w 2316162"/>
              <a:gd name="connsiteY65" fmla="*/ 1235075 h 2359024"/>
              <a:gd name="connsiteX66" fmla="*/ 1965325 w 2316162"/>
              <a:gd name="connsiteY66" fmla="*/ 1233487 h 2359024"/>
              <a:gd name="connsiteX67" fmla="*/ 1946275 w 2316162"/>
              <a:gd name="connsiteY67" fmla="*/ 1238250 h 2359024"/>
              <a:gd name="connsiteX68" fmla="*/ 1930400 w 2316162"/>
              <a:gd name="connsiteY68" fmla="*/ 1247775 h 2359024"/>
              <a:gd name="connsiteX69" fmla="*/ 1917700 w 2316162"/>
              <a:gd name="connsiteY69" fmla="*/ 1263650 h 2359024"/>
              <a:gd name="connsiteX70" fmla="*/ 1909762 w 2316162"/>
              <a:gd name="connsiteY70" fmla="*/ 1282700 h 2359024"/>
              <a:gd name="connsiteX71" fmla="*/ 1908175 w 2316162"/>
              <a:gd name="connsiteY71" fmla="*/ 1306512 h 2359024"/>
              <a:gd name="connsiteX72" fmla="*/ 1909203 w 2316162"/>
              <a:gd name="connsiteY72" fmla="*/ 1861565 h 2359024"/>
              <a:gd name="connsiteX73" fmla="*/ 1358900 w 2316162"/>
              <a:gd name="connsiteY73" fmla="*/ 1862137 h 2359024"/>
              <a:gd name="connsiteX74" fmla="*/ 1331912 w 2316162"/>
              <a:gd name="connsiteY74" fmla="*/ 1866900 h 2359024"/>
              <a:gd name="connsiteX75" fmla="*/ 1309687 w 2316162"/>
              <a:gd name="connsiteY75" fmla="*/ 1878012 h 2359024"/>
              <a:gd name="connsiteX76" fmla="*/ 1293812 w 2316162"/>
              <a:gd name="connsiteY76" fmla="*/ 1892300 h 2359024"/>
              <a:gd name="connsiteX77" fmla="*/ 1285875 w 2316162"/>
              <a:gd name="connsiteY77" fmla="*/ 1912937 h 2359024"/>
              <a:gd name="connsiteX78" fmla="*/ 1282700 w 2316162"/>
              <a:gd name="connsiteY78" fmla="*/ 1936750 h 2359024"/>
              <a:gd name="connsiteX79" fmla="*/ 1292225 w 2316162"/>
              <a:gd name="connsiteY79" fmla="*/ 1963737 h 2359024"/>
              <a:gd name="connsiteX80" fmla="*/ 1293812 w 2316162"/>
              <a:gd name="connsiteY80" fmla="*/ 1968500 h 2359024"/>
              <a:gd name="connsiteX81" fmla="*/ 1298575 w 2316162"/>
              <a:gd name="connsiteY81" fmla="*/ 1978025 h 2359024"/>
              <a:gd name="connsiteX82" fmla="*/ 1304925 w 2316162"/>
              <a:gd name="connsiteY82" fmla="*/ 1993900 h 2359024"/>
              <a:gd name="connsiteX83" fmla="*/ 1312862 w 2316162"/>
              <a:gd name="connsiteY83" fmla="*/ 2014537 h 2359024"/>
              <a:gd name="connsiteX84" fmla="*/ 1320800 w 2316162"/>
              <a:gd name="connsiteY84" fmla="*/ 2035175 h 2359024"/>
              <a:gd name="connsiteX85" fmla="*/ 1327150 w 2316162"/>
              <a:gd name="connsiteY85" fmla="*/ 2058987 h 2359024"/>
              <a:gd name="connsiteX86" fmla="*/ 1331912 w 2316162"/>
              <a:gd name="connsiteY86" fmla="*/ 2081212 h 2359024"/>
              <a:gd name="connsiteX87" fmla="*/ 1333500 w 2316162"/>
              <a:gd name="connsiteY87" fmla="*/ 2098675 h 2359024"/>
              <a:gd name="connsiteX88" fmla="*/ 1328737 w 2316162"/>
              <a:gd name="connsiteY88" fmla="*/ 2136775 h 2359024"/>
              <a:gd name="connsiteX89" fmla="*/ 1316037 w 2316162"/>
              <a:gd name="connsiteY89" fmla="*/ 2170112 h 2359024"/>
              <a:gd name="connsiteX90" fmla="*/ 1298575 w 2316162"/>
              <a:gd name="connsiteY90" fmla="*/ 2198687 h 2359024"/>
              <a:gd name="connsiteX91" fmla="*/ 1271587 w 2316162"/>
              <a:gd name="connsiteY91" fmla="*/ 2222500 h 2359024"/>
              <a:gd name="connsiteX92" fmla="*/ 1241425 w 2316162"/>
              <a:gd name="connsiteY92" fmla="*/ 2243137 h 2359024"/>
              <a:gd name="connsiteX93" fmla="*/ 1208087 w 2316162"/>
              <a:gd name="connsiteY93" fmla="*/ 2254250 h 2359024"/>
              <a:gd name="connsiteX94" fmla="*/ 1168400 w 2316162"/>
              <a:gd name="connsiteY94" fmla="*/ 2259012 h 2359024"/>
              <a:gd name="connsiteX95" fmla="*/ 1131887 w 2316162"/>
              <a:gd name="connsiteY95" fmla="*/ 2254250 h 2359024"/>
              <a:gd name="connsiteX96" fmla="*/ 1096962 w 2316162"/>
              <a:gd name="connsiteY96" fmla="*/ 2243137 h 2359024"/>
              <a:gd name="connsiteX97" fmla="*/ 1066800 w 2316162"/>
              <a:gd name="connsiteY97" fmla="*/ 2222500 h 2359024"/>
              <a:gd name="connsiteX98" fmla="*/ 1041400 w 2316162"/>
              <a:gd name="connsiteY98" fmla="*/ 2198687 h 2359024"/>
              <a:gd name="connsiteX99" fmla="*/ 1022350 w 2316162"/>
              <a:gd name="connsiteY99" fmla="*/ 2170112 h 2359024"/>
              <a:gd name="connsiteX100" fmla="*/ 1009650 w 2316162"/>
              <a:gd name="connsiteY100" fmla="*/ 2136775 h 2359024"/>
              <a:gd name="connsiteX101" fmla="*/ 1004887 w 2316162"/>
              <a:gd name="connsiteY101" fmla="*/ 2098675 h 2359024"/>
              <a:gd name="connsiteX102" fmla="*/ 1006475 w 2316162"/>
              <a:gd name="connsiteY102" fmla="*/ 2081212 h 2359024"/>
              <a:gd name="connsiteX103" fmla="*/ 1011237 w 2316162"/>
              <a:gd name="connsiteY103" fmla="*/ 2058987 h 2359024"/>
              <a:gd name="connsiteX104" fmla="*/ 1019175 w 2316162"/>
              <a:gd name="connsiteY104" fmla="*/ 2035175 h 2359024"/>
              <a:gd name="connsiteX105" fmla="*/ 1027112 w 2316162"/>
              <a:gd name="connsiteY105" fmla="*/ 2014537 h 2359024"/>
              <a:gd name="connsiteX106" fmla="*/ 1033462 w 2316162"/>
              <a:gd name="connsiteY106" fmla="*/ 1993900 h 2359024"/>
              <a:gd name="connsiteX107" fmla="*/ 1039812 w 2316162"/>
              <a:gd name="connsiteY107" fmla="*/ 1978025 h 2359024"/>
              <a:gd name="connsiteX108" fmla="*/ 1044575 w 2316162"/>
              <a:gd name="connsiteY108" fmla="*/ 1968500 h 2359024"/>
              <a:gd name="connsiteX109" fmla="*/ 1046162 w 2316162"/>
              <a:gd name="connsiteY109" fmla="*/ 1963737 h 2359024"/>
              <a:gd name="connsiteX110" fmla="*/ 1054100 w 2316162"/>
              <a:gd name="connsiteY110" fmla="*/ 1936750 h 2359024"/>
              <a:gd name="connsiteX111" fmla="*/ 1054100 w 2316162"/>
              <a:gd name="connsiteY111" fmla="*/ 1912937 h 2359024"/>
              <a:gd name="connsiteX112" fmla="*/ 1046162 w 2316162"/>
              <a:gd name="connsiteY112" fmla="*/ 1892300 h 2359024"/>
              <a:gd name="connsiteX113" fmla="*/ 1030287 w 2316162"/>
              <a:gd name="connsiteY113" fmla="*/ 1878012 h 2359024"/>
              <a:gd name="connsiteX114" fmla="*/ 1006475 w 2316162"/>
              <a:gd name="connsiteY114" fmla="*/ 1866900 h 2359024"/>
              <a:gd name="connsiteX115" fmla="*/ 979487 w 2316162"/>
              <a:gd name="connsiteY115" fmla="*/ 1862137 h 2359024"/>
              <a:gd name="connsiteX116" fmla="*/ 420687 w 2316162"/>
              <a:gd name="connsiteY116" fmla="*/ 1862137 h 2359024"/>
              <a:gd name="connsiteX117" fmla="*/ 420687 w 2316162"/>
              <a:gd name="connsiteY117" fmla="*/ 2359024 h 2359024"/>
              <a:gd name="connsiteX118" fmla="*/ 411984 w 2316162"/>
              <a:gd name="connsiteY118" fmla="*/ 1368423 h 2359024"/>
              <a:gd name="connsiteX119" fmla="*/ 409575 w 2316162"/>
              <a:gd name="connsiteY119" fmla="*/ 1368423 h 2359024"/>
              <a:gd name="connsiteX120" fmla="*/ 409575 w 2316162"/>
              <a:gd name="connsiteY120" fmla="*/ 1306513 h 2359024"/>
              <a:gd name="connsiteX121" fmla="*/ 406400 w 2316162"/>
              <a:gd name="connsiteY121" fmla="*/ 1284288 h 2359024"/>
              <a:gd name="connsiteX122" fmla="*/ 398463 w 2316162"/>
              <a:gd name="connsiteY122" fmla="*/ 1266825 h 2359024"/>
              <a:gd name="connsiteX123" fmla="*/ 382588 w 2316162"/>
              <a:gd name="connsiteY123" fmla="*/ 1254125 h 2359024"/>
              <a:gd name="connsiteX124" fmla="*/ 365125 w 2316162"/>
              <a:gd name="connsiteY124" fmla="*/ 1247775 h 2359024"/>
              <a:gd name="connsiteX125" fmla="*/ 344488 w 2316162"/>
              <a:gd name="connsiteY125" fmla="*/ 1246188 h 2359024"/>
              <a:gd name="connsiteX126" fmla="*/ 320675 w 2316162"/>
              <a:gd name="connsiteY126" fmla="*/ 1249363 h 2359024"/>
              <a:gd name="connsiteX127" fmla="*/ 295275 w 2316162"/>
              <a:gd name="connsiteY127" fmla="*/ 1257300 h 2359024"/>
              <a:gd name="connsiteX128" fmla="*/ 292100 w 2316162"/>
              <a:gd name="connsiteY128" fmla="*/ 1258888 h 2359024"/>
              <a:gd name="connsiteX129" fmla="*/ 282575 w 2316162"/>
              <a:gd name="connsiteY129" fmla="*/ 1262063 h 2359024"/>
              <a:gd name="connsiteX130" fmla="*/ 266700 w 2316162"/>
              <a:gd name="connsiteY130" fmla="*/ 1265238 h 2359024"/>
              <a:gd name="connsiteX131" fmla="*/ 249238 w 2316162"/>
              <a:gd name="connsiteY131" fmla="*/ 1270000 h 2359024"/>
              <a:gd name="connsiteX132" fmla="*/ 227013 w 2316162"/>
              <a:gd name="connsiteY132" fmla="*/ 1273175 h 2359024"/>
              <a:gd name="connsiteX133" fmla="*/ 204788 w 2316162"/>
              <a:gd name="connsiteY133" fmla="*/ 1277938 h 2359024"/>
              <a:gd name="connsiteX134" fmla="*/ 184150 w 2316162"/>
              <a:gd name="connsiteY134" fmla="*/ 1279525 h 2359024"/>
              <a:gd name="connsiteX135" fmla="*/ 165100 w 2316162"/>
              <a:gd name="connsiteY135" fmla="*/ 1281113 h 2359024"/>
              <a:gd name="connsiteX136" fmla="*/ 127000 w 2316162"/>
              <a:gd name="connsiteY136" fmla="*/ 1276350 h 2359024"/>
              <a:gd name="connsiteX137" fmla="*/ 92075 w 2316162"/>
              <a:gd name="connsiteY137" fmla="*/ 1265238 h 2359024"/>
              <a:gd name="connsiteX138" fmla="*/ 61913 w 2316162"/>
              <a:gd name="connsiteY138" fmla="*/ 1246188 h 2359024"/>
              <a:gd name="connsiteX139" fmla="*/ 36513 w 2316162"/>
              <a:gd name="connsiteY139" fmla="*/ 1220788 h 2359024"/>
              <a:gd name="connsiteX140" fmla="*/ 17463 w 2316162"/>
              <a:gd name="connsiteY140" fmla="*/ 1192213 h 2359024"/>
              <a:gd name="connsiteX141" fmla="*/ 4763 w 2316162"/>
              <a:gd name="connsiteY141" fmla="*/ 1158875 h 2359024"/>
              <a:gd name="connsiteX142" fmla="*/ 0 w 2316162"/>
              <a:gd name="connsiteY142" fmla="*/ 1122362 h 2359024"/>
              <a:gd name="connsiteX143" fmla="*/ 4763 w 2316162"/>
              <a:gd name="connsiteY143" fmla="*/ 1085850 h 2359024"/>
              <a:gd name="connsiteX144" fmla="*/ 17463 w 2316162"/>
              <a:gd name="connsiteY144" fmla="*/ 1052512 h 2359024"/>
              <a:gd name="connsiteX145" fmla="*/ 36513 w 2316162"/>
              <a:gd name="connsiteY145" fmla="*/ 1022350 h 2359024"/>
              <a:gd name="connsiteX146" fmla="*/ 61913 w 2316162"/>
              <a:gd name="connsiteY146" fmla="*/ 998537 h 2359024"/>
              <a:gd name="connsiteX147" fmla="*/ 92075 w 2316162"/>
              <a:gd name="connsiteY147" fmla="*/ 979487 h 2359024"/>
              <a:gd name="connsiteX148" fmla="*/ 127000 w 2316162"/>
              <a:gd name="connsiteY148" fmla="*/ 968375 h 2359024"/>
              <a:gd name="connsiteX149" fmla="*/ 165100 w 2316162"/>
              <a:gd name="connsiteY149" fmla="*/ 963612 h 2359024"/>
              <a:gd name="connsiteX150" fmla="*/ 184150 w 2316162"/>
              <a:gd name="connsiteY150" fmla="*/ 965200 h 2359024"/>
              <a:gd name="connsiteX151" fmla="*/ 206375 w 2316162"/>
              <a:gd name="connsiteY151" fmla="*/ 969962 h 2359024"/>
              <a:gd name="connsiteX152" fmla="*/ 230188 w 2316162"/>
              <a:gd name="connsiteY152" fmla="*/ 976312 h 2359024"/>
              <a:gd name="connsiteX153" fmla="*/ 252413 w 2316162"/>
              <a:gd name="connsiteY153" fmla="*/ 984250 h 2359024"/>
              <a:gd name="connsiteX154" fmla="*/ 273050 w 2316162"/>
              <a:gd name="connsiteY154" fmla="*/ 990600 h 2359024"/>
              <a:gd name="connsiteX155" fmla="*/ 290513 w 2316162"/>
              <a:gd name="connsiteY155" fmla="*/ 996950 h 2359024"/>
              <a:gd name="connsiteX156" fmla="*/ 301625 w 2316162"/>
              <a:gd name="connsiteY156" fmla="*/ 1001712 h 2359024"/>
              <a:gd name="connsiteX157" fmla="*/ 304800 w 2316162"/>
              <a:gd name="connsiteY157" fmla="*/ 1003300 h 2359024"/>
              <a:gd name="connsiteX158" fmla="*/ 333375 w 2316162"/>
              <a:gd name="connsiteY158" fmla="*/ 1011237 h 2359024"/>
              <a:gd name="connsiteX159" fmla="*/ 358775 w 2316162"/>
              <a:gd name="connsiteY159" fmla="*/ 1009650 h 2359024"/>
              <a:gd name="connsiteX160" fmla="*/ 379413 w 2316162"/>
              <a:gd name="connsiteY160" fmla="*/ 1001712 h 2359024"/>
              <a:gd name="connsiteX161" fmla="*/ 396875 w 2316162"/>
              <a:gd name="connsiteY161" fmla="*/ 987425 h 2359024"/>
              <a:gd name="connsiteX162" fmla="*/ 406400 w 2316162"/>
              <a:gd name="connsiteY162" fmla="*/ 965200 h 2359024"/>
              <a:gd name="connsiteX163" fmla="*/ 409575 w 2316162"/>
              <a:gd name="connsiteY163" fmla="*/ 936625 h 2359024"/>
              <a:gd name="connsiteX164" fmla="*/ 409575 w 2316162"/>
              <a:gd name="connsiteY164" fmla="*/ 402374 h 2359024"/>
              <a:gd name="connsiteX165" fmla="*/ 412616 w 2316162"/>
              <a:gd name="connsiteY165" fmla="*/ 402374 h 2359024"/>
              <a:gd name="connsiteX166" fmla="*/ 412616 w 2316162"/>
              <a:gd name="connsiteY166" fmla="*/ 395287 h 2359024"/>
              <a:gd name="connsiteX167" fmla="*/ 969962 w 2316162"/>
              <a:gd name="connsiteY167" fmla="*/ 395287 h 2359024"/>
              <a:gd name="connsiteX168" fmla="*/ 996950 w 2316162"/>
              <a:gd name="connsiteY168" fmla="*/ 392112 h 2359024"/>
              <a:gd name="connsiteX169" fmla="*/ 1020762 w 2316162"/>
              <a:gd name="connsiteY169" fmla="*/ 382587 h 2359024"/>
              <a:gd name="connsiteX170" fmla="*/ 1036637 w 2316162"/>
              <a:gd name="connsiteY170" fmla="*/ 366712 h 2359024"/>
              <a:gd name="connsiteX171" fmla="*/ 1044575 w 2316162"/>
              <a:gd name="connsiteY171" fmla="*/ 346075 h 2359024"/>
              <a:gd name="connsiteX172" fmla="*/ 1046162 w 2316162"/>
              <a:gd name="connsiteY172" fmla="*/ 322262 h 2359024"/>
              <a:gd name="connsiteX173" fmla="*/ 1038225 w 2316162"/>
              <a:gd name="connsiteY173" fmla="*/ 295275 h 2359024"/>
              <a:gd name="connsiteX174" fmla="*/ 1036637 w 2316162"/>
              <a:gd name="connsiteY174" fmla="*/ 290512 h 2359024"/>
              <a:gd name="connsiteX175" fmla="*/ 1031875 w 2316162"/>
              <a:gd name="connsiteY175" fmla="*/ 280987 h 2359024"/>
              <a:gd name="connsiteX176" fmla="*/ 1025525 w 2316162"/>
              <a:gd name="connsiteY176" fmla="*/ 265112 h 2359024"/>
              <a:gd name="connsiteX177" fmla="*/ 1016000 w 2316162"/>
              <a:gd name="connsiteY177" fmla="*/ 244475 h 2359024"/>
              <a:gd name="connsiteX178" fmla="*/ 1008062 w 2316162"/>
              <a:gd name="connsiteY178" fmla="*/ 222250 h 2359024"/>
              <a:gd name="connsiteX179" fmla="*/ 1001712 w 2316162"/>
              <a:gd name="connsiteY179" fmla="*/ 200025 h 2359024"/>
              <a:gd name="connsiteX180" fmla="*/ 996950 w 2316162"/>
              <a:gd name="connsiteY180" fmla="*/ 177800 h 2359024"/>
              <a:gd name="connsiteX181" fmla="*/ 995362 w 2316162"/>
              <a:gd name="connsiteY181" fmla="*/ 158750 h 2359024"/>
              <a:gd name="connsiteX182" fmla="*/ 1000125 w 2316162"/>
              <a:gd name="connsiteY182" fmla="*/ 122237 h 2359024"/>
              <a:gd name="connsiteX183" fmla="*/ 1011237 w 2316162"/>
              <a:gd name="connsiteY183" fmla="*/ 88900 h 2359024"/>
              <a:gd name="connsiteX184" fmla="*/ 1031875 w 2316162"/>
              <a:gd name="connsiteY184" fmla="*/ 60325 h 2359024"/>
              <a:gd name="connsiteX185" fmla="*/ 1057275 w 2316162"/>
              <a:gd name="connsiteY185" fmla="*/ 34925 h 2359024"/>
              <a:gd name="connsiteX186" fmla="*/ 1087437 w 2316162"/>
              <a:gd name="connsiteY186" fmla="*/ 15875 h 2359024"/>
              <a:gd name="connsiteX187" fmla="*/ 1122362 w 2316162"/>
              <a:gd name="connsiteY187" fmla="*/ 4762 h 2359024"/>
              <a:gd name="connsiteX188" fmla="*/ 1160462 w 2316162"/>
              <a:gd name="connsiteY188" fmla="*/ 0 h 2359024"/>
              <a:gd name="connsiteX0" fmla="*/ 1160462 w 2316162"/>
              <a:gd name="connsiteY0" fmla="*/ 0 h 2259012"/>
              <a:gd name="connsiteX1" fmla="*/ 1198562 w 2316162"/>
              <a:gd name="connsiteY1" fmla="*/ 4762 h 2259012"/>
              <a:gd name="connsiteX2" fmla="*/ 1231900 w 2316162"/>
              <a:gd name="connsiteY2" fmla="*/ 15875 h 2259012"/>
              <a:gd name="connsiteX3" fmla="*/ 1262062 w 2316162"/>
              <a:gd name="connsiteY3" fmla="*/ 34925 h 2259012"/>
              <a:gd name="connsiteX4" fmla="*/ 1289050 w 2316162"/>
              <a:gd name="connsiteY4" fmla="*/ 60325 h 2259012"/>
              <a:gd name="connsiteX5" fmla="*/ 1308100 w 2316162"/>
              <a:gd name="connsiteY5" fmla="*/ 88900 h 2259012"/>
              <a:gd name="connsiteX6" fmla="*/ 1320800 w 2316162"/>
              <a:gd name="connsiteY6" fmla="*/ 122237 h 2259012"/>
              <a:gd name="connsiteX7" fmla="*/ 1323975 w 2316162"/>
              <a:gd name="connsiteY7" fmla="*/ 158750 h 2259012"/>
              <a:gd name="connsiteX8" fmla="*/ 1322387 w 2316162"/>
              <a:gd name="connsiteY8" fmla="*/ 177800 h 2259012"/>
              <a:gd name="connsiteX9" fmla="*/ 1317625 w 2316162"/>
              <a:gd name="connsiteY9" fmla="*/ 200025 h 2259012"/>
              <a:gd name="connsiteX10" fmla="*/ 1311275 w 2316162"/>
              <a:gd name="connsiteY10" fmla="*/ 222250 h 2259012"/>
              <a:gd name="connsiteX11" fmla="*/ 1304925 w 2316162"/>
              <a:gd name="connsiteY11" fmla="*/ 244475 h 2259012"/>
              <a:gd name="connsiteX12" fmla="*/ 1296987 w 2316162"/>
              <a:gd name="connsiteY12" fmla="*/ 265112 h 2259012"/>
              <a:gd name="connsiteX13" fmla="*/ 1290637 w 2316162"/>
              <a:gd name="connsiteY13" fmla="*/ 280987 h 2259012"/>
              <a:gd name="connsiteX14" fmla="*/ 1285875 w 2316162"/>
              <a:gd name="connsiteY14" fmla="*/ 290512 h 2259012"/>
              <a:gd name="connsiteX15" fmla="*/ 1282700 w 2316162"/>
              <a:gd name="connsiteY15" fmla="*/ 295275 h 2259012"/>
              <a:gd name="connsiteX16" fmla="*/ 1274762 w 2316162"/>
              <a:gd name="connsiteY16" fmla="*/ 322262 h 2259012"/>
              <a:gd name="connsiteX17" fmla="*/ 1274762 w 2316162"/>
              <a:gd name="connsiteY17" fmla="*/ 346075 h 2259012"/>
              <a:gd name="connsiteX18" fmla="*/ 1285875 w 2316162"/>
              <a:gd name="connsiteY18" fmla="*/ 366712 h 2259012"/>
              <a:gd name="connsiteX19" fmla="*/ 1300162 w 2316162"/>
              <a:gd name="connsiteY19" fmla="*/ 382587 h 2259012"/>
              <a:gd name="connsiteX20" fmla="*/ 1322387 w 2316162"/>
              <a:gd name="connsiteY20" fmla="*/ 392112 h 2259012"/>
              <a:gd name="connsiteX21" fmla="*/ 1350962 w 2316162"/>
              <a:gd name="connsiteY21" fmla="*/ 395287 h 2259012"/>
              <a:gd name="connsiteX22" fmla="*/ 1908175 w 2316162"/>
              <a:gd name="connsiteY22" fmla="*/ 395287 h 2259012"/>
              <a:gd name="connsiteX23" fmla="*/ 1911350 w 2316162"/>
              <a:gd name="connsiteY23" fmla="*/ 477837 h 2259012"/>
              <a:gd name="connsiteX24" fmla="*/ 1911350 w 2316162"/>
              <a:gd name="connsiteY24" fmla="*/ 485775 h 2259012"/>
              <a:gd name="connsiteX25" fmla="*/ 1911350 w 2316162"/>
              <a:gd name="connsiteY25" fmla="*/ 496887 h 2259012"/>
              <a:gd name="connsiteX26" fmla="*/ 1911350 w 2316162"/>
              <a:gd name="connsiteY26" fmla="*/ 506412 h 2259012"/>
              <a:gd name="connsiteX27" fmla="*/ 1908175 w 2316162"/>
              <a:gd name="connsiteY27" fmla="*/ 936625 h 2259012"/>
              <a:gd name="connsiteX28" fmla="*/ 1909762 w 2316162"/>
              <a:gd name="connsiteY28" fmla="*/ 962025 h 2259012"/>
              <a:gd name="connsiteX29" fmla="*/ 1917700 w 2316162"/>
              <a:gd name="connsiteY29" fmla="*/ 981075 h 2259012"/>
              <a:gd name="connsiteX30" fmla="*/ 1930400 w 2316162"/>
              <a:gd name="connsiteY30" fmla="*/ 995362 h 2259012"/>
              <a:gd name="connsiteX31" fmla="*/ 1946275 w 2316162"/>
              <a:gd name="connsiteY31" fmla="*/ 1006475 h 2259012"/>
              <a:gd name="connsiteX32" fmla="*/ 1965325 w 2316162"/>
              <a:gd name="connsiteY32" fmla="*/ 1011237 h 2259012"/>
              <a:gd name="connsiteX33" fmla="*/ 1985962 w 2316162"/>
              <a:gd name="connsiteY33" fmla="*/ 1009650 h 2259012"/>
              <a:gd name="connsiteX34" fmla="*/ 2011362 w 2316162"/>
              <a:gd name="connsiteY34" fmla="*/ 1003300 h 2259012"/>
              <a:gd name="connsiteX35" fmla="*/ 2016125 w 2316162"/>
              <a:gd name="connsiteY35" fmla="*/ 1001712 h 2259012"/>
              <a:gd name="connsiteX36" fmla="*/ 2027237 w 2316162"/>
              <a:gd name="connsiteY36" fmla="*/ 996950 h 2259012"/>
              <a:gd name="connsiteX37" fmla="*/ 2043112 w 2316162"/>
              <a:gd name="connsiteY37" fmla="*/ 990600 h 2259012"/>
              <a:gd name="connsiteX38" fmla="*/ 2063750 w 2316162"/>
              <a:gd name="connsiteY38" fmla="*/ 982662 h 2259012"/>
              <a:gd name="connsiteX39" fmla="*/ 2087562 w 2316162"/>
              <a:gd name="connsiteY39" fmla="*/ 976312 h 2259012"/>
              <a:gd name="connsiteX40" fmla="*/ 2109787 w 2316162"/>
              <a:gd name="connsiteY40" fmla="*/ 969962 h 2259012"/>
              <a:gd name="connsiteX41" fmla="*/ 2132012 w 2316162"/>
              <a:gd name="connsiteY41" fmla="*/ 965200 h 2259012"/>
              <a:gd name="connsiteX42" fmla="*/ 2151062 w 2316162"/>
              <a:gd name="connsiteY42" fmla="*/ 963612 h 2259012"/>
              <a:gd name="connsiteX43" fmla="*/ 2190750 w 2316162"/>
              <a:gd name="connsiteY43" fmla="*/ 968375 h 2259012"/>
              <a:gd name="connsiteX44" fmla="*/ 2224087 w 2316162"/>
              <a:gd name="connsiteY44" fmla="*/ 979487 h 2259012"/>
              <a:gd name="connsiteX45" fmla="*/ 2254250 w 2316162"/>
              <a:gd name="connsiteY45" fmla="*/ 998537 h 2259012"/>
              <a:gd name="connsiteX46" fmla="*/ 2281237 w 2316162"/>
              <a:gd name="connsiteY46" fmla="*/ 1022350 h 2259012"/>
              <a:gd name="connsiteX47" fmla="*/ 2298700 w 2316162"/>
              <a:gd name="connsiteY47" fmla="*/ 1052512 h 2259012"/>
              <a:gd name="connsiteX48" fmla="*/ 2311400 w 2316162"/>
              <a:gd name="connsiteY48" fmla="*/ 1085850 h 2259012"/>
              <a:gd name="connsiteX49" fmla="*/ 2316162 w 2316162"/>
              <a:gd name="connsiteY49" fmla="*/ 1120775 h 2259012"/>
              <a:gd name="connsiteX50" fmla="*/ 2311400 w 2316162"/>
              <a:gd name="connsiteY50" fmla="*/ 1158875 h 2259012"/>
              <a:gd name="connsiteX51" fmla="*/ 2298700 w 2316162"/>
              <a:gd name="connsiteY51" fmla="*/ 1192212 h 2259012"/>
              <a:gd name="connsiteX52" fmla="*/ 2281237 w 2316162"/>
              <a:gd name="connsiteY52" fmla="*/ 1220787 h 2259012"/>
              <a:gd name="connsiteX53" fmla="*/ 2254250 w 2316162"/>
              <a:gd name="connsiteY53" fmla="*/ 1246187 h 2259012"/>
              <a:gd name="connsiteX54" fmla="*/ 2224087 w 2316162"/>
              <a:gd name="connsiteY54" fmla="*/ 1265237 h 2259012"/>
              <a:gd name="connsiteX55" fmla="*/ 2190750 w 2316162"/>
              <a:gd name="connsiteY55" fmla="*/ 1276350 h 2259012"/>
              <a:gd name="connsiteX56" fmla="*/ 2151062 w 2316162"/>
              <a:gd name="connsiteY56" fmla="*/ 1281112 h 2259012"/>
              <a:gd name="connsiteX57" fmla="*/ 2132012 w 2316162"/>
              <a:gd name="connsiteY57" fmla="*/ 1279525 h 2259012"/>
              <a:gd name="connsiteX58" fmla="*/ 2109787 w 2316162"/>
              <a:gd name="connsiteY58" fmla="*/ 1274762 h 2259012"/>
              <a:gd name="connsiteX59" fmla="*/ 2087562 w 2316162"/>
              <a:gd name="connsiteY59" fmla="*/ 1268412 h 2259012"/>
              <a:gd name="connsiteX60" fmla="*/ 2063750 w 2316162"/>
              <a:gd name="connsiteY60" fmla="*/ 1260475 h 2259012"/>
              <a:gd name="connsiteX61" fmla="*/ 2043112 w 2316162"/>
              <a:gd name="connsiteY61" fmla="*/ 1254125 h 2259012"/>
              <a:gd name="connsiteX62" fmla="*/ 2027237 w 2316162"/>
              <a:gd name="connsiteY62" fmla="*/ 1247775 h 2259012"/>
              <a:gd name="connsiteX63" fmla="*/ 2016125 w 2316162"/>
              <a:gd name="connsiteY63" fmla="*/ 1243012 h 2259012"/>
              <a:gd name="connsiteX64" fmla="*/ 2011362 w 2316162"/>
              <a:gd name="connsiteY64" fmla="*/ 1241425 h 2259012"/>
              <a:gd name="connsiteX65" fmla="*/ 1985962 w 2316162"/>
              <a:gd name="connsiteY65" fmla="*/ 1235075 h 2259012"/>
              <a:gd name="connsiteX66" fmla="*/ 1965325 w 2316162"/>
              <a:gd name="connsiteY66" fmla="*/ 1233487 h 2259012"/>
              <a:gd name="connsiteX67" fmla="*/ 1946275 w 2316162"/>
              <a:gd name="connsiteY67" fmla="*/ 1238250 h 2259012"/>
              <a:gd name="connsiteX68" fmla="*/ 1930400 w 2316162"/>
              <a:gd name="connsiteY68" fmla="*/ 1247775 h 2259012"/>
              <a:gd name="connsiteX69" fmla="*/ 1917700 w 2316162"/>
              <a:gd name="connsiteY69" fmla="*/ 1263650 h 2259012"/>
              <a:gd name="connsiteX70" fmla="*/ 1909762 w 2316162"/>
              <a:gd name="connsiteY70" fmla="*/ 1282700 h 2259012"/>
              <a:gd name="connsiteX71" fmla="*/ 1908175 w 2316162"/>
              <a:gd name="connsiteY71" fmla="*/ 1306512 h 2259012"/>
              <a:gd name="connsiteX72" fmla="*/ 1909203 w 2316162"/>
              <a:gd name="connsiteY72" fmla="*/ 1861565 h 2259012"/>
              <a:gd name="connsiteX73" fmla="*/ 1358900 w 2316162"/>
              <a:gd name="connsiteY73" fmla="*/ 1862137 h 2259012"/>
              <a:gd name="connsiteX74" fmla="*/ 1331912 w 2316162"/>
              <a:gd name="connsiteY74" fmla="*/ 1866900 h 2259012"/>
              <a:gd name="connsiteX75" fmla="*/ 1309687 w 2316162"/>
              <a:gd name="connsiteY75" fmla="*/ 1878012 h 2259012"/>
              <a:gd name="connsiteX76" fmla="*/ 1293812 w 2316162"/>
              <a:gd name="connsiteY76" fmla="*/ 1892300 h 2259012"/>
              <a:gd name="connsiteX77" fmla="*/ 1285875 w 2316162"/>
              <a:gd name="connsiteY77" fmla="*/ 1912937 h 2259012"/>
              <a:gd name="connsiteX78" fmla="*/ 1282700 w 2316162"/>
              <a:gd name="connsiteY78" fmla="*/ 1936750 h 2259012"/>
              <a:gd name="connsiteX79" fmla="*/ 1292225 w 2316162"/>
              <a:gd name="connsiteY79" fmla="*/ 1963737 h 2259012"/>
              <a:gd name="connsiteX80" fmla="*/ 1293812 w 2316162"/>
              <a:gd name="connsiteY80" fmla="*/ 1968500 h 2259012"/>
              <a:gd name="connsiteX81" fmla="*/ 1298575 w 2316162"/>
              <a:gd name="connsiteY81" fmla="*/ 1978025 h 2259012"/>
              <a:gd name="connsiteX82" fmla="*/ 1304925 w 2316162"/>
              <a:gd name="connsiteY82" fmla="*/ 1993900 h 2259012"/>
              <a:gd name="connsiteX83" fmla="*/ 1312862 w 2316162"/>
              <a:gd name="connsiteY83" fmla="*/ 2014537 h 2259012"/>
              <a:gd name="connsiteX84" fmla="*/ 1320800 w 2316162"/>
              <a:gd name="connsiteY84" fmla="*/ 2035175 h 2259012"/>
              <a:gd name="connsiteX85" fmla="*/ 1327150 w 2316162"/>
              <a:gd name="connsiteY85" fmla="*/ 2058987 h 2259012"/>
              <a:gd name="connsiteX86" fmla="*/ 1331912 w 2316162"/>
              <a:gd name="connsiteY86" fmla="*/ 2081212 h 2259012"/>
              <a:gd name="connsiteX87" fmla="*/ 1333500 w 2316162"/>
              <a:gd name="connsiteY87" fmla="*/ 2098675 h 2259012"/>
              <a:gd name="connsiteX88" fmla="*/ 1328737 w 2316162"/>
              <a:gd name="connsiteY88" fmla="*/ 2136775 h 2259012"/>
              <a:gd name="connsiteX89" fmla="*/ 1316037 w 2316162"/>
              <a:gd name="connsiteY89" fmla="*/ 2170112 h 2259012"/>
              <a:gd name="connsiteX90" fmla="*/ 1298575 w 2316162"/>
              <a:gd name="connsiteY90" fmla="*/ 2198687 h 2259012"/>
              <a:gd name="connsiteX91" fmla="*/ 1271587 w 2316162"/>
              <a:gd name="connsiteY91" fmla="*/ 2222500 h 2259012"/>
              <a:gd name="connsiteX92" fmla="*/ 1241425 w 2316162"/>
              <a:gd name="connsiteY92" fmla="*/ 2243137 h 2259012"/>
              <a:gd name="connsiteX93" fmla="*/ 1208087 w 2316162"/>
              <a:gd name="connsiteY93" fmla="*/ 2254250 h 2259012"/>
              <a:gd name="connsiteX94" fmla="*/ 1168400 w 2316162"/>
              <a:gd name="connsiteY94" fmla="*/ 2259012 h 2259012"/>
              <a:gd name="connsiteX95" fmla="*/ 1131887 w 2316162"/>
              <a:gd name="connsiteY95" fmla="*/ 2254250 h 2259012"/>
              <a:gd name="connsiteX96" fmla="*/ 1096962 w 2316162"/>
              <a:gd name="connsiteY96" fmla="*/ 2243137 h 2259012"/>
              <a:gd name="connsiteX97" fmla="*/ 1066800 w 2316162"/>
              <a:gd name="connsiteY97" fmla="*/ 2222500 h 2259012"/>
              <a:gd name="connsiteX98" fmla="*/ 1041400 w 2316162"/>
              <a:gd name="connsiteY98" fmla="*/ 2198687 h 2259012"/>
              <a:gd name="connsiteX99" fmla="*/ 1022350 w 2316162"/>
              <a:gd name="connsiteY99" fmla="*/ 2170112 h 2259012"/>
              <a:gd name="connsiteX100" fmla="*/ 1009650 w 2316162"/>
              <a:gd name="connsiteY100" fmla="*/ 2136775 h 2259012"/>
              <a:gd name="connsiteX101" fmla="*/ 1004887 w 2316162"/>
              <a:gd name="connsiteY101" fmla="*/ 2098675 h 2259012"/>
              <a:gd name="connsiteX102" fmla="*/ 1006475 w 2316162"/>
              <a:gd name="connsiteY102" fmla="*/ 2081212 h 2259012"/>
              <a:gd name="connsiteX103" fmla="*/ 1011237 w 2316162"/>
              <a:gd name="connsiteY103" fmla="*/ 2058987 h 2259012"/>
              <a:gd name="connsiteX104" fmla="*/ 1019175 w 2316162"/>
              <a:gd name="connsiteY104" fmla="*/ 2035175 h 2259012"/>
              <a:gd name="connsiteX105" fmla="*/ 1027112 w 2316162"/>
              <a:gd name="connsiteY105" fmla="*/ 2014537 h 2259012"/>
              <a:gd name="connsiteX106" fmla="*/ 1033462 w 2316162"/>
              <a:gd name="connsiteY106" fmla="*/ 1993900 h 2259012"/>
              <a:gd name="connsiteX107" fmla="*/ 1039812 w 2316162"/>
              <a:gd name="connsiteY107" fmla="*/ 1978025 h 2259012"/>
              <a:gd name="connsiteX108" fmla="*/ 1044575 w 2316162"/>
              <a:gd name="connsiteY108" fmla="*/ 1968500 h 2259012"/>
              <a:gd name="connsiteX109" fmla="*/ 1046162 w 2316162"/>
              <a:gd name="connsiteY109" fmla="*/ 1963737 h 2259012"/>
              <a:gd name="connsiteX110" fmla="*/ 1054100 w 2316162"/>
              <a:gd name="connsiteY110" fmla="*/ 1936750 h 2259012"/>
              <a:gd name="connsiteX111" fmla="*/ 1054100 w 2316162"/>
              <a:gd name="connsiteY111" fmla="*/ 1912937 h 2259012"/>
              <a:gd name="connsiteX112" fmla="*/ 1046162 w 2316162"/>
              <a:gd name="connsiteY112" fmla="*/ 1892300 h 2259012"/>
              <a:gd name="connsiteX113" fmla="*/ 1030287 w 2316162"/>
              <a:gd name="connsiteY113" fmla="*/ 1878012 h 2259012"/>
              <a:gd name="connsiteX114" fmla="*/ 1006475 w 2316162"/>
              <a:gd name="connsiteY114" fmla="*/ 1866900 h 2259012"/>
              <a:gd name="connsiteX115" fmla="*/ 979487 w 2316162"/>
              <a:gd name="connsiteY115" fmla="*/ 1862137 h 2259012"/>
              <a:gd name="connsiteX116" fmla="*/ 420687 w 2316162"/>
              <a:gd name="connsiteY116" fmla="*/ 1862137 h 2259012"/>
              <a:gd name="connsiteX117" fmla="*/ 411984 w 2316162"/>
              <a:gd name="connsiteY117" fmla="*/ 1368423 h 2259012"/>
              <a:gd name="connsiteX118" fmla="*/ 409575 w 2316162"/>
              <a:gd name="connsiteY118" fmla="*/ 1368423 h 2259012"/>
              <a:gd name="connsiteX119" fmla="*/ 409575 w 2316162"/>
              <a:gd name="connsiteY119" fmla="*/ 1306513 h 2259012"/>
              <a:gd name="connsiteX120" fmla="*/ 406400 w 2316162"/>
              <a:gd name="connsiteY120" fmla="*/ 1284288 h 2259012"/>
              <a:gd name="connsiteX121" fmla="*/ 398463 w 2316162"/>
              <a:gd name="connsiteY121" fmla="*/ 1266825 h 2259012"/>
              <a:gd name="connsiteX122" fmla="*/ 382588 w 2316162"/>
              <a:gd name="connsiteY122" fmla="*/ 1254125 h 2259012"/>
              <a:gd name="connsiteX123" fmla="*/ 365125 w 2316162"/>
              <a:gd name="connsiteY123" fmla="*/ 1247775 h 2259012"/>
              <a:gd name="connsiteX124" fmla="*/ 344488 w 2316162"/>
              <a:gd name="connsiteY124" fmla="*/ 1246188 h 2259012"/>
              <a:gd name="connsiteX125" fmla="*/ 320675 w 2316162"/>
              <a:gd name="connsiteY125" fmla="*/ 1249363 h 2259012"/>
              <a:gd name="connsiteX126" fmla="*/ 295275 w 2316162"/>
              <a:gd name="connsiteY126" fmla="*/ 1257300 h 2259012"/>
              <a:gd name="connsiteX127" fmla="*/ 292100 w 2316162"/>
              <a:gd name="connsiteY127" fmla="*/ 1258888 h 2259012"/>
              <a:gd name="connsiteX128" fmla="*/ 282575 w 2316162"/>
              <a:gd name="connsiteY128" fmla="*/ 1262063 h 2259012"/>
              <a:gd name="connsiteX129" fmla="*/ 266700 w 2316162"/>
              <a:gd name="connsiteY129" fmla="*/ 1265238 h 2259012"/>
              <a:gd name="connsiteX130" fmla="*/ 249238 w 2316162"/>
              <a:gd name="connsiteY130" fmla="*/ 1270000 h 2259012"/>
              <a:gd name="connsiteX131" fmla="*/ 227013 w 2316162"/>
              <a:gd name="connsiteY131" fmla="*/ 1273175 h 2259012"/>
              <a:gd name="connsiteX132" fmla="*/ 204788 w 2316162"/>
              <a:gd name="connsiteY132" fmla="*/ 1277938 h 2259012"/>
              <a:gd name="connsiteX133" fmla="*/ 184150 w 2316162"/>
              <a:gd name="connsiteY133" fmla="*/ 1279525 h 2259012"/>
              <a:gd name="connsiteX134" fmla="*/ 165100 w 2316162"/>
              <a:gd name="connsiteY134" fmla="*/ 1281113 h 2259012"/>
              <a:gd name="connsiteX135" fmla="*/ 127000 w 2316162"/>
              <a:gd name="connsiteY135" fmla="*/ 1276350 h 2259012"/>
              <a:gd name="connsiteX136" fmla="*/ 92075 w 2316162"/>
              <a:gd name="connsiteY136" fmla="*/ 1265238 h 2259012"/>
              <a:gd name="connsiteX137" fmla="*/ 61913 w 2316162"/>
              <a:gd name="connsiteY137" fmla="*/ 1246188 h 2259012"/>
              <a:gd name="connsiteX138" fmla="*/ 36513 w 2316162"/>
              <a:gd name="connsiteY138" fmla="*/ 1220788 h 2259012"/>
              <a:gd name="connsiteX139" fmla="*/ 17463 w 2316162"/>
              <a:gd name="connsiteY139" fmla="*/ 1192213 h 2259012"/>
              <a:gd name="connsiteX140" fmla="*/ 4763 w 2316162"/>
              <a:gd name="connsiteY140" fmla="*/ 1158875 h 2259012"/>
              <a:gd name="connsiteX141" fmla="*/ 0 w 2316162"/>
              <a:gd name="connsiteY141" fmla="*/ 1122362 h 2259012"/>
              <a:gd name="connsiteX142" fmla="*/ 4763 w 2316162"/>
              <a:gd name="connsiteY142" fmla="*/ 1085850 h 2259012"/>
              <a:gd name="connsiteX143" fmla="*/ 17463 w 2316162"/>
              <a:gd name="connsiteY143" fmla="*/ 1052512 h 2259012"/>
              <a:gd name="connsiteX144" fmla="*/ 36513 w 2316162"/>
              <a:gd name="connsiteY144" fmla="*/ 1022350 h 2259012"/>
              <a:gd name="connsiteX145" fmla="*/ 61913 w 2316162"/>
              <a:gd name="connsiteY145" fmla="*/ 998537 h 2259012"/>
              <a:gd name="connsiteX146" fmla="*/ 92075 w 2316162"/>
              <a:gd name="connsiteY146" fmla="*/ 979487 h 2259012"/>
              <a:gd name="connsiteX147" fmla="*/ 127000 w 2316162"/>
              <a:gd name="connsiteY147" fmla="*/ 968375 h 2259012"/>
              <a:gd name="connsiteX148" fmla="*/ 165100 w 2316162"/>
              <a:gd name="connsiteY148" fmla="*/ 963612 h 2259012"/>
              <a:gd name="connsiteX149" fmla="*/ 184150 w 2316162"/>
              <a:gd name="connsiteY149" fmla="*/ 965200 h 2259012"/>
              <a:gd name="connsiteX150" fmla="*/ 206375 w 2316162"/>
              <a:gd name="connsiteY150" fmla="*/ 969962 h 2259012"/>
              <a:gd name="connsiteX151" fmla="*/ 230188 w 2316162"/>
              <a:gd name="connsiteY151" fmla="*/ 976312 h 2259012"/>
              <a:gd name="connsiteX152" fmla="*/ 252413 w 2316162"/>
              <a:gd name="connsiteY152" fmla="*/ 984250 h 2259012"/>
              <a:gd name="connsiteX153" fmla="*/ 273050 w 2316162"/>
              <a:gd name="connsiteY153" fmla="*/ 990600 h 2259012"/>
              <a:gd name="connsiteX154" fmla="*/ 290513 w 2316162"/>
              <a:gd name="connsiteY154" fmla="*/ 996950 h 2259012"/>
              <a:gd name="connsiteX155" fmla="*/ 301625 w 2316162"/>
              <a:gd name="connsiteY155" fmla="*/ 1001712 h 2259012"/>
              <a:gd name="connsiteX156" fmla="*/ 304800 w 2316162"/>
              <a:gd name="connsiteY156" fmla="*/ 1003300 h 2259012"/>
              <a:gd name="connsiteX157" fmla="*/ 333375 w 2316162"/>
              <a:gd name="connsiteY157" fmla="*/ 1011237 h 2259012"/>
              <a:gd name="connsiteX158" fmla="*/ 358775 w 2316162"/>
              <a:gd name="connsiteY158" fmla="*/ 1009650 h 2259012"/>
              <a:gd name="connsiteX159" fmla="*/ 379413 w 2316162"/>
              <a:gd name="connsiteY159" fmla="*/ 1001712 h 2259012"/>
              <a:gd name="connsiteX160" fmla="*/ 396875 w 2316162"/>
              <a:gd name="connsiteY160" fmla="*/ 987425 h 2259012"/>
              <a:gd name="connsiteX161" fmla="*/ 406400 w 2316162"/>
              <a:gd name="connsiteY161" fmla="*/ 965200 h 2259012"/>
              <a:gd name="connsiteX162" fmla="*/ 409575 w 2316162"/>
              <a:gd name="connsiteY162" fmla="*/ 936625 h 2259012"/>
              <a:gd name="connsiteX163" fmla="*/ 409575 w 2316162"/>
              <a:gd name="connsiteY163" fmla="*/ 402374 h 2259012"/>
              <a:gd name="connsiteX164" fmla="*/ 412616 w 2316162"/>
              <a:gd name="connsiteY164" fmla="*/ 402374 h 2259012"/>
              <a:gd name="connsiteX165" fmla="*/ 412616 w 2316162"/>
              <a:gd name="connsiteY165" fmla="*/ 395287 h 2259012"/>
              <a:gd name="connsiteX166" fmla="*/ 969962 w 2316162"/>
              <a:gd name="connsiteY166" fmla="*/ 395287 h 2259012"/>
              <a:gd name="connsiteX167" fmla="*/ 996950 w 2316162"/>
              <a:gd name="connsiteY167" fmla="*/ 392112 h 2259012"/>
              <a:gd name="connsiteX168" fmla="*/ 1020762 w 2316162"/>
              <a:gd name="connsiteY168" fmla="*/ 382587 h 2259012"/>
              <a:gd name="connsiteX169" fmla="*/ 1036637 w 2316162"/>
              <a:gd name="connsiteY169" fmla="*/ 366712 h 2259012"/>
              <a:gd name="connsiteX170" fmla="*/ 1044575 w 2316162"/>
              <a:gd name="connsiteY170" fmla="*/ 346075 h 2259012"/>
              <a:gd name="connsiteX171" fmla="*/ 1046162 w 2316162"/>
              <a:gd name="connsiteY171" fmla="*/ 322262 h 2259012"/>
              <a:gd name="connsiteX172" fmla="*/ 1038225 w 2316162"/>
              <a:gd name="connsiteY172" fmla="*/ 295275 h 2259012"/>
              <a:gd name="connsiteX173" fmla="*/ 1036637 w 2316162"/>
              <a:gd name="connsiteY173" fmla="*/ 290512 h 2259012"/>
              <a:gd name="connsiteX174" fmla="*/ 1031875 w 2316162"/>
              <a:gd name="connsiteY174" fmla="*/ 280987 h 2259012"/>
              <a:gd name="connsiteX175" fmla="*/ 1025525 w 2316162"/>
              <a:gd name="connsiteY175" fmla="*/ 265112 h 2259012"/>
              <a:gd name="connsiteX176" fmla="*/ 1016000 w 2316162"/>
              <a:gd name="connsiteY176" fmla="*/ 244475 h 2259012"/>
              <a:gd name="connsiteX177" fmla="*/ 1008062 w 2316162"/>
              <a:gd name="connsiteY177" fmla="*/ 222250 h 2259012"/>
              <a:gd name="connsiteX178" fmla="*/ 1001712 w 2316162"/>
              <a:gd name="connsiteY178" fmla="*/ 200025 h 2259012"/>
              <a:gd name="connsiteX179" fmla="*/ 996950 w 2316162"/>
              <a:gd name="connsiteY179" fmla="*/ 177800 h 2259012"/>
              <a:gd name="connsiteX180" fmla="*/ 995362 w 2316162"/>
              <a:gd name="connsiteY180" fmla="*/ 158750 h 2259012"/>
              <a:gd name="connsiteX181" fmla="*/ 1000125 w 2316162"/>
              <a:gd name="connsiteY181" fmla="*/ 122237 h 2259012"/>
              <a:gd name="connsiteX182" fmla="*/ 1011237 w 2316162"/>
              <a:gd name="connsiteY182" fmla="*/ 88900 h 2259012"/>
              <a:gd name="connsiteX183" fmla="*/ 1031875 w 2316162"/>
              <a:gd name="connsiteY183" fmla="*/ 60325 h 2259012"/>
              <a:gd name="connsiteX184" fmla="*/ 1057275 w 2316162"/>
              <a:gd name="connsiteY184" fmla="*/ 34925 h 2259012"/>
              <a:gd name="connsiteX185" fmla="*/ 1087437 w 2316162"/>
              <a:gd name="connsiteY185" fmla="*/ 15875 h 2259012"/>
              <a:gd name="connsiteX186" fmla="*/ 1122362 w 2316162"/>
              <a:gd name="connsiteY186" fmla="*/ 4762 h 2259012"/>
              <a:gd name="connsiteX187" fmla="*/ 1160462 w 2316162"/>
              <a:gd name="connsiteY187" fmla="*/ 0 h 2259012"/>
              <a:gd name="connsiteX0" fmla="*/ 1160462 w 2316162"/>
              <a:gd name="connsiteY0" fmla="*/ 0 h 2259012"/>
              <a:gd name="connsiteX1" fmla="*/ 1198562 w 2316162"/>
              <a:gd name="connsiteY1" fmla="*/ 4762 h 2259012"/>
              <a:gd name="connsiteX2" fmla="*/ 1231900 w 2316162"/>
              <a:gd name="connsiteY2" fmla="*/ 15875 h 2259012"/>
              <a:gd name="connsiteX3" fmla="*/ 1262062 w 2316162"/>
              <a:gd name="connsiteY3" fmla="*/ 34925 h 2259012"/>
              <a:gd name="connsiteX4" fmla="*/ 1289050 w 2316162"/>
              <a:gd name="connsiteY4" fmla="*/ 60325 h 2259012"/>
              <a:gd name="connsiteX5" fmla="*/ 1308100 w 2316162"/>
              <a:gd name="connsiteY5" fmla="*/ 88900 h 2259012"/>
              <a:gd name="connsiteX6" fmla="*/ 1320800 w 2316162"/>
              <a:gd name="connsiteY6" fmla="*/ 122237 h 2259012"/>
              <a:gd name="connsiteX7" fmla="*/ 1323975 w 2316162"/>
              <a:gd name="connsiteY7" fmla="*/ 158750 h 2259012"/>
              <a:gd name="connsiteX8" fmla="*/ 1322387 w 2316162"/>
              <a:gd name="connsiteY8" fmla="*/ 177800 h 2259012"/>
              <a:gd name="connsiteX9" fmla="*/ 1317625 w 2316162"/>
              <a:gd name="connsiteY9" fmla="*/ 200025 h 2259012"/>
              <a:gd name="connsiteX10" fmla="*/ 1311275 w 2316162"/>
              <a:gd name="connsiteY10" fmla="*/ 222250 h 2259012"/>
              <a:gd name="connsiteX11" fmla="*/ 1304925 w 2316162"/>
              <a:gd name="connsiteY11" fmla="*/ 244475 h 2259012"/>
              <a:gd name="connsiteX12" fmla="*/ 1296987 w 2316162"/>
              <a:gd name="connsiteY12" fmla="*/ 265112 h 2259012"/>
              <a:gd name="connsiteX13" fmla="*/ 1290637 w 2316162"/>
              <a:gd name="connsiteY13" fmla="*/ 280987 h 2259012"/>
              <a:gd name="connsiteX14" fmla="*/ 1285875 w 2316162"/>
              <a:gd name="connsiteY14" fmla="*/ 290512 h 2259012"/>
              <a:gd name="connsiteX15" fmla="*/ 1282700 w 2316162"/>
              <a:gd name="connsiteY15" fmla="*/ 295275 h 2259012"/>
              <a:gd name="connsiteX16" fmla="*/ 1274762 w 2316162"/>
              <a:gd name="connsiteY16" fmla="*/ 322262 h 2259012"/>
              <a:gd name="connsiteX17" fmla="*/ 1274762 w 2316162"/>
              <a:gd name="connsiteY17" fmla="*/ 346075 h 2259012"/>
              <a:gd name="connsiteX18" fmla="*/ 1285875 w 2316162"/>
              <a:gd name="connsiteY18" fmla="*/ 366712 h 2259012"/>
              <a:gd name="connsiteX19" fmla="*/ 1300162 w 2316162"/>
              <a:gd name="connsiteY19" fmla="*/ 382587 h 2259012"/>
              <a:gd name="connsiteX20" fmla="*/ 1322387 w 2316162"/>
              <a:gd name="connsiteY20" fmla="*/ 392112 h 2259012"/>
              <a:gd name="connsiteX21" fmla="*/ 1350962 w 2316162"/>
              <a:gd name="connsiteY21" fmla="*/ 395287 h 2259012"/>
              <a:gd name="connsiteX22" fmla="*/ 1908175 w 2316162"/>
              <a:gd name="connsiteY22" fmla="*/ 395287 h 2259012"/>
              <a:gd name="connsiteX23" fmla="*/ 1911350 w 2316162"/>
              <a:gd name="connsiteY23" fmla="*/ 477837 h 2259012"/>
              <a:gd name="connsiteX24" fmla="*/ 1911350 w 2316162"/>
              <a:gd name="connsiteY24" fmla="*/ 485775 h 2259012"/>
              <a:gd name="connsiteX25" fmla="*/ 1911350 w 2316162"/>
              <a:gd name="connsiteY25" fmla="*/ 496887 h 2259012"/>
              <a:gd name="connsiteX26" fmla="*/ 1911350 w 2316162"/>
              <a:gd name="connsiteY26" fmla="*/ 506412 h 2259012"/>
              <a:gd name="connsiteX27" fmla="*/ 1908175 w 2316162"/>
              <a:gd name="connsiteY27" fmla="*/ 936625 h 2259012"/>
              <a:gd name="connsiteX28" fmla="*/ 1909762 w 2316162"/>
              <a:gd name="connsiteY28" fmla="*/ 962025 h 2259012"/>
              <a:gd name="connsiteX29" fmla="*/ 1917700 w 2316162"/>
              <a:gd name="connsiteY29" fmla="*/ 981075 h 2259012"/>
              <a:gd name="connsiteX30" fmla="*/ 1930400 w 2316162"/>
              <a:gd name="connsiteY30" fmla="*/ 995362 h 2259012"/>
              <a:gd name="connsiteX31" fmla="*/ 1946275 w 2316162"/>
              <a:gd name="connsiteY31" fmla="*/ 1006475 h 2259012"/>
              <a:gd name="connsiteX32" fmla="*/ 1965325 w 2316162"/>
              <a:gd name="connsiteY32" fmla="*/ 1011237 h 2259012"/>
              <a:gd name="connsiteX33" fmla="*/ 1985962 w 2316162"/>
              <a:gd name="connsiteY33" fmla="*/ 1009650 h 2259012"/>
              <a:gd name="connsiteX34" fmla="*/ 2011362 w 2316162"/>
              <a:gd name="connsiteY34" fmla="*/ 1003300 h 2259012"/>
              <a:gd name="connsiteX35" fmla="*/ 2016125 w 2316162"/>
              <a:gd name="connsiteY35" fmla="*/ 1001712 h 2259012"/>
              <a:gd name="connsiteX36" fmla="*/ 2027237 w 2316162"/>
              <a:gd name="connsiteY36" fmla="*/ 996950 h 2259012"/>
              <a:gd name="connsiteX37" fmla="*/ 2043112 w 2316162"/>
              <a:gd name="connsiteY37" fmla="*/ 990600 h 2259012"/>
              <a:gd name="connsiteX38" fmla="*/ 2063750 w 2316162"/>
              <a:gd name="connsiteY38" fmla="*/ 982662 h 2259012"/>
              <a:gd name="connsiteX39" fmla="*/ 2087562 w 2316162"/>
              <a:gd name="connsiteY39" fmla="*/ 976312 h 2259012"/>
              <a:gd name="connsiteX40" fmla="*/ 2109787 w 2316162"/>
              <a:gd name="connsiteY40" fmla="*/ 969962 h 2259012"/>
              <a:gd name="connsiteX41" fmla="*/ 2132012 w 2316162"/>
              <a:gd name="connsiteY41" fmla="*/ 965200 h 2259012"/>
              <a:gd name="connsiteX42" fmla="*/ 2151062 w 2316162"/>
              <a:gd name="connsiteY42" fmla="*/ 963612 h 2259012"/>
              <a:gd name="connsiteX43" fmla="*/ 2190750 w 2316162"/>
              <a:gd name="connsiteY43" fmla="*/ 968375 h 2259012"/>
              <a:gd name="connsiteX44" fmla="*/ 2224087 w 2316162"/>
              <a:gd name="connsiteY44" fmla="*/ 979487 h 2259012"/>
              <a:gd name="connsiteX45" fmla="*/ 2254250 w 2316162"/>
              <a:gd name="connsiteY45" fmla="*/ 998537 h 2259012"/>
              <a:gd name="connsiteX46" fmla="*/ 2281237 w 2316162"/>
              <a:gd name="connsiteY46" fmla="*/ 1022350 h 2259012"/>
              <a:gd name="connsiteX47" fmla="*/ 2298700 w 2316162"/>
              <a:gd name="connsiteY47" fmla="*/ 1052512 h 2259012"/>
              <a:gd name="connsiteX48" fmla="*/ 2311400 w 2316162"/>
              <a:gd name="connsiteY48" fmla="*/ 1085850 h 2259012"/>
              <a:gd name="connsiteX49" fmla="*/ 2316162 w 2316162"/>
              <a:gd name="connsiteY49" fmla="*/ 1120775 h 2259012"/>
              <a:gd name="connsiteX50" fmla="*/ 2311400 w 2316162"/>
              <a:gd name="connsiteY50" fmla="*/ 1158875 h 2259012"/>
              <a:gd name="connsiteX51" fmla="*/ 2298700 w 2316162"/>
              <a:gd name="connsiteY51" fmla="*/ 1192212 h 2259012"/>
              <a:gd name="connsiteX52" fmla="*/ 2281237 w 2316162"/>
              <a:gd name="connsiteY52" fmla="*/ 1220787 h 2259012"/>
              <a:gd name="connsiteX53" fmla="*/ 2254250 w 2316162"/>
              <a:gd name="connsiteY53" fmla="*/ 1246187 h 2259012"/>
              <a:gd name="connsiteX54" fmla="*/ 2224087 w 2316162"/>
              <a:gd name="connsiteY54" fmla="*/ 1265237 h 2259012"/>
              <a:gd name="connsiteX55" fmla="*/ 2190750 w 2316162"/>
              <a:gd name="connsiteY55" fmla="*/ 1276350 h 2259012"/>
              <a:gd name="connsiteX56" fmla="*/ 2151062 w 2316162"/>
              <a:gd name="connsiteY56" fmla="*/ 1281112 h 2259012"/>
              <a:gd name="connsiteX57" fmla="*/ 2132012 w 2316162"/>
              <a:gd name="connsiteY57" fmla="*/ 1279525 h 2259012"/>
              <a:gd name="connsiteX58" fmla="*/ 2109787 w 2316162"/>
              <a:gd name="connsiteY58" fmla="*/ 1274762 h 2259012"/>
              <a:gd name="connsiteX59" fmla="*/ 2087562 w 2316162"/>
              <a:gd name="connsiteY59" fmla="*/ 1268412 h 2259012"/>
              <a:gd name="connsiteX60" fmla="*/ 2063750 w 2316162"/>
              <a:gd name="connsiteY60" fmla="*/ 1260475 h 2259012"/>
              <a:gd name="connsiteX61" fmla="*/ 2043112 w 2316162"/>
              <a:gd name="connsiteY61" fmla="*/ 1254125 h 2259012"/>
              <a:gd name="connsiteX62" fmla="*/ 2027237 w 2316162"/>
              <a:gd name="connsiteY62" fmla="*/ 1247775 h 2259012"/>
              <a:gd name="connsiteX63" fmla="*/ 2016125 w 2316162"/>
              <a:gd name="connsiteY63" fmla="*/ 1243012 h 2259012"/>
              <a:gd name="connsiteX64" fmla="*/ 2011362 w 2316162"/>
              <a:gd name="connsiteY64" fmla="*/ 1241425 h 2259012"/>
              <a:gd name="connsiteX65" fmla="*/ 1985962 w 2316162"/>
              <a:gd name="connsiteY65" fmla="*/ 1235075 h 2259012"/>
              <a:gd name="connsiteX66" fmla="*/ 1965325 w 2316162"/>
              <a:gd name="connsiteY66" fmla="*/ 1233487 h 2259012"/>
              <a:gd name="connsiteX67" fmla="*/ 1946275 w 2316162"/>
              <a:gd name="connsiteY67" fmla="*/ 1238250 h 2259012"/>
              <a:gd name="connsiteX68" fmla="*/ 1930400 w 2316162"/>
              <a:gd name="connsiteY68" fmla="*/ 1247775 h 2259012"/>
              <a:gd name="connsiteX69" fmla="*/ 1917700 w 2316162"/>
              <a:gd name="connsiteY69" fmla="*/ 1263650 h 2259012"/>
              <a:gd name="connsiteX70" fmla="*/ 1909762 w 2316162"/>
              <a:gd name="connsiteY70" fmla="*/ 1282700 h 2259012"/>
              <a:gd name="connsiteX71" fmla="*/ 1908175 w 2316162"/>
              <a:gd name="connsiteY71" fmla="*/ 1306512 h 2259012"/>
              <a:gd name="connsiteX72" fmla="*/ 1909203 w 2316162"/>
              <a:gd name="connsiteY72" fmla="*/ 1861565 h 2259012"/>
              <a:gd name="connsiteX73" fmla="*/ 1358900 w 2316162"/>
              <a:gd name="connsiteY73" fmla="*/ 1862137 h 2259012"/>
              <a:gd name="connsiteX74" fmla="*/ 1331912 w 2316162"/>
              <a:gd name="connsiteY74" fmla="*/ 1866900 h 2259012"/>
              <a:gd name="connsiteX75" fmla="*/ 1309687 w 2316162"/>
              <a:gd name="connsiteY75" fmla="*/ 1878012 h 2259012"/>
              <a:gd name="connsiteX76" fmla="*/ 1293812 w 2316162"/>
              <a:gd name="connsiteY76" fmla="*/ 1892300 h 2259012"/>
              <a:gd name="connsiteX77" fmla="*/ 1285875 w 2316162"/>
              <a:gd name="connsiteY77" fmla="*/ 1912937 h 2259012"/>
              <a:gd name="connsiteX78" fmla="*/ 1282700 w 2316162"/>
              <a:gd name="connsiteY78" fmla="*/ 1936750 h 2259012"/>
              <a:gd name="connsiteX79" fmla="*/ 1292225 w 2316162"/>
              <a:gd name="connsiteY79" fmla="*/ 1963737 h 2259012"/>
              <a:gd name="connsiteX80" fmla="*/ 1293812 w 2316162"/>
              <a:gd name="connsiteY80" fmla="*/ 1968500 h 2259012"/>
              <a:gd name="connsiteX81" fmla="*/ 1298575 w 2316162"/>
              <a:gd name="connsiteY81" fmla="*/ 1978025 h 2259012"/>
              <a:gd name="connsiteX82" fmla="*/ 1304925 w 2316162"/>
              <a:gd name="connsiteY82" fmla="*/ 1993900 h 2259012"/>
              <a:gd name="connsiteX83" fmla="*/ 1312862 w 2316162"/>
              <a:gd name="connsiteY83" fmla="*/ 2014537 h 2259012"/>
              <a:gd name="connsiteX84" fmla="*/ 1320800 w 2316162"/>
              <a:gd name="connsiteY84" fmla="*/ 2035175 h 2259012"/>
              <a:gd name="connsiteX85" fmla="*/ 1327150 w 2316162"/>
              <a:gd name="connsiteY85" fmla="*/ 2058987 h 2259012"/>
              <a:gd name="connsiteX86" fmla="*/ 1331912 w 2316162"/>
              <a:gd name="connsiteY86" fmla="*/ 2081212 h 2259012"/>
              <a:gd name="connsiteX87" fmla="*/ 1333500 w 2316162"/>
              <a:gd name="connsiteY87" fmla="*/ 2098675 h 2259012"/>
              <a:gd name="connsiteX88" fmla="*/ 1328737 w 2316162"/>
              <a:gd name="connsiteY88" fmla="*/ 2136775 h 2259012"/>
              <a:gd name="connsiteX89" fmla="*/ 1316037 w 2316162"/>
              <a:gd name="connsiteY89" fmla="*/ 2170112 h 2259012"/>
              <a:gd name="connsiteX90" fmla="*/ 1298575 w 2316162"/>
              <a:gd name="connsiteY90" fmla="*/ 2198687 h 2259012"/>
              <a:gd name="connsiteX91" fmla="*/ 1271587 w 2316162"/>
              <a:gd name="connsiteY91" fmla="*/ 2222500 h 2259012"/>
              <a:gd name="connsiteX92" fmla="*/ 1241425 w 2316162"/>
              <a:gd name="connsiteY92" fmla="*/ 2243137 h 2259012"/>
              <a:gd name="connsiteX93" fmla="*/ 1208087 w 2316162"/>
              <a:gd name="connsiteY93" fmla="*/ 2254250 h 2259012"/>
              <a:gd name="connsiteX94" fmla="*/ 1168400 w 2316162"/>
              <a:gd name="connsiteY94" fmla="*/ 2259012 h 2259012"/>
              <a:gd name="connsiteX95" fmla="*/ 1131887 w 2316162"/>
              <a:gd name="connsiteY95" fmla="*/ 2254250 h 2259012"/>
              <a:gd name="connsiteX96" fmla="*/ 1096962 w 2316162"/>
              <a:gd name="connsiteY96" fmla="*/ 2243137 h 2259012"/>
              <a:gd name="connsiteX97" fmla="*/ 1066800 w 2316162"/>
              <a:gd name="connsiteY97" fmla="*/ 2222500 h 2259012"/>
              <a:gd name="connsiteX98" fmla="*/ 1041400 w 2316162"/>
              <a:gd name="connsiteY98" fmla="*/ 2198687 h 2259012"/>
              <a:gd name="connsiteX99" fmla="*/ 1022350 w 2316162"/>
              <a:gd name="connsiteY99" fmla="*/ 2170112 h 2259012"/>
              <a:gd name="connsiteX100" fmla="*/ 1009650 w 2316162"/>
              <a:gd name="connsiteY100" fmla="*/ 2136775 h 2259012"/>
              <a:gd name="connsiteX101" fmla="*/ 1004887 w 2316162"/>
              <a:gd name="connsiteY101" fmla="*/ 2098675 h 2259012"/>
              <a:gd name="connsiteX102" fmla="*/ 1006475 w 2316162"/>
              <a:gd name="connsiteY102" fmla="*/ 2081212 h 2259012"/>
              <a:gd name="connsiteX103" fmla="*/ 1011237 w 2316162"/>
              <a:gd name="connsiteY103" fmla="*/ 2058987 h 2259012"/>
              <a:gd name="connsiteX104" fmla="*/ 1019175 w 2316162"/>
              <a:gd name="connsiteY104" fmla="*/ 2035175 h 2259012"/>
              <a:gd name="connsiteX105" fmla="*/ 1027112 w 2316162"/>
              <a:gd name="connsiteY105" fmla="*/ 2014537 h 2259012"/>
              <a:gd name="connsiteX106" fmla="*/ 1033462 w 2316162"/>
              <a:gd name="connsiteY106" fmla="*/ 1993900 h 2259012"/>
              <a:gd name="connsiteX107" fmla="*/ 1039812 w 2316162"/>
              <a:gd name="connsiteY107" fmla="*/ 1978025 h 2259012"/>
              <a:gd name="connsiteX108" fmla="*/ 1044575 w 2316162"/>
              <a:gd name="connsiteY108" fmla="*/ 1968500 h 2259012"/>
              <a:gd name="connsiteX109" fmla="*/ 1046162 w 2316162"/>
              <a:gd name="connsiteY109" fmla="*/ 1963737 h 2259012"/>
              <a:gd name="connsiteX110" fmla="*/ 1054100 w 2316162"/>
              <a:gd name="connsiteY110" fmla="*/ 1936750 h 2259012"/>
              <a:gd name="connsiteX111" fmla="*/ 1054100 w 2316162"/>
              <a:gd name="connsiteY111" fmla="*/ 1912937 h 2259012"/>
              <a:gd name="connsiteX112" fmla="*/ 1046162 w 2316162"/>
              <a:gd name="connsiteY112" fmla="*/ 1892300 h 2259012"/>
              <a:gd name="connsiteX113" fmla="*/ 1030287 w 2316162"/>
              <a:gd name="connsiteY113" fmla="*/ 1878012 h 2259012"/>
              <a:gd name="connsiteX114" fmla="*/ 1006475 w 2316162"/>
              <a:gd name="connsiteY114" fmla="*/ 1866900 h 2259012"/>
              <a:gd name="connsiteX115" fmla="*/ 979487 w 2316162"/>
              <a:gd name="connsiteY115" fmla="*/ 1862137 h 2259012"/>
              <a:gd name="connsiteX116" fmla="*/ 409209 w 2316162"/>
              <a:gd name="connsiteY116" fmla="*/ 1862137 h 2259012"/>
              <a:gd name="connsiteX117" fmla="*/ 411984 w 2316162"/>
              <a:gd name="connsiteY117" fmla="*/ 1368423 h 2259012"/>
              <a:gd name="connsiteX118" fmla="*/ 409575 w 2316162"/>
              <a:gd name="connsiteY118" fmla="*/ 1368423 h 2259012"/>
              <a:gd name="connsiteX119" fmla="*/ 409575 w 2316162"/>
              <a:gd name="connsiteY119" fmla="*/ 1306513 h 2259012"/>
              <a:gd name="connsiteX120" fmla="*/ 406400 w 2316162"/>
              <a:gd name="connsiteY120" fmla="*/ 1284288 h 2259012"/>
              <a:gd name="connsiteX121" fmla="*/ 398463 w 2316162"/>
              <a:gd name="connsiteY121" fmla="*/ 1266825 h 2259012"/>
              <a:gd name="connsiteX122" fmla="*/ 382588 w 2316162"/>
              <a:gd name="connsiteY122" fmla="*/ 1254125 h 2259012"/>
              <a:gd name="connsiteX123" fmla="*/ 365125 w 2316162"/>
              <a:gd name="connsiteY123" fmla="*/ 1247775 h 2259012"/>
              <a:gd name="connsiteX124" fmla="*/ 344488 w 2316162"/>
              <a:gd name="connsiteY124" fmla="*/ 1246188 h 2259012"/>
              <a:gd name="connsiteX125" fmla="*/ 320675 w 2316162"/>
              <a:gd name="connsiteY125" fmla="*/ 1249363 h 2259012"/>
              <a:gd name="connsiteX126" fmla="*/ 295275 w 2316162"/>
              <a:gd name="connsiteY126" fmla="*/ 1257300 h 2259012"/>
              <a:gd name="connsiteX127" fmla="*/ 292100 w 2316162"/>
              <a:gd name="connsiteY127" fmla="*/ 1258888 h 2259012"/>
              <a:gd name="connsiteX128" fmla="*/ 282575 w 2316162"/>
              <a:gd name="connsiteY128" fmla="*/ 1262063 h 2259012"/>
              <a:gd name="connsiteX129" fmla="*/ 266700 w 2316162"/>
              <a:gd name="connsiteY129" fmla="*/ 1265238 h 2259012"/>
              <a:gd name="connsiteX130" fmla="*/ 249238 w 2316162"/>
              <a:gd name="connsiteY130" fmla="*/ 1270000 h 2259012"/>
              <a:gd name="connsiteX131" fmla="*/ 227013 w 2316162"/>
              <a:gd name="connsiteY131" fmla="*/ 1273175 h 2259012"/>
              <a:gd name="connsiteX132" fmla="*/ 204788 w 2316162"/>
              <a:gd name="connsiteY132" fmla="*/ 1277938 h 2259012"/>
              <a:gd name="connsiteX133" fmla="*/ 184150 w 2316162"/>
              <a:gd name="connsiteY133" fmla="*/ 1279525 h 2259012"/>
              <a:gd name="connsiteX134" fmla="*/ 165100 w 2316162"/>
              <a:gd name="connsiteY134" fmla="*/ 1281113 h 2259012"/>
              <a:gd name="connsiteX135" fmla="*/ 127000 w 2316162"/>
              <a:gd name="connsiteY135" fmla="*/ 1276350 h 2259012"/>
              <a:gd name="connsiteX136" fmla="*/ 92075 w 2316162"/>
              <a:gd name="connsiteY136" fmla="*/ 1265238 h 2259012"/>
              <a:gd name="connsiteX137" fmla="*/ 61913 w 2316162"/>
              <a:gd name="connsiteY137" fmla="*/ 1246188 h 2259012"/>
              <a:gd name="connsiteX138" fmla="*/ 36513 w 2316162"/>
              <a:gd name="connsiteY138" fmla="*/ 1220788 h 2259012"/>
              <a:gd name="connsiteX139" fmla="*/ 17463 w 2316162"/>
              <a:gd name="connsiteY139" fmla="*/ 1192213 h 2259012"/>
              <a:gd name="connsiteX140" fmla="*/ 4763 w 2316162"/>
              <a:gd name="connsiteY140" fmla="*/ 1158875 h 2259012"/>
              <a:gd name="connsiteX141" fmla="*/ 0 w 2316162"/>
              <a:gd name="connsiteY141" fmla="*/ 1122362 h 2259012"/>
              <a:gd name="connsiteX142" fmla="*/ 4763 w 2316162"/>
              <a:gd name="connsiteY142" fmla="*/ 1085850 h 2259012"/>
              <a:gd name="connsiteX143" fmla="*/ 17463 w 2316162"/>
              <a:gd name="connsiteY143" fmla="*/ 1052512 h 2259012"/>
              <a:gd name="connsiteX144" fmla="*/ 36513 w 2316162"/>
              <a:gd name="connsiteY144" fmla="*/ 1022350 h 2259012"/>
              <a:gd name="connsiteX145" fmla="*/ 61913 w 2316162"/>
              <a:gd name="connsiteY145" fmla="*/ 998537 h 2259012"/>
              <a:gd name="connsiteX146" fmla="*/ 92075 w 2316162"/>
              <a:gd name="connsiteY146" fmla="*/ 979487 h 2259012"/>
              <a:gd name="connsiteX147" fmla="*/ 127000 w 2316162"/>
              <a:gd name="connsiteY147" fmla="*/ 968375 h 2259012"/>
              <a:gd name="connsiteX148" fmla="*/ 165100 w 2316162"/>
              <a:gd name="connsiteY148" fmla="*/ 963612 h 2259012"/>
              <a:gd name="connsiteX149" fmla="*/ 184150 w 2316162"/>
              <a:gd name="connsiteY149" fmla="*/ 965200 h 2259012"/>
              <a:gd name="connsiteX150" fmla="*/ 206375 w 2316162"/>
              <a:gd name="connsiteY150" fmla="*/ 969962 h 2259012"/>
              <a:gd name="connsiteX151" fmla="*/ 230188 w 2316162"/>
              <a:gd name="connsiteY151" fmla="*/ 976312 h 2259012"/>
              <a:gd name="connsiteX152" fmla="*/ 252413 w 2316162"/>
              <a:gd name="connsiteY152" fmla="*/ 984250 h 2259012"/>
              <a:gd name="connsiteX153" fmla="*/ 273050 w 2316162"/>
              <a:gd name="connsiteY153" fmla="*/ 990600 h 2259012"/>
              <a:gd name="connsiteX154" fmla="*/ 290513 w 2316162"/>
              <a:gd name="connsiteY154" fmla="*/ 996950 h 2259012"/>
              <a:gd name="connsiteX155" fmla="*/ 301625 w 2316162"/>
              <a:gd name="connsiteY155" fmla="*/ 1001712 h 2259012"/>
              <a:gd name="connsiteX156" fmla="*/ 304800 w 2316162"/>
              <a:gd name="connsiteY156" fmla="*/ 1003300 h 2259012"/>
              <a:gd name="connsiteX157" fmla="*/ 333375 w 2316162"/>
              <a:gd name="connsiteY157" fmla="*/ 1011237 h 2259012"/>
              <a:gd name="connsiteX158" fmla="*/ 358775 w 2316162"/>
              <a:gd name="connsiteY158" fmla="*/ 1009650 h 2259012"/>
              <a:gd name="connsiteX159" fmla="*/ 379413 w 2316162"/>
              <a:gd name="connsiteY159" fmla="*/ 1001712 h 2259012"/>
              <a:gd name="connsiteX160" fmla="*/ 396875 w 2316162"/>
              <a:gd name="connsiteY160" fmla="*/ 987425 h 2259012"/>
              <a:gd name="connsiteX161" fmla="*/ 406400 w 2316162"/>
              <a:gd name="connsiteY161" fmla="*/ 965200 h 2259012"/>
              <a:gd name="connsiteX162" fmla="*/ 409575 w 2316162"/>
              <a:gd name="connsiteY162" fmla="*/ 936625 h 2259012"/>
              <a:gd name="connsiteX163" fmla="*/ 409575 w 2316162"/>
              <a:gd name="connsiteY163" fmla="*/ 402374 h 2259012"/>
              <a:gd name="connsiteX164" fmla="*/ 412616 w 2316162"/>
              <a:gd name="connsiteY164" fmla="*/ 402374 h 2259012"/>
              <a:gd name="connsiteX165" fmla="*/ 412616 w 2316162"/>
              <a:gd name="connsiteY165" fmla="*/ 395287 h 2259012"/>
              <a:gd name="connsiteX166" fmla="*/ 969962 w 2316162"/>
              <a:gd name="connsiteY166" fmla="*/ 395287 h 2259012"/>
              <a:gd name="connsiteX167" fmla="*/ 996950 w 2316162"/>
              <a:gd name="connsiteY167" fmla="*/ 392112 h 2259012"/>
              <a:gd name="connsiteX168" fmla="*/ 1020762 w 2316162"/>
              <a:gd name="connsiteY168" fmla="*/ 382587 h 2259012"/>
              <a:gd name="connsiteX169" fmla="*/ 1036637 w 2316162"/>
              <a:gd name="connsiteY169" fmla="*/ 366712 h 2259012"/>
              <a:gd name="connsiteX170" fmla="*/ 1044575 w 2316162"/>
              <a:gd name="connsiteY170" fmla="*/ 346075 h 2259012"/>
              <a:gd name="connsiteX171" fmla="*/ 1046162 w 2316162"/>
              <a:gd name="connsiteY171" fmla="*/ 322262 h 2259012"/>
              <a:gd name="connsiteX172" fmla="*/ 1038225 w 2316162"/>
              <a:gd name="connsiteY172" fmla="*/ 295275 h 2259012"/>
              <a:gd name="connsiteX173" fmla="*/ 1036637 w 2316162"/>
              <a:gd name="connsiteY173" fmla="*/ 290512 h 2259012"/>
              <a:gd name="connsiteX174" fmla="*/ 1031875 w 2316162"/>
              <a:gd name="connsiteY174" fmla="*/ 280987 h 2259012"/>
              <a:gd name="connsiteX175" fmla="*/ 1025525 w 2316162"/>
              <a:gd name="connsiteY175" fmla="*/ 265112 h 2259012"/>
              <a:gd name="connsiteX176" fmla="*/ 1016000 w 2316162"/>
              <a:gd name="connsiteY176" fmla="*/ 244475 h 2259012"/>
              <a:gd name="connsiteX177" fmla="*/ 1008062 w 2316162"/>
              <a:gd name="connsiteY177" fmla="*/ 222250 h 2259012"/>
              <a:gd name="connsiteX178" fmla="*/ 1001712 w 2316162"/>
              <a:gd name="connsiteY178" fmla="*/ 200025 h 2259012"/>
              <a:gd name="connsiteX179" fmla="*/ 996950 w 2316162"/>
              <a:gd name="connsiteY179" fmla="*/ 177800 h 2259012"/>
              <a:gd name="connsiteX180" fmla="*/ 995362 w 2316162"/>
              <a:gd name="connsiteY180" fmla="*/ 158750 h 2259012"/>
              <a:gd name="connsiteX181" fmla="*/ 1000125 w 2316162"/>
              <a:gd name="connsiteY181" fmla="*/ 122237 h 2259012"/>
              <a:gd name="connsiteX182" fmla="*/ 1011237 w 2316162"/>
              <a:gd name="connsiteY182" fmla="*/ 88900 h 2259012"/>
              <a:gd name="connsiteX183" fmla="*/ 1031875 w 2316162"/>
              <a:gd name="connsiteY183" fmla="*/ 60325 h 2259012"/>
              <a:gd name="connsiteX184" fmla="*/ 1057275 w 2316162"/>
              <a:gd name="connsiteY184" fmla="*/ 34925 h 2259012"/>
              <a:gd name="connsiteX185" fmla="*/ 1087437 w 2316162"/>
              <a:gd name="connsiteY185" fmla="*/ 15875 h 2259012"/>
              <a:gd name="connsiteX186" fmla="*/ 1122362 w 2316162"/>
              <a:gd name="connsiteY186" fmla="*/ 4762 h 2259012"/>
              <a:gd name="connsiteX187" fmla="*/ 1160462 w 2316162"/>
              <a:gd name="connsiteY187" fmla="*/ 0 h 2259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2316162" h="2259012">
                <a:moveTo>
                  <a:pt x="1160462" y="0"/>
                </a:moveTo>
                <a:lnTo>
                  <a:pt x="1198562" y="4762"/>
                </a:lnTo>
                <a:lnTo>
                  <a:pt x="1231900" y="15875"/>
                </a:lnTo>
                <a:lnTo>
                  <a:pt x="1262062" y="34925"/>
                </a:lnTo>
                <a:lnTo>
                  <a:pt x="1289050" y="60325"/>
                </a:lnTo>
                <a:lnTo>
                  <a:pt x="1308100" y="88900"/>
                </a:lnTo>
                <a:lnTo>
                  <a:pt x="1320800" y="122237"/>
                </a:lnTo>
                <a:lnTo>
                  <a:pt x="1323975" y="158750"/>
                </a:lnTo>
                <a:lnTo>
                  <a:pt x="1322387" y="177800"/>
                </a:lnTo>
                <a:lnTo>
                  <a:pt x="1317625" y="200025"/>
                </a:lnTo>
                <a:lnTo>
                  <a:pt x="1311275" y="222250"/>
                </a:lnTo>
                <a:lnTo>
                  <a:pt x="1304925" y="244475"/>
                </a:lnTo>
                <a:lnTo>
                  <a:pt x="1296987" y="265112"/>
                </a:lnTo>
                <a:lnTo>
                  <a:pt x="1290637" y="280987"/>
                </a:lnTo>
                <a:lnTo>
                  <a:pt x="1285875" y="290512"/>
                </a:lnTo>
                <a:lnTo>
                  <a:pt x="1282700" y="295275"/>
                </a:lnTo>
                <a:lnTo>
                  <a:pt x="1274762" y="322262"/>
                </a:lnTo>
                <a:lnTo>
                  <a:pt x="1274762" y="346075"/>
                </a:lnTo>
                <a:lnTo>
                  <a:pt x="1285875" y="366712"/>
                </a:lnTo>
                <a:lnTo>
                  <a:pt x="1300162" y="382587"/>
                </a:lnTo>
                <a:lnTo>
                  <a:pt x="1322387" y="392112"/>
                </a:lnTo>
                <a:lnTo>
                  <a:pt x="1350962" y="395287"/>
                </a:lnTo>
                <a:lnTo>
                  <a:pt x="1908175" y="395287"/>
                </a:lnTo>
                <a:lnTo>
                  <a:pt x="1911350" y="477837"/>
                </a:lnTo>
                <a:lnTo>
                  <a:pt x="1911350" y="485775"/>
                </a:lnTo>
                <a:lnTo>
                  <a:pt x="1911350" y="496887"/>
                </a:lnTo>
                <a:lnTo>
                  <a:pt x="1911350" y="506412"/>
                </a:lnTo>
                <a:cubicBezTo>
                  <a:pt x="1910292" y="649816"/>
                  <a:pt x="1909233" y="793221"/>
                  <a:pt x="1908175" y="936625"/>
                </a:cubicBezTo>
                <a:lnTo>
                  <a:pt x="1909762" y="962025"/>
                </a:lnTo>
                <a:lnTo>
                  <a:pt x="1917700" y="981075"/>
                </a:lnTo>
                <a:lnTo>
                  <a:pt x="1930400" y="995362"/>
                </a:lnTo>
                <a:lnTo>
                  <a:pt x="1946275" y="1006475"/>
                </a:lnTo>
                <a:lnTo>
                  <a:pt x="1965325" y="1011237"/>
                </a:lnTo>
                <a:lnTo>
                  <a:pt x="1985962" y="1009650"/>
                </a:lnTo>
                <a:lnTo>
                  <a:pt x="2011362" y="1003300"/>
                </a:lnTo>
                <a:lnTo>
                  <a:pt x="2016125" y="1001712"/>
                </a:lnTo>
                <a:lnTo>
                  <a:pt x="2027237" y="996950"/>
                </a:lnTo>
                <a:lnTo>
                  <a:pt x="2043112" y="990600"/>
                </a:lnTo>
                <a:lnTo>
                  <a:pt x="2063750" y="982662"/>
                </a:lnTo>
                <a:lnTo>
                  <a:pt x="2087562" y="976312"/>
                </a:lnTo>
                <a:lnTo>
                  <a:pt x="2109787" y="969962"/>
                </a:lnTo>
                <a:lnTo>
                  <a:pt x="2132012" y="965200"/>
                </a:lnTo>
                <a:lnTo>
                  <a:pt x="2151062" y="963612"/>
                </a:lnTo>
                <a:lnTo>
                  <a:pt x="2190750" y="968375"/>
                </a:lnTo>
                <a:lnTo>
                  <a:pt x="2224087" y="979487"/>
                </a:lnTo>
                <a:lnTo>
                  <a:pt x="2254250" y="998537"/>
                </a:lnTo>
                <a:lnTo>
                  <a:pt x="2281237" y="1022350"/>
                </a:lnTo>
                <a:lnTo>
                  <a:pt x="2298700" y="1052512"/>
                </a:lnTo>
                <a:lnTo>
                  <a:pt x="2311400" y="1085850"/>
                </a:lnTo>
                <a:lnTo>
                  <a:pt x="2316162" y="1120775"/>
                </a:lnTo>
                <a:lnTo>
                  <a:pt x="2311400" y="1158875"/>
                </a:lnTo>
                <a:lnTo>
                  <a:pt x="2298700" y="1192212"/>
                </a:lnTo>
                <a:lnTo>
                  <a:pt x="2281237" y="1220787"/>
                </a:lnTo>
                <a:lnTo>
                  <a:pt x="2254250" y="1246187"/>
                </a:lnTo>
                <a:lnTo>
                  <a:pt x="2224087" y="1265237"/>
                </a:lnTo>
                <a:lnTo>
                  <a:pt x="2190750" y="1276350"/>
                </a:lnTo>
                <a:lnTo>
                  <a:pt x="2151062" y="1281112"/>
                </a:lnTo>
                <a:lnTo>
                  <a:pt x="2132012" y="1279525"/>
                </a:lnTo>
                <a:lnTo>
                  <a:pt x="2109787" y="1274762"/>
                </a:lnTo>
                <a:lnTo>
                  <a:pt x="2087562" y="1268412"/>
                </a:lnTo>
                <a:lnTo>
                  <a:pt x="2063750" y="1260475"/>
                </a:lnTo>
                <a:lnTo>
                  <a:pt x="2043112" y="1254125"/>
                </a:lnTo>
                <a:lnTo>
                  <a:pt x="2027237" y="1247775"/>
                </a:lnTo>
                <a:lnTo>
                  <a:pt x="2016125" y="1243012"/>
                </a:lnTo>
                <a:lnTo>
                  <a:pt x="2011362" y="1241425"/>
                </a:lnTo>
                <a:lnTo>
                  <a:pt x="1985962" y="1235075"/>
                </a:lnTo>
                <a:lnTo>
                  <a:pt x="1965325" y="1233487"/>
                </a:lnTo>
                <a:lnTo>
                  <a:pt x="1946275" y="1238250"/>
                </a:lnTo>
                <a:lnTo>
                  <a:pt x="1930400" y="1247775"/>
                </a:lnTo>
                <a:lnTo>
                  <a:pt x="1917700" y="1263650"/>
                </a:lnTo>
                <a:lnTo>
                  <a:pt x="1909762" y="1282700"/>
                </a:lnTo>
                <a:lnTo>
                  <a:pt x="1908175" y="1306512"/>
                </a:lnTo>
                <a:cubicBezTo>
                  <a:pt x="1908518" y="1491530"/>
                  <a:pt x="1908860" y="1676547"/>
                  <a:pt x="1909203" y="1861565"/>
                </a:cubicBezTo>
                <a:lnTo>
                  <a:pt x="1358900" y="1862137"/>
                </a:lnTo>
                <a:lnTo>
                  <a:pt x="1331912" y="1866900"/>
                </a:lnTo>
                <a:lnTo>
                  <a:pt x="1309687" y="1878012"/>
                </a:lnTo>
                <a:lnTo>
                  <a:pt x="1293812" y="1892300"/>
                </a:lnTo>
                <a:lnTo>
                  <a:pt x="1285875" y="1912937"/>
                </a:lnTo>
                <a:lnTo>
                  <a:pt x="1282700" y="1936750"/>
                </a:lnTo>
                <a:lnTo>
                  <a:pt x="1292225" y="1963737"/>
                </a:lnTo>
                <a:lnTo>
                  <a:pt x="1293812" y="1968500"/>
                </a:lnTo>
                <a:lnTo>
                  <a:pt x="1298575" y="1978025"/>
                </a:lnTo>
                <a:lnTo>
                  <a:pt x="1304925" y="1993900"/>
                </a:lnTo>
                <a:lnTo>
                  <a:pt x="1312862" y="2014537"/>
                </a:lnTo>
                <a:lnTo>
                  <a:pt x="1320800" y="2035175"/>
                </a:lnTo>
                <a:lnTo>
                  <a:pt x="1327150" y="2058987"/>
                </a:lnTo>
                <a:lnTo>
                  <a:pt x="1331912" y="2081212"/>
                </a:lnTo>
                <a:lnTo>
                  <a:pt x="1333500" y="2098675"/>
                </a:lnTo>
                <a:lnTo>
                  <a:pt x="1328737" y="2136775"/>
                </a:lnTo>
                <a:lnTo>
                  <a:pt x="1316037" y="2170112"/>
                </a:lnTo>
                <a:lnTo>
                  <a:pt x="1298575" y="2198687"/>
                </a:lnTo>
                <a:lnTo>
                  <a:pt x="1271587" y="2222500"/>
                </a:lnTo>
                <a:lnTo>
                  <a:pt x="1241425" y="2243137"/>
                </a:lnTo>
                <a:lnTo>
                  <a:pt x="1208087" y="2254250"/>
                </a:lnTo>
                <a:lnTo>
                  <a:pt x="1168400" y="2259012"/>
                </a:lnTo>
                <a:lnTo>
                  <a:pt x="1131887" y="2254250"/>
                </a:lnTo>
                <a:lnTo>
                  <a:pt x="1096962" y="2243137"/>
                </a:lnTo>
                <a:lnTo>
                  <a:pt x="1066800" y="2222500"/>
                </a:lnTo>
                <a:lnTo>
                  <a:pt x="1041400" y="2198687"/>
                </a:lnTo>
                <a:lnTo>
                  <a:pt x="1022350" y="2170112"/>
                </a:lnTo>
                <a:lnTo>
                  <a:pt x="1009650" y="2136775"/>
                </a:lnTo>
                <a:lnTo>
                  <a:pt x="1004887" y="2098675"/>
                </a:lnTo>
                <a:lnTo>
                  <a:pt x="1006475" y="2081212"/>
                </a:lnTo>
                <a:lnTo>
                  <a:pt x="1011237" y="2058987"/>
                </a:lnTo>
                <a:lnTo>
                  <a:pt x="1019175" y="2035175"/>
                </a:lnTo>
                <a:lnTo>
                  <a:pt x="1027112" y="2014537"/>
                </a:lnTo>
                <a:lnTo>
                  <a:pt x="1033462" y="1993900"/>
                </a:lnTo>
                <a:lnTo>
                  <a:pt x="1039812" y="1978025"/>
                </a:lnTo>
                <a:lnTo>
                  <a:pt x="1044575" y="1968500"/>
                </a:lnTo>
                <a:lnTo>
                  <a:pt x="1046162" y="1963737"/>
                </a:lnTo>
                <a:lnTo>
                  <a:pt x="1054100" y="1936750"/>
                </a:lnTo>
                <a:lnTo>
                  <a:pt x="1054100" y="1912937"/>
                </a:lnTo>
                <a:lnTo>
                  <a:pt x="1046162" y="1892300"/>
                </a:lnTo>
                <a:lnTo>
                  <a:pt x="1030287" y="1878012"/>
                </a:lnTo>
                <a:lnTo>
                  <a:pt x="1006475" y="1866900"/>
                </a:lnTo>
                <a:lnTo>
                  <a:pt x="979487" y="1862137"/>
                </a:lnTo>
                <a:lnTo>
                  <a:pt x="409209" y="1862137"/>
                </a:lnTo>
                <a:lnTo>
                  <a:pt x="411984" y="1368423"/>
                </a:lnTo>
                <a:lnTo>
                  <a:pt x="409575" y="1368423"/>
                </a:lnTo>
                <a:lnTo>
                  <a:pt x="409575" y="1306513"/>
                </a:lnTo>
                <a:lnTo>
                  <a:pt x="406400" y="1284288"/>
                </a:lnTo>
                <a:lnTo>
                  <a:pt x="398463" y="1266825"/>
                </a:lnTo>
                <a:lnTo>
                  <a:pt x="382588" y="1254125"/>
                </a:lnTo>
                <a:lnTo>
                  <a:pt x="365125" y="1247775"/>
                </a:lnTo>
                <a:lnTo>
                  <a:pt x="344488" y="1246188"/>
                </a:lnTo>
                <a:lnTo>
                  <a:pt x="320675" y="1249363"/>
                </a:lnTo>
                <a:lnTo>
                  <a:pt x="295275" y="1257300"/>
                </a:lnTo>
                <a:lnTo>
                  <a:pt x="292100" y="1258888"/>
                </a:lnTo>
                <a:lnTo>
                  <a:pt x="282575" y="1262063"/>
                </a:lnTo>
                <a:lnTo>
                  <a:pt x="266700" y="1265238"/>
                </a:lnTo>
                <a:lnTo>
                  <a:pt x="249238" y="1270000"/>
                </a:lnTo>
                <a:lnTo>
                  <a:pt x="227013" y="1273175"/>
                </a:lnTo>
                <a:lnTo>
                  <a:pt x="204788" y="1277938"/>
                </a:lnTo>
                <a:lnTo>
                  <a:pt x="184150" y="1279525"/>
                </a:lnTo>
                <a:lnTo>
                  <a:pt x="165100" y="1281113"/>
                </a:lnTo>
                <a:lnTo>
                  <a:pt x="127000" y="1276350"/>
                </a:lnTo>
                <a:lnTo>
                  <a:pt x="92075" y="1265238"/>
                </a:lnTo>
                <a:lnTo>
                  <a:pt x="61913" y="1246188"/>
                </a:lnTo>
                <a:lnTo>
                  <a:pt x="36513" y="1220788"/>
                </a:lnTo>
                <a:lnTo>
                  <a:pt x="17463" y="1192213"/>
                </a:lnTo>
                <a:lnTo>
                  <a:pt x="4763" y="1158875"/>
                </a:lnTo>
                <a:lnTo>
                  <a:pt x="0" y="1122362"/>
                </a:lnTo>
                <a:lnTo>
                  <a:pt x="4763" y="1085850"/>
                </a:lnTo>
                <a:lnTo>
                  <a:pt x="17463" y="1052512"/>
                </a:lnTo>
                <a:lnTo>
                  <a:pt x="36513" y="1022350"/>
                </a:lnTo>
                <a:lnTo>
                  <a:pt x="61913" y="998537"/>
                </a:lnTo>
                <a:lnTo>
                  <a:pt x="92075" y="979487"/>
                </a:lnTo>
                <a:lnTo>
                  <a:pt x="127000" y="968375"/>
                </a:lnTo>
                <a:lnTo>
                  <a:pt x="165100" y="963612"/>
                </a:lnTo>
                <a:lnTo>
                  <a:pt x="184150" y="965200"/>
                </a:lnTo>
                <a:lnTo>
                  <a:pt x="206375" y="969962"/>
                </a:lnTo>
                <a:lnTo>
                  <a:pt x="230188" y="976312"/>
                </a:lnTo>
                <a:lnTo>
                  <a:pt x="252413" y="984250"/>
                </a:lnTo>
                <a:lnTo>
                  <a:pt x="273050" y="990600"/>
                </a:lnTo>
                <a:lnTo>
                  <a:pt x="290513" y="996950"/>
                </a:lnTo>
                <a:lnTo>
                  <a:pt x="301625" y="1001712"/>
                </a:lnTo>
                <a:lnTo>
                  <a:pt x="304800" y="1003300"/>
                </a:lnTo>
                <a:lnTo>
                  <a:pt x="333375" y="1011237"/>
                </a:lnTo>
                <a:lnTo>
                  <a:pt x="358775" y="1009650"/>
                </a:lnTo>
                <a:lnTo>
                  <a:pt x="379413" y="1001712"/>
                </a:lnTo>
                <a:lnTo>
                  <a:pt x="396875" y="987425"/>
                </a:lnTo>
                <a:lnTo>
                  <a:pt x="406400" y="965200"/>
                </a:lnTo>
                <a:lnTo>
                  <a:pt x="409575" y="936625"/>
                </a:lnTo>
                <a:lnTo>
                  <a:pt x="409575" y="402374"/>
                </a:lnTo>
                <a:lnTo>
                  <a:pt x="412616" y="402374"/>
                </a:lnTo>
                <a:lnTo>
                  <a:pt x="412616" y="395287"/>
                </a:lnTo>
                <a:lnTo>
                  <a:pt x="969962" y="395287"/>
                </a:lnTo>
                <a:lnTo>
                  <a:pt x="996950" y="392112"/>
                </a:lnTo>
                <a:lnTo>
                  <a:pt x="1020762" y="382587"/>
                </a:lnTo>
                <a:lnTo>
                  <a:pt x="1036637" y="366712"/>
                </a:lnTo>
                <a:lnTo>
                  <a:pt x="1044575" y="346075"/>
                </a:lnTo>
                <a:lnTo>
                  <a:pt x="1046162" y="322262"/>
                </a:lnTo>
                <a:lnTo>
                  <a:pt x="1038225" y="295275"/>
                </a:lnTo>
                <a:lnTo>
                  <a:pt x="1036637" y="290512"/>
                </a:lnTo>
                <a:lnTo>
                  <a:pt x="1031875" y="280987"/>
                </a:lnTo>
                <a:lnTo>
                  <a:pt x="1025525" y="265112"/>
                </a:lnTo>
                <a:lnTo>
                  <a:pt x="1016000" y="244475"/>
                </a:lnTo>
                <a:lnTo>
                  <a:pt x="1008062" y="222250"/>
                </a:lnTo>
                <a:lnTo>
                  <a:pt x="1001712" y="200025"/>
                </a:lnTo>
                <a:lnTo>
                  <a:pt x="996950" y="177800"/>
                </a:lnTo>
                <a:lnTo>
                  <a:pt x="995362" y="158750"/>
                </a:lnTo>
                <a:lnTo>
                  <a:pt x="1000125" y="122237"/>
                </a:lnTo>
                <a:lnTo>
                  <a:pt x="1011237" y="88900"/>
                </a:lnTo>
                <a:lnTo>
                  <a:pt x="1031875" y="60325"/>
                </a:lnTo>
                <a:lnTo>
                  <a:pt x="1057275" y="34925"/>
                </a:lnTo>
                <a:lnTo>
                  <a:pt x="1087437" y="15875"/>
                </a:lnTo>
                <a:lnTo>
                  <a:pt x="1122362" y="4762"/>
                </a:lnTo>
                <a:lnTo>
                  <a:pt x="1160462" y="0"/>
                </a:lnTo>
                <a:close/>
              </a:path>
            </a:pathLst>
          </a:custGeom>
          <a:solidFill>
            <a:srgbClr val="9494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sz="3600"/>
          </a:p>
        </p:txBody>
      </p:sp>
      <p:sp>
        <p:nvSpPr>
          <p:cNvPr id="7" name="Freeform 7">
            <a:extLst>
              <a:ext uri="{FF2B5EF4-FFF2-40B4-BE49-F238E27FC236}">
                <a16:creationId xmlns:a16="http://schemas.microsoft.com/office/drawing/2014/main" id="{A6B7BAD8-DC37-4C12-A48C-8425AB4B2FF2}"/>
              </a:ext>
            </a:extLst>
          </p:cNvPr>
          <p:cNvSpPr>
            <a:spLocks/>
          </p:cNvSpPr>
          <p:nvPr/>
        </p:nvSpPr>
        <p:spPr bwMode="auto">
          <a:xfrm>
            <a:off x="5158978" y="4261931"/>
            <a:ext cx="2864645" cy="2769395"/>
          </a:xfrm>
          <a:custGeom>
            <a:avLst/>
            <a:gdLst>
              <a:gd name="T0" fmla="*/ 776 w 1203"/>
              <a:gd name="T1" fmla="*/ 10 h 1163"/>
              <a:gd name="T2" fmla="*/ 824 w 1203"/>
              <a:gd name="T3" fmla="*/ 56 h 1163"/>
              <a:gd name="T4" fmla="*/ 833 w 1203"/>
              <a:gd name="T5" fmla="*/ 112 h 1163"/>
              <a:gd name="T6" fmla="*/ 821 w 1203"/>
              <a:gd name="T7" fmla="*/ 154 h 1163"/>
              <a:gd name="T8" fmla="*/ 810 w 1203"/>
              <a:gd name="T9" fmla="*/ 183 h 1163"/>
              <a:gd name="T10" fmla="*/ 804 w 1203"/>
              <a:gd name="T11" fmla="*/ 218 h 1163"/>
              <a:gd name="T12" fmla="*/ 833 w 1203"/>
              <a:gd name="T13" fmla="*/ 246 h 1163"/>
              <a:gd name="T14" fmla="*/ 1203 w 1203"/>
              <a:gd name="T15" fmla="*/ 589 h 1163"/>
              <a:gd name="T16" fmla="*/ 1184 w 1203"/>
              <a:gd name="T17" fmla="*/ 630 h 1163"/>
              <a:gd name="T18" fmla="*/ 1137 w 1203"/>
              <a:gd name="T19" fmla="*/ 631 h 1163"/>
              <a:gd name="T20" fmla="*/ 1117 w 1203"/>
              <a:gd name="T21" fmla="*/ 623 h 1163"/>
              <a:gd name="T22" fmla="*/ 1075 w 1203"/>
              <a:gd name="T23" fmla="*/ 610 h 1163"/>
              <a:gd name="T24" fmla="*/ 1025 w 1203"/>
              <a:gd name="T25" fmla="*/ 609 h 1163"/>
              <a:gd name="T26" fmla="*/ 968 w 1203"/>
              <a:gd name="T27" fmla="*/ 643 h 1163"/>
              <a:gd name="T28" fmla="*/ 945 w 1203"/>
              <a:gd name="T29" fmla="*/ 706 h 1163"/>
              <a:gd name="T30" fmla="*/ 968 w 1203"/>
              <a:gd name="T31" fmla="*/ 768 h 1163"/>
              <a:gd name="T32" fmla="*/ 1025 w 1203"/>
              <a:gd name="T33" fmla="*/ 803 h 1163"/>
              <a:gd name="T34" fmla="*/ 1074 w 1203"/>
              <a:gd name="T35" fmla="*/ 804 h 1163"/>
              <a:gd name="T36" fmla="*/ 1113 w 1203"/>
              <a:gd name="T37" fmla="*/ 796 h 1163"/>
              <a:gd name="T38" fmla="*/ 1131 w 1203"/>
              <a:gd name="T39" fmla="*/ 791 h 1163"/>
              <a:gd name="T40" fmla="*/ 1175 w 1203"/>
              <a:gd name="T41" fmla="*/ 785 h 1163"/>
              <a:gd name="T42" fmla="*/ 1201 w 1203"/>
              <a:gd name="T43" fmla="*/ 808 h 1163"/>
              <a:gd name="T44" fmla="*/ 1147 w 1203"/>
              <a:gd name="T45" fmla="*/ 1163 h 1163"/>
              <a:gd name="T46" fmla="*/ 851 w 1203"/>
              <a:gd name="T47" fmla="*/ 1161 h 1163"/>
              <a:gd name="T48" fmla="*/ 809 w 1203"/>
              <a:gd name="T49" fmla="*/ 1143 h 1163"/>
              <a:gd name="T50" fmla="*/ 809 w 1203"/>
              <a:gd name="T51" fmla="*/ 1098 h 1163"/>
              <a:gd name="T52" fmla="*/ 817 w 1203"/>
              <a:gd name="T53" fmla="*/ 1079 h 1163"/>
              <a:gd name="T54" fmla="*/ 830 w 1203"/>
              <a:gd name="T55" fmla="*/ 1038 h 1163"/>
              <a:gd name="T56" fmla="*/ 831 w 1203"/>
              <a:gd name="T57" fmla="*/ 989 h 1163"/>
              <a:gd name="T58" fmla="*/ 795 w 1203"/>
              <a:gd name="T59" fmla="*/ 934 h 1163"/>
              <a:gd name="T60" fmla="*/ 730 w 1203"/>
              <a:gd name="T61" fmla="*/ 912 h 1163"/>
              <a:gd name="T62" fmla="*/ 666 w 1203"/>
              <a:gd name="T63" fmla="*/ 934 h 1163"/>
              <a:gd name="T64" fmla="*/ 630 w 1203"/>
              <a:gd name="T65" fmla="*/ 989 h 1163"/>
              <a:gd name="T66" fmla="*/ 631 w 1203"/>
              <a:gd name="T67" fmla="*/ 1038 h 1163"/>
              <a:gd name="T68" fmla="*/ 645 w 1203"/>
              <a:gd name="T69" fmla="*/ 1079 h 1163"/>
              <a:gd name="T70" fmla="*/ 653 w 1203"/>
              <a:gd name="T71" fmla="*/ 1098 h 1163"/>
              <a:gd name="T72" fmla="*/ 653 w 1203"/>
              <a:gd name="T73" fmla="*/ 1143 h 1163"/>
              <a:gd name="T74" fmla="*/ 610 w 1203"/>
              <a:gd name="T75" fmla="*/ 1161 h 1163"/>
              <a:gd name="T76" fmla="*/ 315 w 1203"/>
              <a:gd name="T77" fmla="*/ 1163 h 1163"/>
              <a:gd name="T78" fmla="*/ 256 w 1203"/>
              <a:gd name="T79" fmla="*/ 805 h 1163"/>
              <a:gd name="T80" fmla="*/ 226 w 1203"/>
              <a:gd name="T81" fmla="*/ 777 h 1163"/>
              <a:gd name="T82" fmla="*/ 193 w 1203"/>
              <a:gd name="T83" fmla="*/ 781 h 1163"/>
              <a:gd name="T84" fmla="*/ 170 w 1203"/>
              <a:gd name="T85" fmla="*/ 790 h 1163"/>
              <a:gd name="T86" fmla="*/ 129 w 1203"/>
              <a:gd name="T87" fmla="*/ 802 h 1163"/>
              <a:gd name="T88" fmla="*/ 85 w 1203"/>
              <a:gd name="T89" fmla="*/ 804 h 1163"/>
              <a:gd name="T90" fmla="*/ 46 w 1203"/>
              <a:gd name="T91" fmla="*/ 789 h 1163"/>
              <a:gd name="T92" fmla="*/ 8 w 1203"/>
              <a:gd name="T93" fmla="*/ 745 h 1163"/>
              <a:gd name="T94" fmla="*/ 2 w 1203"/>
              <a:gd name="T95" fmla="*/ 686 h 1163"/>
              <a:gd name="T96" fmla="*/ 31 w 1203"/>
              <a:gd name="T97" fmla="*/ 635 h 1163"/>
              <a:gd name="T98" fmla="*/ 66 w 1203"/>
              <a:gd name="T99" fmla="*/ 613 h 1163"/>
              <a:gd name="T100" fmla="*/ 116 w 1203"/>
              <a:gd name="T101" fmla="*/ 607 h 1163"/>
              <a:gd name="T102" fmla="*/ 157 w 1203"/>
              <a:gd name="T103" fmla="*/ 618 h 1163"/>
              <a:gd name="T104" fmla="*/ 189 w 1203"/>
              <a:gd name="T105" fmla="*/ 629 h 1163"/>
              <a:gd name="T106" fmla="*/ 210 w 1203"/>
              <a:gd name="T107" fmla="*/ 636 h 1163"/>
              <a:gd name="T108" fmla="*/ 250 w 1203"/>
              <a:gd name="T109" fmla="*/ 621 h 1163"/>
              <a:gd name="T110" fmla="*/ 258 w 1203"/>
              <a:gd name="T111" fmla="*/ 249 h 1163"/>
              <a:gd name="T112" fmla="*/ 643 w 1203"/>
              <a:gd name="T113" fmla="*/ 240 h 1163"/>
              <a:gd name="T114" fmla="*/ 658 w 1203"/>
              <a:gd name="T115" fmla="*/ 203 h 1163"/>
              <a:gd name="T116" fmla="*/ 649 w 1203"/>
              <a:gd name="T117" fmla="*/ 176 h 1163"/>
              <a:gd name="T118" fmla="*/ 636 w 1203"/>
              <a:gd name="T119" fmla="*/ 139 h 1163"/>
              <a:gd name="T120" fmla="*/ 627 w 1203"/>
              <a:gd name="T121" fmla="*/ 100 h 1163"/>
              <a:gd name="T122" fmla="*/ 650 w 1203"/>
              <a:gd name="T123" fmla="*/ 37 h 1163"/>
              <a:gd name="T124" fmla="*/ 707 w 1203"/>
              <a:gd name="T125" fmla="*/ 2 h 1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03" h="1163">
                <a:moveTo>
                  <a:pt x="730" y="0"/>
                </a:moveTo>
                <a:lnTo>
                  <a:pt x="755" y="2"/>
                </a:lnTo>
                <a:lnTo>
                  <a:pt x="776" y="10"/>
                </a:lnTo>
                <a:lnTo>
                  <a:pt x="795" y="21"/>
                </a:lnTo>
                <a:lnTo>
                  <a:pt x="812" y="37"/>
                </a:lnTo>
                <a:lnTo>
                  <a:pt x="824" y="56"/>
                </a:lnTo>
                <a:lnTo>
                  <a:pt x="831" y="76"/>
                </a:lnTo>
                <a:lnTo>
                  <a:pt x="834" y="100"/>
                </a:lnTo>
                <a:lnTo>
                  <a:pt x="833" y="112"/>
                </a:lnTo>
                <a:lnTo>
                  <a:pt x="830" y="125"/>
                </a:lnTo>
                <a:lnTo>
                  <a:pt x="826" y="139"/>
                </a:lnTo>
                <a:lnTo>
                  <a:pt x="821" y="154"/>
                </a:lnTo>
                <a:lnTo>
                  <a:pt x="817" y="166"/>
                </a:lnTo>
                <a:lnTo>
                  <a:pt x="813" y="176"/>
                </a:lnTo>
                <a:lnTo>
                  <a:pt x="810" y="183"/>
                </a:lnTo>
                <a:lnTo>
                  <a:pt x="809" y="185"/>
                </a:lnTo>
                <a:lnTo>
                  <a:pt x="804" y="203"/>
                </a:lnTo>
                <a:lnTo>
                  <a:pt x="804" y="218"/>
                </a:lnTo>
                <a:lnTo>
                  <a:pt x="809" y="230"/>
                </a:lnTo>
                <a:lnTo>
                  <a:pt x="819" y="240"/>
                </a:lnTo>
                <a:lnTo>
                  <a:pt x="833" y="246"/>
                </a:lnTo>
                <a:lnTo>
                  <a:pt x="851" y="249"/>
                </a:lnTo>
                <a:lnTo>
                  <a:pt x="1203" y="249"/>
                </a:lnTo>
                <a:lnTo>
                  <a:pt x="1203" y="589"/>
                </a:lnTo>
                <a:lnTo>
                  <a:pt x="1201" y="607"/>
                </a:lnTo>
                <a:lnTo>
                  <a:pt x="1195" y="621"/>
                </a:lnTo>
                <a:lnTo>
                  <a:pt x="1184" y="630"/>
                </a:lnTo>
                <a:lnTo>
                  <a:pt x="1171" y="635"/>
                </a:lnTo>
                <a:lnTo>
                  <a:pt x="1155" y="636"/>
                </a:lnTo>
                <a:lnTo>
                  <a:pt x="1137" y="631"/>
                </a:lnTo>
                <a:lnTo>
                  <a:pt x="1135" y="630"/>
                </a:lnTo>
                <a:lnTo>
                  <a:pt x="1128" y="627"/>
                </a:lnTo>
                <a:lnTo>
                  <a:pt x="1117" y="623"/>
                </a:lnTo>
                <a:lnTo>
                  <a:pt x="1104" y="619"/>
                </a:lnTo>
                <a:lnTo>
                  <a:pt x="1090" y="614"/>
                </a:lnTo>
                <a:lnTo>
                  <a:pt x="1075" y="610"/>
                </a:lnTo>
                <a:lnTo>
                  <a:pt x="1061" y="607"/>
                </a:lnTo>
                <a:lnTo>
                  <a:pt x="1049" y="606"/>
                </a:lnTo>
                <a:lnTo>
                  <a:pt x="1025" y="609"/>
                </a:lnTo>
                <a:lnTo>
                  <a:pt x="1003" y="616"/>
                </a:lnTo>
                <a:lnTo>
                  <a:pt x="984" y="628"/>
                </a:lnTo>
                <a:lnTo>
                  <a:pt x="968" y="643"/>
                </a:lnTo>
                <a:lnTo>
                  <a:pt x="956" y="662"/>
                </a:lnTo>
                <a:lnTo>
                  <a:pt x="948" y="683"/>
                </a:lnTo>
                <a:lnTo>
                  <a:pt x="945" y="706"/>
                </a:lnTo>
                <a:lnTo>
                  <a:pt x="948" y="729"/>
                </a:lnTo>
                <a:lnTo>
                  <a:pt x="956" y="750"/>
                </a:lnTo>
                <a:lnTo>
                  <a:pt x="968" y="768"/>
                </a:lnTo>
                <a:lnTo>
                  <a:pt x="984" y="784"/>
                </a:lnTo>
                <a:lnTo>
                  <a:pt x="1003" y="796"/>
                </a:lnTo>
                <a:lnTo>
                  <a:pt x="1025" y="803"/>
                </a:lnTo>
                <a:lnTo>
                  <a:pt x="1049" y="806"/>
                </a:lnTo>
                <a:lnTo>
                  <a:pt x="1061" y="805"/>
                </a:lnTo>
                <a:lnTo>
                  <a:pt x="1074" y="804"/>
                </a:lnTo>
                <a:lnTo>
                  <a:pt x="1088" y="801"/>
                </a:lnTo>
                <a:lnTo>
                  <a:pt x="1102" y="799"/>
                </a:lnTo>
                <a:lnTo>
                  <a:pt x="1113" y="796"/>
                </a:lnTo>
                <a:lnTo>
                  <a:pt x="1123" y="794"/>
                </a:lnTo>
                <a:lnTo>
                  <a:pt x="1129" y="792"/>
                </a:lnTo>
                <a:lnTo>
                  <a:pt x="1131" y="791"/>
                </a:lnTo>
                <a:lnTo>
                  <a:pt x="1147" y="786"/>
                </a:lnTo>
                <a:lnTo>
                  <a:pt x="1162" y="784"/>
                </a:lnTo>
                <a:lnTo>
                  <a:pt x="1175" y="785"/>
                </a:lnTo>
                <a:lnTo>
                  <a:pt x="1186" y="789"/>
                </a:lnTo>
                <a:lnTo>
                  <a:pt x="1196" y="797"/>
                </a:lnTo>
                <a:lnTo>
                  <a:pt x="1201" y="808"/>
                </a:lnTo>
                <a:lnTo>
                  <a:pt x="1203" y="822"/>
                </a:lnTo>
                <a:lnTo>
                  <a:pt x="1203" y="1163"/>
                </a:lnTo>
                <a:lnTo>
                  <a:pt x="1147" y="1163"/>
                </a:lnTo>
                <a:lnTo>
                  <a:pt x="1140" y="1162"/>
                </a:lnTo>
                <a:lnTo>
                  <a:pt x="1131" y="1161"/>
                </a:lnTo>
                <a:lnTo>
                  <a:pt x="851" y="1161"/>
                </a:lnTo>
                <a:lnTo>
                  <a:pt x="833" y="1159"/>
                </a:lnTo>
                <a:lnTo>
                  <a:pt x="819" y="1153"/>
                </a:lnTo>
                <a:lnTo>
                  <a:pt x="809" y="1143"/>
                </a:lnTo>
                <a:lnTo>
                  <a:pt x="804" y="1130"/>
                </a:lnTo>
                <a:lnTo>
                  <a:pt x="804" y="1114"/>
                </a:lnTo>
                <a:lnTo>
                  <a:pt x="809" y="1098"/>
                </a:lnTo>
                <a:lnTo>
                  <a:pt x="810" y="1095"/>
                </a:lnTo>
                <a:lnTo>
                  <a:pt x="813" y="1089"/>
                </a:lnTo>
                <a:lnTo>
                  <a:pt x="817" y="1079"/>
                </a:lnTo>
                <a:lnTo>
                  <a:pt x="821" y="1066"/>
                </a:lnTo>
                <a:lnTo>
                  <a:pt x="826" y="1052"/>
                </a:lnTo>
                <a:lnTo>
                  <a:pt x="830" y="1038"/>
                </a:lnTo>
                <a:lnTo>
                  <a:pt x="833" y="1024"/>
                </a:lnTo>
                <a:lnTo>
                  <a:pt x="834" y="1013"/>
                </a:lnTo>
                <a:lnTo>
                  <a:pt x="831" y="989"/>
                </a:lnTo>
                <a:lnTo>
                  <a:pt x="824" y="968"/>
                </a:lnTo>
                <a:lnTo>
                  <a:pt x="812" y="950"/>
                </a:lnTo>
                <a:lnTo>
                  <a:pt x="795" y="934"/>
                </a:lnTo>
                <a:lnTo>
                  <a:pt x="776" y="922"/>
                </a:lnTo>
                <a:lnTo>
                  <a:pt x="755" y="915"/>
                </a:lnTo>
                <a:lnTo>
                  <a:pt x="730" y="912"/>
                </a:lnTo>
                <a:lnTo>
                  <a:pt x="707" y="915"/>
                </a:lnTo>
                <a:lnTo>
                  <a:pt x="685" y="922"/>
                </a:lnTo>
                <a:lnTo>
                  <a:pt x="666" y="934"/>
                </a:lnTo>
                <a:lnTo>
                  <a:pt x="650" y="950"/>
                </a:lnTo>
                <a:lnTo>
                  <a:pt x="638" y="968"/>
                </a:lnTo>
                <a:lnTo>
                  <a:pt x="630" y="989"/>
                </a:lnTo>
                <a:lnTo>
                  <a:pt x="627" y="1013"/>
                </a:lnTo>
                <a:lnTo>
                  <a:pt x="628" y="1024"/>
                </a:lnTo>
                <a:lnTo>
                  <a:pt x="631" y="1038"/>
                </a:lnTo>
                <a:lnTo>
                  <a:pt x="636" y="1052"/>
                </a:lnTo>
                <a:lnTo>
                  <a:pt x="641" y="1066"/>
                </a:lnTo>
                <a:lnTo>
                  <a:pt x="645" y="1079"/>
                </a:lnTo>
                <a:lnTo>
                  <a:pt x="649" y="1089"/>
                </a:lnTo>
                <a:lnTo>
                  <a:pt x="652" y="1095"/>
                </a:lnTo>
                <a:lnTo>
                  <a:pt x="653" y="1098"/>
                </a:lnTo>
                <a:lnTo>
                  <a:pt x="658" y="1114"/>
                </a:lnTo>
                <a:lnTo>
                  <a:pt x="658" y="1130"/>
                </a:lnTo>
                <a:lnTo>
                  <a:pt x="653" y="1143"/>
                </a:lnTo>
                <a:lnTo>
                  <a:pt x="643" y="1153"/>
                </a:lnTo>
                <a:lnTo>
                  <a:pt x="628" y="1159"/>
                </a:lnTo>
                <a:lnTo>
                  <a:pt x="610" y="1161"/>
                </a:lnTo>
                <a:lnTo>
                  <a:pt x="330" y="1161"/>
                </a:lnTo>
                <a:lnTo>
                  <a:pt x="322" y="1162"/>
                </a:lnTo>
                <a:lnTo>
                  <a:pt x="315" y="1163"/>
                </a:lnTo>
                <a:lnTo>
                  <a:pt x="258" y="1163"/>
                </a:lnTo>
                <a:lnTo>
                  <a:pt x="258" y="822"/>
                </a:lnTo>
                <a:lnTo>
                  <a:pt x="256" y="805"/>
                </a:lnTo>
                <a:lnTo>
                  <a:pt x="250" y="792"/>
                </a:lnTo>
                <a:lnTo>
                  <a:pt x="239" y="782"/>
                </a:lnTo>
                <a:lnTo>
                  <a:pt x="226" y="777"/>
                </a:lnTo>
                <a:lnTo>
                  <a:pt x="210" y="776"/>
                </a:lnTo>
                <a:lnTo>
                  <a:pt x="193" y="781"/>
                </a:lnTo>
                <a:lnTo>
                  <a:pt x="193" y="781"/>
                </a:lnTo>
                <a:lnTo>
                  <a:pt x="189" y="783"/>
                </a:lnTo>
                <a:lnTo>
                  <a:pt x="180" y="786"/>
                </a:lnTo>
                <a:lnTo>
                  <a:pt x="170" y="790"/>
                </a:lnTo>
                <a:lnTo>
                  <a:pt x="157" y="794"/>
                </a:lnTo>
                <a:lnTo>
                  <a:pt x="143" y="799"/>
                </a:lnTo>
                <a:lnTo>
                  <a:pt x="129" y="802"/>
                </a:lnTo>
                <a:lnTo>
                  <a:pt x="116" y="805"/>
                </a:lnTo>
                <a:lnTo>
                  <a:pt x="104" y="806"/>
                </a:lnTo>
                <a:lnTo>
                  <a:pt x="85" y="804"/>
                </a:lnTo>
                <a:lnTo>
                  <a:pt x="66" y="799"/>
                </a:lnTo>
                <a:lnTo>
                  <a:pt x="50" y="792"/>
                </a:lnTo>
                <a:lnTo>
                  <a:pt x="46" y="789"/>
                </a:lnTo>
                <a:lnTo>
                  <a:pt x="31" y="777"/>
                </a:lnTo>
                <a:lnTo>
                  <a:pt x="19" y="762"/>
                </a:lnTo>
                <a:lnTo>
                  <a:pt x="8" y="745"/>
                </a:lnTo>
                <a:lnTo>
                  <a:pt x="2" y="726"/>
                </a:lnTo>
                <a:lnTo>
                  <a:pt x="0" y="706"/>
                </a:lnTo>
                <a:lnTo>
                  <a:pt x="2" y="686"/>
                </a:lnTo>
                <a:lnTo>
                  <a:pt x="8" y="667"/>
                </a:lnTo>
                <a:lnTo>
                  <a:pt x="19" y="650"/>
                </a:lnTo>
                <a:lnTo>
                  <a:pt x="31" y="635"/>
                </a:lnTo>
                <a:lnTo>
                  <a:pt x="46" y="623"/>
                </a:lnTo>
                <a:lnTo>
                  <a:pt x="50" y="621"/>
                </a:lnTo>
                <a:lnTo>
                  <a:pt x="66" y="613"/>
                </a:lnTo>
                <a:lnTo>
                  <a:pt x="85" y="608"/>
                </a:lnTo>
                <a:lnTo>
                  <a:pt x="104" y="606"/>
                </a:lnTo>
                <a:lnTo>
                  <a:pt x="116" y="607"/>
                </a:lnTo>
                <a:lnTo>
                  <a:pt x="129" y="610"/>
                </a:lnTo>
                <a:lnTo>
                  <a:pt x="143" y="614"/>
                </a:lnTo>
                <a:lnTo>
                  <a:pt x="157" y="618"/>
                </a:lnTo>
                <a:lnTo>
                  <a:pt x="170" y="622"/>
                </a:lnTo>
                <a:lnTo>
                  <a:pt x="180" y="626"/>
                </a:lnTo>
                <a:lnTo>
                  <a:pt x="189" y="629"/>
                </a:lnTo>
                <a:lnTo>
                  <a:pt x="193" y="631"/>
                </a:lnTo>
                <a:lnTo>
                  <a:pt x="193" y="631"/>
                </a:lnTo>
                <a:lnTo>
                  <a:pt x="210" y="636"/>
                </a:lnTo>
                <a:lnTo>
                  <a:pt x="226" y="635"/>
                </a:lnTo>
                <a:lnTo>
                  <a:pt x="239" y="630"/>
                </a:lnTo>
                <a:lnTo>
                  <a:pt x="250" y="621"/>
                </a:lnTo>
                <a:lnTo>
                  <a:pt x="256" y="607"/>
                </a:lnTo>
                <a:lnTo>
                  <a:pt x="258" y="589"/>
                </a:lnTo>
                <a:lnTo>
                  <a:pt x="258" y="249"/>
                </a:lnTo>
                <a:lnTo>
                  <a:pt x="610" y="249"/>
                </a:lnTo>
                <a:lnTo>
                  <a:pt x="628" y="246"/>
                </a:lnTo>
                <a:lnTo>
                  <a:pt x="643" y="240"/>
                </a:lnTo>
                <a:lnTo>
                  <a:pt x="653" y="230"/>
                </a:lnTo>
                <a:lnTo>
                  <a:pt x="658" y="218"/>
                </a:lnTo>
                <a:lnTo>
                  <a:pt x="658" y="203"/>
                </a:lnTo>
                <a:lnTo>
                  <a:pt x="653" y="185"/>
                </a:lnTo>
                <a:lnTo>
                  <a:pt x="652" y="183"/>
                </a:lnTo>
                <a:lnTo>
                  <a:pt x="649" y="176"/>
                </a:lnTo>
                <a:lnTo>
                  <a:pt x="645" y="166"/>
                </a:lnTo>
                <a:lnTo>
                  <a:pt x="641" y="154"/>
                </a:lnTo>
                <a:lnTo>
                  <a:pt x="636" y="139"/>
                </a:lnTo>
                <a:lnTo>
                  <a:pt x="631" y="125"/>
                </a:lnTo>
                <a:lnTo>
                  <a:pt x="628" y="112"/>
                </a:lnTo>
                <a:lnTo>
                  <a:pt x="627" y="100"/>
                </a:lnTo>
                <a:lnTo>
                  <a:pt x="630" y="76"/>
                </a:lnTo>
                <a:lnTo>
                  <a:pt x="638" y="56"/>
                </a:lnTo>
                <a:lnTo>
                  <a:pt x="650" y="37"/>
                </a:lnTo>
                <a:lnTo>
                  <a:pt x="666" y="21"/>
                </a:lnTo>
                <a:lnTo>
                  <a:pt x="685" y="10"/>
                </a:lnTo>
                <a:lnTo>
                  <a:pt x="707" y="2"/>
                </a:lnTo>
                <a:lnTo>
                  <a:pt x="730" y="0"/>
                </a:lnTo>
                <a:close/>
              </a:path>
            </a:pathLst>
          </a:custGeom>
          <a:solidFill>
            <a:srgbClr val="3387C4"/>
          </a:solidFill>
          <a:ln w="0">
            <a:noFill/>
            <a:prstDash val="solid"/>
            <a:round/>
            <a:headEnd/>
            <a:tailEnd/>
          </a:ln>
        </p:spPr>
        <p:txBody>
          <a:bodyPr vert="horz" wrap="square" lIns="137160" tIns="68580" rIns="137160" bIns="6858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sz="3600">
              <a:latin typeface="Arial" panose="020B0604020202020204" pitchFamily="34" charset="0"/>
              <a:cs typeface="Arial" panose="020B0604020202020204" pitchFamily="34" charset="0"/>
            </a:endParaRPr>
          </a:p>
        </p:txBody>
      </p:sp>
      <p:sp>
        <p:nvSpPr>
          <p:cNvPr id="8" name="Freeform 9">
            <a:extLst>
              <a:ext uri="{FF2B5EF4-FFF2-40B4-BE49-F238E27FC236}">
                <a16:creationId xmlns:a16="http://schemas.microsoft.com/office/drawing/2014/main" id="{24032F5C-2278-44D4-85C8-39E2BF974C05}"/>
              </a:ext>
            </a:extLst>
          </p:cNvPr>
          <p:cNvSpPr>
            <a:spLocks/>
          </p:cNvSpPr>
          <p:nvPr/>
        </p:nvSpPr>
        <p:spPr bwMode="auto">
          <a:xfrm>
            <a:off x="7425928" y="7052756"/>
            <a:ext cx="2862263" cy="2767013"/>
          </a:xfrm>
          <a:custGeom>
            <a:avLst/>
            <a:gdLst>
              <a:gd name="T0" fmla="*/ 642 w 1202"/>
              <a:gd name="T1" fmla="*/ 10 h 1162"/>
              <a:gd name="T2" fmla="*/ 652 w 1202"/>
              <a:gd name="T3" fmla="*/ 64 h 1162"/>
              <a:gd name="T4" fmla="*/ 640 w 1202"/>
              <a:gd name="T5" fmla="*/ 96 h 1162"/>
              <a:gd name="T6" fmla="*/ 626 w 1202"/>
              <a:gd name="T7" fmla="*/ 149 h 1162"/>
              <a:gd name="T8" fmla="*/ 665 w 1202"/>
              <a:gd name="T9" fmla="*/ 227 h 1162"/>
              <a:gd name="T10" fmla="*/ 754 w 1202"/>
              <a:gd name="T11" fmla="*/ 247 h 1162"/>
              <a:gd name="T12" fmla="*/ 822 w 1202"/>
              <a:gd name="T13" fmla="*/ 194 h 1162"/>
              <a:gd name="T14" fmla="*/ 829 w 1202"/>
              <a:gd name="T15" fmla="*/ 124 h 1162"/>
              <a:gd name="T16" fmla="*/ 811 w 1202"/>
              <a:gd name="T17" fmla="*/ 73 h 1162"/>
              <a:gd name="T18" fmla="*/ 803 w 1202"/>
              <a:gd name="T19" fmla="*/ 32 h 1162"/>
              <a:gd name="T20" fmla="*/ 849 w 1202"/>
              <a:gd name="T21" fmla="*/ 0 h 1162"/>
              <a:gd name="T22" fmla="*/ 1200 w 1202"/>
              <a:gd name="T23" fmla="*/ 70 h 1162"/>
              <a:gd name="T24" fmla="*/ 1180 w 1202"/>
              <a:gd name="T25" fmla="*/ 381 h 1162"/>
              <a:gd name="T26" fmla="*/ 1131 w 1202"/>
              <a:gd name="T27" fmla="*/ 381 h 1162"/>
              <a:gd name="T28" fmla="*/ 1087 w 1202"/>
              <a:gd name="T29" fmla="*/ 365 h 1162"/>
              <a:gd name="T30" fmla="*/ 1022 w 1202"/>
              <a:gd name="T31" fmla="*/ 360 h 1162"/>
              <a:gd name="T32" fmla="*/ 953 w 1202"/>
              <a:gd name="T33" fmla="*/ 413 h 1162"/>
              <a:gd name="T34" fmla="*/ 953 w 1202"/>
              <a:gd name="T35" fmla="*/ 501 h 1162"/>
              <a:gd name="T36" fmla="*/ 1022 w 1202"/>
              <a:gd name="T37" fmla="*/ 554 h 1162"/>
              <a:gd name="T38" fmla="*/ 1087 w 1202"/>
              <a:gd name="T39" fmla="*/ 549 h 1162"/>
              <a:gd name="T40" fmla="*/ 1131 w 1202"/>
              <a:gd name="T41" fmla="*/ 533 h 1162"/>
              <a:gd name="T42" fmla="*/ 1175 w 1202"/>
              <a:gd name="T43" fmla="*/ 530 h 1162"/>
              <a:gd name="T44" fmla="*/ 1200 w 1202"/>
              <a:gd name="T45" fmla="*/ 574 h 1162"/>
              <a:gd name="T46" fmla="*/ 1202 w 1202"/>
              <a:gd name="T47" fmla="*/ 913 h 1162"/>
              <a:gd name="T48" fmla="*/ 832 w 1202"/>
              <a:gd name="T49" fmla="*/ 915 h 1162"/>
              <a:gd name="T50" fmla="*/ 801 w 1202"/>
              <a:gd name="T51" fmla="*/ 959 h 1162"/>
              <a:gd name="T52" fmla="*/ 812 w 1202"/>
              <a:gd name="T53" fmla="*/ 989 h 1162"/>
              <a:gd name="T54" fmla="*/ 829 w 1202"/>
              <a:gd name="T55" fmla="*/ 1038 h 1162"/>
              <a:gd name="T56" fmla="*/ 826 w 1202"/>
              <a:gd name="T57" fmla="*/ 1099 h 1162"/>
              <a:gd name="T58" fmla="*/ 787 w 1202"/>
              <a:gd name="T59" fmla="*/ 1146 h 1162"/>
              <a:gd name="T60" fmla="*/ 709 w 1202"/>
              <a:gd name="T61" fmla="*/ 1160 h 1162"/>
              <a:gd name="T62" fmla="*/ 644 w 1202"/>
              <a:gd name="T63" fmla="*/ 1118 h 1162"/>
              <a:gd name="T64" fmla="*/ 626 w 1202"/>
              <a:gd name="T65" fmla="*/ 1062 h 1162"/>
              <a:gd name="T66" fmla="*/ 639 w 1202"/>
              <a:gd name="T67" fmla="*/ 1011 h 1162"/>
              <a:gd name="T68" fmla="*/ 652 w 1202"/>
              <a:gd name="T69" fmla="*/ 977 h 1162"/>
              <a:gd name="T70" fmla="*/ 652 w 1202"/>
              <a:gd name="T71" fmla="*/ 932 h 1162"/>
              <a:gd name="T72" fmla="*/ 329 w 1202"/>
              <a:gd name="T73" fmla="*/ 913 h 1162"/>
              <a:gd name="T74" fmla="*/ 256 w 1202"/>
              <a:gd name="T75" fmla="*/ 558 h 1162"/>
              <a:gd name="T76" fmla="*/ 221 w 1202"/>
              <a:gd name="T77" fmla="*/ 527 h 1162"/>
              <a:gd name="T78" fmla="*/ 182 w 1202"/>
              <a:gd name="T79" fmla="*/ 536 h 1162"/>
              <a:gd name="T80" fmla="*/ 131 w 1202"/>
              <a:gd name="T81" fmla="*/ 553 h 1162"/>
              <a:gd name="T82" fmla="*/ 58 w 1202"/>
              <a:gd name="T83" fmla="*/ 547 h 1162"/>
              <a:gd name="T84" fmla="*/ 3 w 1202"/>
              <a:gd name="T85" fmla="*/ 480 h 1162"/>
              <a:gd name="T86" fmla="*/ 24 w 1202"/>
              <a:gd name="T87" fmla="*/ 394 h 1162"/>
              <a:gd name="T88" fmla="*/ 104 w 1202"/>
              <a:gd name="T89" fmla="*/ 357 h 1162"/>
              <a:gd name="T90" fmla="*/ 159 w 1202"/>
              <a:gd name="T91" fmla="*/ 370 h 1162"/>
              <a:gd name="T92" fmla="*/ 193 w 1202"/>
              <a:gd name="T93" fmla="*/ 382 h 1162"/>
              <a:gd name="T94" fmla="*/ 249 w 1202"/>
              <a:gd name="T95" fmla="*/ 372 h 1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02" h="1162">
                <a:moveTo>
                  <a:pt x="258" y="0"/>
                </a:moveTo>
                <a:lnTo>
                  <a:pt x="610" y="0"/>
                </a:lnTo>
                <a:lnTo>
                  <a:pt x="627" y="3"/>
                </a:lnTo>
                <a:lnTo>
                  <a:pt x="642" y="10"/>
                </a:lnTo>
                <a:lnTo>
                  <a:pt x="652" y="19"/>
                </a:lnTo>
                <a:lnTo>
                  <a:pt x="657" y="32"/>
                </a:lnTo>
                <a:lnTo>
                  <a:pt x="657" y="47"/>
                </a:lnTo>
                <a:lnTo>
                  <a:pt x="652" y="64"/>
                </a:lnTo>
                <a:lnTo>
                  <a:pt x="651" y="67"/>
                </a:lnTo>
                <a:lnTo>
                  <a:pt x="648" y="73"/>
                </a:lnTo>
                <a:lnTo>
                  <a:pt x="644" y="83"/>
                </a:lnTo>
                <a:lnTo>
                  <a:pt x="640" y="96"/>
                </a:lnTo>
                <a:lnTo>
                  <a:pt x="635" y="109"/>
                </a:lnTo>
                <a:lnTo>
                  <a:pt x="630" y="124"/>
                </a:lnTo>
                <a:lnTo>
                  <a:pt x="627" y="138"/>
                </a:lnTo>
                <a:lnTo>
                  <a:pt x="626" y="149"/>
                </a:lnTo>
                <a:lnTo>
                  <a:pt x="629" y="173"/>
                </a:lnTo>
                <a:lnTo>
                  <a:pt x="637" y="194"/>
                </a:lnTo>
                <a:lnTo>
                  <a:pt x="649" y="212"/>
                </a:lnTo>
                <a:lnTo>
                  <a:pt x="665" y="227"/>
                </a:lnTo>
                <a:lnTo>
                  <a:pt x="684" y="240"/>
                </a:lnTo>
                <a:lnTo>
                  <a:pt x="706" y="247"/>
                </a:lnTo>
                <a:lnTo>
                  <a:pt x="729" y="250"/>
                </a:lnTo>
                <a:lnTo>
                  <a:pt x="754" y="247"/>
                </a:lnTo>
                <a:lnTo>
                  <a:pt x="775" y="240"/>
                </a:lnTo>
                <a:lnTo>
                  <a:pt x="794" y="227"/>
                </a:lnTo>
                <a:lnTo>
                  <a:pt x="811" y="212"/>
                </a:lnTo>
                <a:lnTo>
                  <a:pt x="822" y="194"/>
                </a:lnTo>
                <a:lnTo>
                  <a:pt x="830" y="173"/>
                </a:lnTo>
                <a:lnTo>
                  <a:pt x="833" y="149"/>
                </a:lnTo>
                <a:lnTo>
                  <a:pt x="832" y="138"/>
                </a:lnTo>
                <a:lnTo>
                  <a:pt x="829" y="124"/>
                </a:lnTo>
                <a:lnTo>
                  <a:pt x="825" y="109"/>
                </a:lnTo>
                <a:lnTo>
                  <a:pt x="820" y="96"/>
                </a:lnTo>
                <a:lnTo>
                  <a:pt x="815" y="83"/>
                </a:lnTo>
                <a:lnTo>
                  <a:pt x="811" y="73"/>
                </a:lnTo>
                <a:lnTo>
                  <a:pt x="808" y="67"/>
                </a:lnTo>
                <a:lnTo>
                  <a:pt x="807" y="64"/>
                </a:lnTo>
                <a:lnTo>
                  <a:pt x="801" y="47"/>
                </a:lnTo>
                <a:lnTo>
                  <a:pt x="803" y="32"/>
                </a:lnTo>
                <a:lnTo>
                  <a:pt x="808" y="19"/>
                </a:lnTo>
                <a:lnTo>
                  <a:pt x="818" y="10"/>
                </a:lnTo>
                <a:lnTo>
                  <a:pt x="832" y="3"/>
                </a:lnTo>
                <a:lnTo>
                  <a:pt x="849" y="0"/>
                </a:lnTo>
                <a:lnTo>
                  <a:pt x="1202" y="0"/>
                </a:lnTo>
                <a:lnTo>
                  <a:pt x="1202" y="55"/>
                </a:lnTo>
                <a:lnTo>
                  <a:pt x="1201" y="63"/>
                </a:lnTo>
                <a:lnTo>
                  <a:pt x="1200" y="70"/>
                </a:lnTo>
                <a:lnTo>
                  <a:pt x="1200" y="340"/>
                </a:lnTo>
                <a:lnTo>
                  <a:pt x="1198" y="358"/>
                </a:lnTo>
                <a:lnTo>
                  <a:pt x="1190" y="372"/>
                </a:lnTo>
                <a:lnTo>
                  <a:pt x="1180" y="381"/>
                </a:lnTo>
                <a:lnTo>
                  <a:pt x="1167" y="386"/>
                </a:lnTo>
                <a:lnTo>
                  <a:pt x="1152" y="387"/>
                </a:lnTo>
                <a:lnTo>
                  <a:pt x="1134" y="382"/>
                </a:lnTo>
                <a:lnTo>
                  <a:pt x="1131" y="381"/>
                </a:lnTo>
                <a:lnTo>
                  <a:pt x="1124" y="378"/>
                </a:lnTo>
                <a:lnTo>
                  <a:pt x="1114" y="374"/>
                </a:lnTo>
                <a:lnTo>
                  <a:pt x="1101" y="370"/>
                </a:lnTo>
                <a:lnTo>
                  <a:pt x="1087" y="365"/>
                </a:lnTo>
                <a:lnTo>
                  <a:pt x="1072" y="361"/>
                </a:lnTo>
                <a:lnTo>
                  <a:pt x="1058" y="358"/>
                </a:lnTo>
                <a:lnTo>
                  <a:pt x="1046" y="357"/>
                </a:lnTo>
                <a:lnTo>
                  <a:pt x="1022" y="360"/>
                </a:lnTo>
                <a:lnTo>
                  <a:pt x="1000" y="367"/>
                </a:lnTo>
                <a:lnTo>
                  <a:pt x="981" y="379"/>
                </a:lnTo>
                <a:lnTo>
                  <a:pt x="965" y="394"/>
                </a:lnTo>
                <a:lnTo>
                  <a:pt x="953" y="413"/>
                </a:lnTo>
                <a:lnTo>
                  <a:pt x="945" y="434"/>
                </a:lnTo>
                <a:lnTo>
                  <a:pt x="942" y="456"/>
                </a:lnTo>
                <a:lnTo>
                  <a:pt x="945" y="480"/>
                </a:lnTo>
                <a:lnTo>
                  <a:pt x="953" y="501"/>
                </a:lnTo>
                <a:lnTo>
                  <a:pt x="965" y="520"/>
                </a:lnTo>
                <a:lnTo>
                  <a:pt x="981" y="535"/>
                </a:lnTo>
                <a:lnTo>
                  <a:pt x="1000" y="547"/>
                </a:lnTo>
                <a:lnTo>
                  <a:pt x="1022" y="554"/>
                </a:lnTo>
                <a:lnTo>
                  <a:pt x="1046" y="557"/>
                </a:lnTo>
                <a:lnTo>
                  <a:pt x="1058" y="556"/>
                </a:lnTo>
                <a:lnTo>
                  <a:pt x="1072" y="553"/>
                </a:lnTo>
                <a:lnTo>
                  <a:pt x="1087" y="549"/>
                </a:lnTo>
                <a:lnTo>
                  <a:pt x="1101" y="544"/>
                </a:lnTo>
                <a:lnTo>
                  <a:pt x="1114" y="540"/>
                </a:lnTo>
                <a:lnTo>
                  <a:pt x="1124" y="536"/>
                </a:lnTo>
                <a:lnTo>
                  <a:pt x="1131" y="533"/>
                </a:lnTo>
                <a:lnTo>
                  <a:pt x="1134" y="532"/>
                </a:lnTo>
                <a:lnTo>
                  <a:pt x="1150" y="528"/>
                </a:lnTo>
                <a:lnTo>
                  <a:pt x="1163" y="527"/>
                </a:lnTo>
                <a:lnTo>
                  <a:pt x="1175" y="530"/>
                </a:lnTo>
                <a:lnTo>
                  <a:pt x="1185" y="536"/>
                </a:lnTo>
                <a:lnTo>
                  <a:pt x="1193" y="546"/>
                </a:lnTo>
                <a:lnTo>
                  <a:pt x="1198" y="558"/>
                </a:lnTo>
                <a:lnTo>
                  <a:pt x="1200" y="574"/>
                </a:lnTo>
                <a:lnTo>
                  <a:pt x="1200" y="844"/>
                </a:lnTo>
                <a:lnTo>
                  <a:pt x="1201" y="851"/>
                </a:lnTo>
                <a:lnTo>
                  <a:pt x="1202" y="859"/>
                </a:lnTo>
                <a:lnTo>
                  <a:pt x="1202" y="913"/>
                </a:lnTo>
                <a:lnTo>
                  <a:pt x="1130" y="913"/>
                </a:lnTo>
                <a:lnTo>
                  <a:pt x="1129" y="913"/>
                </a:lnTo>
                <a:lnTo>
                  <a:pt x="849" y="913"/>
                </a:lnTo>
                <a:lnTo>
                  <a:pt x="832" y="915"/>
                </a:lnTo>
                <a:lnTo>
                  <a:pt x="818" y="922"/>
                </a:lnTo>
                <a:lnTo>
                  <a:pt x="808" y="932"/>
                </a:lnTo>
                <a:lnTo>
                  <a:pt x="803" y="945"/>
                </a:lnTo>
                <a:lnTo>
                  <a:pt x="801" y="959"/>
                </a:lnTo>
                <a:lnTo>
                  <a:pt x="807" y="977"/>
                </a:lnTo>
                <a:lnTo>
                  <a:pt x="808" y="977"/>
                </a:lnTo>
                <a:lnTo>
                  <a:pt x="809" y="981"/>
                </a:lnTo>
                <a:lnTo>
                  <a:pt x="812" y="989"/>
                </a:lnTo>
                <a:lnTo>
                  <a:pt x="816" y="999"/>
                </a:lnTo>
                <a:lnTo>
                  <a:pt x="821" y="1011"/>
                </a:lnTo>
                <a:lnTo>
                  <a:pt x="825" y="1024"/>
                </a:lnTo>
                <a:lnTo>
                  <a:pt x="829" y="1038"/>
                </a:lnTo>
                <a:lnTo>
                  <a:pt x="832" y="1051"/>
                </a:lnTo>
                <a:lnTo>
                  <a:pt x="833" y="1062"/>
                </a:lnTo>
                <a:lnTo>
                  <a:pt x="831" y="1080"/>
                </a:lnTo>
                <a:lnTo>
                  <a:pt x="826" y="1099"/>
                </a:lnTo>
                <a:lnTo>
                  <a:pt x="818" y="1114"/>
                </a:lnTo>
                <a:lnTo>
                  <a:pt x="815" y="1118"/>
                </a:lnTo>
                <a:lnTo>
                  <a:pt x="803" y="1133"/>
                </a:lnTo>
                <a:lnTo>
                  <a:pt x="787" y="1146"/>
                </a:lnTo>
                <a:lnTo>
                  <a:pt x="770" y="1155"/>
                </a:lnTo>
                <a:lnTo>
                  <a:pt x="751" y="1160"/>
                </a:lnTo>
                <a:lnTo>
                  <a:pt x="729" y="1162"/>
                </a:lnTo>
                <a:lnTo>
                  <a:pt x="709" y="1160"/>
                </a:lnTo>
                <a:lnTo>
                  <a:pt x="689" y="1155"/>
                </a:lnTo>
                <a:lnTo>
                  <a:pt x="672" y="1146"/>
                </a:lnTo>
                <a:lnTo>
                  <a:pt x="657" y="1133"/>
                </a:lnTo>
                <a:lnTo>
                  <a:pt x="644" y="1118"/>
                </a:lnTo>
                <a:lnTo>
                  <a:pt x="642" y="1114"/>
                </a:lnTo>
                <a:lnTo>
                  <a:pt x="633" y="1099"/>
                </a:lnTo>
                <a:lnTo>
                  <a:pt x="628" y="1080"/>
                </a:lnTo>
                <a:lnTo>
                  <a:pt x="626" y="1062"/>
                </a:lnTo>
                <a:lnTo>
                  <a:pt x="627" y="1051"/>
                </a:lnTo>
                <a:lnTo>
                  <a:pt x="630" y="1038"/>
                </a:lnTo>
                <a:lnTo>
                  <a:pt x="635" y="1024"/>
                </a:lnTo>
                <a:lnTo>
                  <a:pt x="639" y="1011"/>
                </a:lnTo>
                <a:lnTo>
                  <a:pt x="643" y="999"/>
                </a:lnTo>
                <a:lnTo>
                  <a:pt x="648" y="989"/>
                </a:lnTo>
                <a:lnTo>
                  <a:pt x="651" y="981"/>
                </a:lnTo>
                <a:lnTo>
                  <a:pt x="652" y="977"/>
                </a:lnTo>
                <a:lnTo>
                  <a:pt x="653" y="977"/>
                </a:lnTo>
                <a:lnTo>
                  <a:pt x="657" y="959"/>
                </a:lnTo>
                <a:lnTo>
                  <a:pt x="657" y="945"/>
                </a:lnTo>
                <a:lnTo>
                  <a:pt x="652" y="932"/>
                </a:lnTo>
                <a:lnTo>
                  <a:pt x="642" y="922"/>
                </a:lnTo>
                <a:lnTo>
                  <a:pt x="627" y="915"/>
                </a:lnTo>
                <a:lnTo>
                  <a:pt x="609" y="913"/>
                </a:lnTo>
                <a:lnTo>
                  <a:pt x="329" y="913"/>
                </a:lnTo>
                <a:lnTo>
                  <a:pt x="329" y="913"/>
                </a:lnTo>
                <a:lnTo>
                  <a:pt x="258" y="913"/>
                </a:lnTo>
                <a:lnTo>
                  <a:pt x="258" y="574"/>
                </a:lnTo>
                <a:lnTo>
                  <a:pt x="256" y="558"/>
                </a:lnTo>
                <a:lnTo>
                  <a:pt x="252" y="546"/>
                </a:lnTo>
                <a:lnTo>
                  <a:pt x="244" y="536"/>
                </a:lnTo>
                <a:lnTo>
                  <a:pt x="233" y="530"/>
                </a:lnTo>
                <a:lnTo>
                  <a:pt x="221" y="527"/>
                </a:lnTo>
                <a:lnTo>
                  <a:pt x="208" y="528"/>
                </a:lnTo>
                <a:lnTo>
                  <a:pt x="193" y="532"/>
                </a:lnTo>
                <a:lnTo>
                  <a:pt x="190" y="533"/>
                </a:lnTo>
                <a:lnTo>
                  <a:pt x="182" y="536"/>
                </a:lnTo>
                <a:lnTo>
                  <a:pt x="172" y="540"/>
                </a:lnTo>
                <a:lnTo>
                  <a:pt x="159" y="544"/>
                </a:lnTo>
                <a:lnTo>
                  <a:pt x="145" y="549"/>
                </a:lnTo>
                <a:lnTo>
                  <a:pt x="131" y="553"/>
                </a:lnTo>
                <a:lnTo>
                  <a:pt x="116" y="556"/>
                </a:lnTo>
                <a:lnTo>
                  <a:pt x="104" y="557"/>
                </a:lnTo>
                <a:lnTo>
                  <a:pt x="81" y="554"/>
                </a:lnTo>
                <a:lnTo>
                  <a:pt x="58" y="547"/>
                </a:lnTo>
                <a:lnTo>
                  <a:pt x="39" y="535"/>
                </a:lnTo>
                <a:lnTo>
                  <a:pt x="24" y="520"/>
                </a:lnTo>
                <a:lnTo>
                  <a:pt x="11" y="501"/>
                </a:lnTo>
                <a:lnTo>
                  <a:pt x="3" y="480"/>
                </a:lnTo>
                <a:lnTo>
                  <a:pt x="0" y="456"/>
                </a:lnTo>
                <a:lnTo>
                  <a:pt x="3" y="434"/>
                </a:lnTo>
                <a:lnTo>
                  <a:pt x="11" y="413"/>
                </a:lnTo>
                <a:lnTo>
                  <a:pt x="24" y="394"/>
                </a:lnTo>
                <a:lnTo>
                  <a:pt x="39" y="379"/>
                </a:lnTo>
                <a:lnTo>
                  <a:pt x="58" y="367"/>
                </a:lnTo>
                <a:lnTo>
                  <a:pt x="81" y="360"/>
                </a:lnTo>
                <a:lnTo>
                  <a:pt x="104" y="357"/>
                </a:lnTo>
                <a:lnTo>
                  <a:pt x="116" y="358"/>
                </a:lnTo>
                <a:lnTo>
                  <a:pt x="131" y="361"/>
                </a:lnTo>
                <a:lnTo>
                  <a:pt x="145" y="365"/>
                </a:lnTo>
                <a:lnTo>
                  <a:pt x="159" y="370"/>
                </a:lnTo>
                <a:lnTo>
                  <a:pt x="172" y="374"/>
                </a:lnTo>
                <a:lnTo>
                  <a:pt x="182" y="378"/>
                </a:lnTo>
                <a:lnTo>
                  <a:pt x="190" y="381"/>
                </a:lnTo>
                <a:lnTo>
                  <a:pt x="193" y="382"/>
                </a:lnTo>
                <a:lnTo>
                  <a:pt x="210" y="387"/>
                </a:lnTo>
                <a:lnTo>
                  <a:pt x="225" y="386"/>
                </a:lnTo>
                <a:lnTo>
                  <a:pt x="238" y="381"/>
                </a:lnTo>
                <a:lnTo>
                  <a:pt x="249" y="372"/>
                </a:lnTo>
                <a:lnTo>
                  <a:pt x="256" y="358"/>
                </a:lnTo>
                <a:lnTo>
                  <a:pt x="258" y="340"/>
                </a:lnTo>
                <a:lnTo>
                  <a:pt x="258" y="0"/>
                </a:lnTo>
                <a:close/>
              </a:path>
            </a:pathLst>
          </a:custGeom>
          <a:solidFill>
            <a:srgbClr val="ACC687"/>
          </a:solidFill>
          <a:ln w="0">
            <a:noFill/>
            <a:prstDash val="solid"/>
            <a:round/>
            <a:headEnd/>
            <a:tailEnd/>
          </a:ln>
        </p:spPr>
        <p:txBody>
          <a:bodyPr vert="horz" wrap="square" lIns="137160" tIns="68580" rIns="137160" bIns="6858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sz="3600">
              <a:latin typeface="Arial" panose="020B0604020202020204" pitchFamily="34" charset="0"/>
              <a:cs typeface="Arial" panose="020B0604020202020204" pitchFamily="34" charset="0"/>
            </a:endParaRPr>
          </a:p>
        </p:txBody>
      </p:sp>
      <p:sp>
        <p:nvSpPr>
          <p:cNvPr id="9" name="Freeform 10">
            <a:extLst>
              <a:ext uri="{FF2B5EF4-FFF2-40B4-BE49-F238E27FC236}">
                <a16:creationId xmlns:a16="http://schemas.microsoft.com/office/drawing/2014/main" id="{8A8786BC-5349-49F8-9FFA-5BFE6DF40BEE}"/>
              </a:ext>
            </a:extLst>
          </p:cNvPr>
          <p:cNvSpPr>
            <a:spLocks/>
          </p:cNvSpPr>
          <p:nvPr/>
        </p:nvSpPr>
        <p:spPr bwMode="auto">
          <a:xfrm>
            <a:off x="10264378" y="4852481"/>
            <a:ext cx="2864645" cy="2771775"/>
          </a:xfrm>
          <a:custGeom>
            <a:avLst/>
            <a:gdLst>
              <a:gd name="T0" fmla="*/ 385 w 1203"/>
              <a:gd name="T1" fmla="*/ 10 h 1164"/>
              <a:gd name="T2" fmla="*/ 396 w 1203"/>
              <a:gd name="T3" fmla="*/ 63 h 1164"/>
              <a:gd name="T4" fmla="*/ 382 w 1203"/>
              <a:gd name="T5" fmla="*/ 96 h 1164"/>
              <a:gd name="T6" fmla="*/ 370 w 1203"/>
              <a:gd name="T7" fmla="*/ 150 h 1164"/>
              <a:gd name="T8" fmla="*/ 409 w 1203"/>
              <a:gd name="T9" fmla="*/ 228 h 1164"/>
              <a:gd name="T10" fmla="*/ 496 w 1203"/>
              <a:gd name="T11" fmla="*/ 248 h 1164"/>
              <a:gd name="T12" fmla="*/ 566 w 1203"/>
              <a:gd name="T13" fmla="*/ 194 h 1164"/>
              <a:gd name="T14" fmla="*/ 573 w 1203"/>
              <a:gd name="T15" fmla="*/ 125 h 1164"/>
              <a:gd name="T16" fmla="*/ 554 w 1203"/>
              <a:gd name="T17" fmla="*/ 74 h 1164"/>
              <a:gd name="T18" fmla="*/ 546 w 1203"/>
              <a:gd name="T19" fmla="*/ 32 h 1164"/>
              <a:gd name="T20" fmla="*/ 593 w 1203"/>
              <a:gd name="T21" fmla="*/ 0 h 1164"/>
              <a:gd name="T22" fmla="*/ 952 w 1203"/>
              <a:gd name="T23" fmla="*/ 369 h 1164"/>
              <a:gd name="T24" fmla="*/ 996 w 1203"/>
              <a:gd name="T25" fmla="*/ 387 h 1164"/>
              <a:gd name="T26" fmla="*/ 1031 w 1203"/>
              <a:gd name="T27" fmla="*/ 375 h 1164"/>
              <a:gd name="T28" fmla="*/ 1088 w 1203"/>
              <a:gd name="T29" fmla="*/ 359 h 1164"/>
              <a:gd name="T30" fmla="*/ 1164 w 1203"/>
              <a:gd name="T31" fmla="*/ 380 h 1164"/>
              <a:gd name="T32" fmla="*/ 1203 w 1203"/>
              <a:gd name="T33" fmla="*/ 457 h 1164"/>
              <a:gd name="T34" fmla="*/ 1164 w 1203"/>
              <a:gd name="T35" fmla="*/ 536 h 1164"/>
              <a:gd name="T36" fmla="*/ 1088 w 1203"/>
              <a:gd name="T37" fmla="*/ 557 h 1164"/>
              <a:gd name="T38" fmla="*/ 1031 w 1203"/>
              <a:gd name="T39" fmla="*/ 541 h 1164"/>
              <a:gd name="T40" fmla="*/ 996 w 1203"/>
              <a:gd name="T41" fmla="*/ 529 h 1164"/>
              <a:gd name="T42" fmla="*/ 952 w 1203"/>
              <a:gd name="T43" fmla="*/ 547 h 1164"/>
              <a:gd name="T44" fmla="*/ 593 w 1203"/>
              <a:gd name="T45" fmla="*/ 914 h 1164"/>
              <a:gd name="T46" fmla="*/ 546 w 1203"/>
              <a:gd name="T47" fmla="*/ 946 h 1164"/>
              <a:gd name="T48" fmla="*/ 552 w 1203"/>
              <a:gd name="T49" fmla="*/ 983 h 1164"/>
              <a:gd name="T50" fmla="*/ 569 w 1203"/>
              <a:gd name="T51" fmla="*/ 1026 h 1164"/>
              <a:gd name="T52" fmla="*/ 575 w 1203"/>
              <a:gd name="T53" fmla="*/ 1082 h 1164"/>
              <a:gd name="T54" fmla="*/ 546 w 1203"/>
              <a:gd name="T55" fmla="*/ 1135 h 1164"/>
              <a:gd name="T56" fmla="*/ 473 w 1203"/>
              <a:gd name="T57" fmla="*/ 1164 h 1164"/>
              <a:gd name="T58" fmla="*/ 400 w 1203"/>
              <a:gd name="T59" fmla="*/ 1135 h 1164"/>
              <a:gd name="T60" fmla="*/ 371 w 1203"/>
              <a:gd name="T61" fmla="*/ 1082 h 1164"/>
              <a:gd name="T62" fmla="*/ 377 w 1203"/>
              <a:gd name="T63" fmla="*/ 1026 h 1164"/>
              <a:gd name="T64" fmla="*/ 393 w 1203"/>
              <a:gd name="T65" fmla="*/ 983 h 1164"/>
              <a:gd name="T66" fmla="*/ 401 w 1203"/>
              <a:gd name="T67" fmla="*/ 946 h 1164"/>
              <a:gd name="T68" fmla="*/ 353 w 1203"/>
              <a:gd name="T69" fmla="*/ 914 h 1164"/>
              <a:gd name="T70" fmla="*/ 3 w 1203"/>
              <a:gd name="T71" fmla="*/ 845 h 1164"/>
              <a:gd name="T72" fmla="*/ 17 w 1203"/>
              <a:gd name="T73" fmla="*/ 537 h 1164"/>
              <a:gd name="T74" fmla="*/ 68 w 1203"/>
              <a:gd name="T75" fmla="*/ 533 h 1164"/>
              <a:gd name="T76" fmla="*/ 101 w 1203"/>
              <a:gd name="T77" fmla="*/ 545 h 1164"/>
              <a:gd name="T78" fmla="*/ 156 w 1203"/>
              <a:gd name="T79" fmla="*/ 558 h 1164"/>
              <a:gd name="T80" fmla="*/ 238 w 1203"/>
              <a:gd name="T81" fmla="*/ 520 h 1164"/>
              <a:gd name="T82" fmla="*/ 257 w 1203"/>
              <a:gd name="T83" fmla="*/ 435 h 1164"/>
              <a:gd name="T84" fmla="*/ 202 w 1203"/>
              <a:gd name="T85" fmla="*/ 368 h 1164"/>
              <a:gd name="T86" fmla="*/ 130 w 1203"/>
              <a:gd name="T87" fmla="*/ 362 h 1164"/>
              <a:gd name="T88" fmla="*/ 78 w 1203"/>
              <a:gd name="T89" fmla="*/ 379 h 1164"/>
              <a:gd name="T90" fmla="*/ 39 w 1203"/>
              <a:gd name="T91" fmla="*/ 388 h 1164"/>
              <a:gd name="T92" fmla="*/ 4 w 1203"/>
              <a:gd name="T93" fmla="*/ 357 h 1164"/>
              <a:gd name="T94" fmla="*/ 5 w 1203"/>
              <a:gd name="T95" fmla="*/ 57 h 1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03" h="1164">
                <a:moveTo>
                  <a:pt x="3" y="0"/>
                </a:moveTo>
                <a:lnTo>
                  <a:pt x="353" y="0"/>
                </a:lnTo>
                <a:lnTo>
                  <a:pt x="371" y="2"/>
                </a:lnTo>
                <a:lnTo>
                  <a:pt x="385" y="10"/>
                </a:lnTo>
                <a:lnTo>
                  <a:pt x="395" y="19"/>
                </a:lnTo>
                <a:lnTo>
                  <a:pt x="401" y="32"/>
                </a:lnTo>
                <a:lnTo>
                  <a:pt x="401" y="47"/>
                </a:lnTo>
                <a:lnTo>
                  <a:pt x="396" y="63"/>
                </a:lnTo>
                <a:lnTo>
                  <a:pt x="395" y="66"/>
                </a:lnTo>
                <a:lnTo>
                  <a:pt x="391" y="74"/>
                </a:lnTo>
                <a:lnTo>
                  <a:pt x="387" y="84"/>
                </a:lnTo>
                <a:lnTo>
                  <a:pt x="382" y="96"/>
                </a:lnTo>
                <a:lnTo>
                  <a:pt x="378" y="110"/>
                </a:lnTo>
                <a:lnTo>
                  <a:pt x="374" y="125"/>
                </a:lnTo>
                <a:lnTo>
                  <a:pt x="371" y="138"/>
                </a:lnTo>
                <a:lnTo>
                  <a:pt x="370" y="150"/>
                </a:lnTo>
                <a:lnTo>
                  <a:pt x="372" y="172"/>
                </a:lnTo>
                <a:lnTo>
                  <a:pt x="380" y="194"/>
                </a:lnTo>
                <a:lnTo>
                  <a:pt x="392" y="212"/>
                </a:lnTo>
                <a:lnTo>
                  <a:pt x="409" y="228"/>
                </a:lnTo>
                <a:lnTo>
                  <a:pt x="428" y="240"/>
                </a:lnTo>
                <a:lnTo>
                  <a:pt x="449" y="248"/>
                </a:lnTo>
                <a:lnTo>
                  <a:pt x="473" y="250"/>
                </a:lnTo>
                <a:lnTo>
                  <a:pt x="496" y="248"/>
                </a:lnTo>
                <a:lnTo>
                  <a:pt x="519" y="240"/>
                </a:lnTo>
                <a:lnTo>
                  <a:pt x="538" y="228"/>
                </a:lnTo>
                <a:lnTo>
                  <a:pt x="553" y="212"/>
                </a:lnTo>
                <a:lnTo>
                  <a:pt x="566" y="194"/>
                </a:lnTo>
                <a:lnTo>
                  <a:pt x="574" y="172"/>
                </a:lnTo>
                <a:lnTo>
                  <a:pt x="577" y="150"/>
                </a:lnTo>
                <a:lnTo>
                  <a:pt x="576" y="138"/>
                </a:lnTo>
                <a:lnTo>
                  <a:pt x="573" y="125"/>
                </a:lnTo>
                <a:lnTo>
                  <a:pt x="569" y="110"/>
                </a:lnTo>
                <a:lnTo>
                  <a:pt x="564" y="96"/>
                </a:lnTo>
                <a:lnTo>
                  <a:pt x="558" y="84"/>
                </a:lnTo>
                <a:lnTo>
                  <a:pt x="554" y="74"/>
                </a:lnTo>
                <a:lnTo>
                  <a:pt x="551" y="66"/>
                </a:lnTo>
                <a:lnTo>
                  <a:pt x="550" y="63"/>
                </a:lnTo>
                <a:lnTo>
                  <a:pt x="545" y="47"/>
                </a:lnTo>
                <a:lnTo>
                  <a:pt x="546" y="32"/>
                </a:lnTo>
                <a:lnTo>
                  <a:pt x="551" y="19"/>
                </a:lnTo>
                <a:lnTo>
                  <a:pt x="561" y="10"/>
                </a:lnTo>
                <a:lnTo>
                  <a:pt x="576" y="2"/>
                </a:lnTo>
                <a:lnTo>
                  <a:pt x="593" y="0"/>
                </a:lnTo>
                <a:lnTo>
                  <a:pt x="945" y="0"/>
                </a:lnTo>
                <a:lnTo>
                  <a:pt x="945" y="341"/>
                </a:lnTo>
                <a:lnTo>
                  <a:pt x="947" y="357"/>
                </a:lnTo>
                <a:lnTo>
                  <a:pt x="952" y="369"/>
                </a:lnTo>
                <a:lnTo>
                  <a:pt x="960" y="378"/>
                </a:lnTo>
                <a:lnTo>
                  <a:pt x="970" y="385"/>
                </a:lnTo>
                <a:lnTo>
                  <a:pt x="982" y="388"/>
                </a:lnTo>
                <a:lnTo>
                  <a:pt x="996" y="387"/>
                </a:lnTo>
                <a:lnTo>
                  <a:pt x="1012" y="383"/>
                </a:lnTo>
                <a:lnTo>
                  <a:pt x="1014" y="382"/>
                </a:lnTo>
                <a:lnTo>
                  <a:pt x="1021" y="379"/>
                </a:lnTo>
                <a:lnTo>
                  <a:pt x="1031" y="375"/>
                </a:lnTo>
                <a:lnTo>
                  <a:pt x="1044" y="370"/>
                </a:lnTo>
                <a:lnTo>
                  <a:pt x="1058" y="366"/>
                </a:lnTo>
                <a:lnTo>
                  <a:pt x="1074" y="362"/>
                </a:lnTo>
                <a:lnTo>
                  <a:pt x="1088" y="359"/>
                </a:lnTo>
                <a:lnTo>
                  <a:pt x="1100" y="358"/>
                </a:lnTo>
                <a:lnTo>
                  <a:pt x="1124" y="361"/>
                </a:lnTo>
                <a:lnTo>
                  <a:pt x="1145" y="368"/>
                </a:lnTo>
                <a:lnTo>
                  <a:pt x="1164" y="380"/>
                </a:lnTo>
                <a:lnTo>
                  <a:pt x="1181" y="395"/>
                </a:lnTo>
                <a:lnTo>
                  <a:pt x="1193" y="414"/>
                </a:lnTo>
                <a:lnTo>
                  <a:pt x="1201" y="435"/>
                </a:lnTo>
                <a:lnTo>
                  <a:pt x="1203" y="457"/>
                </a:lnTo>
                <a:lnTo>
                  <a:pt x="1201" y="481"/>
                </a:lnTo>
                <a:lnTo>
                  <a:pt x="1193" y="502"/>
                </a:lnTo>
                <a:lnTo>
                  <a:pt x="1181" y="520"/>
                </a:lnTo>
                <a:lnTo>
                  <a:pt x="1164" y="536"/>
                </a:lnTo>
                <a:lnTo>
                  <a:pt x="1145" y="548"/>
                </a:lnTo>
                <a:lnTo>
                  <a:pt x="1124" y="555"/>
                </a:lnTo>
                <a:lnTo>
                  <a:pt x="1100" y="558"/>
                </a:lnTo>
                <a:lnTo>
                  <a:pt x="1088" y="557"/>
                </a:lnTo>
                <a:lnTo>
                  <a:pt x="1074" y="554"/>
                </a:lnTo>
                <a:lnTo>
                  <a:pt x="1058" y="550"/>
                </a:lnTo>
                <a:lnTo>
                  <a:pt x="1044" y="545"/>
                </a:lnTo>
                <a:lnTo>
                  <a:pt x="1031" y="541"/>
                </a:lnTo>
                <a:lnTo>
                  <a:pt x="1021" y="537"/>
                </a:lnTo>
                <a:lnTo>
                  <a:pt x="1014" y="534"/>
                </a:lnTo>
                <a:lnTo>
                  <a:pt x="1012" y="533"/>
                </a:lnTo>
                <a:lnTo>
                  <a:pt x="996" y="529"/>
                </a:lnTo>
                <a:lnTo>
                  <a:pt x="982" y="528"/>
                </a:lnTo>
                <a:lnTo>
                  <a:pt x="970" y="531"/>
                </a:lnTo>
                <a:lnTo>
                  <a:pt x="960" y="537"/>
                </a:lnTo>
                <a:lnTo>
                  <a:pt x="952" y="547"/>
                </a:lnTo>
                <a:lnTo>
                  <a:pt x="947" y="559"/>
                </a:lnTo>
                <a:lnTo>
                  <a:pt x="945" y="574"/>
                </a:lnTo>
                <a:lnTo>
                  <a:pt x="945" y="914"/>
                </a:lnTo>
                <a:lnTo>
                  <a:pt x="593" y="914"/>
                </a:lnTo>
                <a:lnTo>
                  <a:pt x="576" y="917"/>
                </a:lnTo>
                <a:lnTo>
                  <a:pt x="561" y="923"/>
                </a:lnTo>
                <a:lnTo>
                  <a:pt x="551" y="934"/>
                </a:lnTo>
                <a:lnTo>
                  <a:pt x="546" y="946"/>
                </a:lnTo>
                <a:lnTo>
                  <a:pt x="545" y="961"/>
                </a:lnTo>
                <a:lnTo>
                  <a:pt x="550" y="977"/>
                </a:lnTo>
                <a:lnTo>
                  <a:pt x="550" y="978"/>
                </a:lnTo>
                <a:lnTo>
                  <a:pt x="552" y="983"/>
                </a:lnTo>
                <a:lnTo>
                  <a:pt x="555" y="990"/>
                </a:lnTo>
                <a:lnTo>
                  <a:pt x="559" y="1000"/>
                </a:lnTo>
                <a:lnTo>
                  <a:pt x="565" y="1013"/>
                </a:lnTo>
                <a:lnTo>
                  <a:pt x="569" y="1026"/>
                </a:lnTo>
                <a:lnTo>
                  <a:pt x="573" y="1040"/>
                </a:lnTo>
                <a:lnTo>
                  <a:pt x="576" y="1053"/>
                </a:lnTo>
                <a:lnTo>
                  <a:pt x="577" y="1064"/>
                </a:lnTo>
                <a:lnTo>
                  <a:pt x="575" y="1082"/>
                </a:lnTo>
                <a:lnTo>
                  <a:pt x="570" y="1100"/>
                </a:lnTo>
                <a:lnTo>
                  <a:pt x="561" y="1116"/>
                </a:lnTo>
                <a:lnTo>
                  <a:pt x="558" y="1120"/>
                </a:lnTo>
                <a:lnTo>
                  <a:pt x="546" y="1135"/>
                </a:lnTo>
                <a:lnTo>
                  <a:pt x="531" y="1147"/>
                </a:lnTo>
                <a:lnTo>
                  <a:pt x="514" y="1157"/>
                </a:lnTo>
                <a:lnTo>
                  <a:pt x="494" y="1162"/>
                </a:lnTo>
                <a:lnTo>
                  <a:pt x="473" y="1164"/>
                </a:lnTo>
                <a:lnTo>
                  <a:pt x="453" y="1162"/>
                </a:lnTo>
                <a:lnTo>
                  <a:pt x="433" y="1157"/>
                </a:lnTo>
                <a:lnTo>
                  <a:pt x="415" y="1147"/>
                </a:lnTo>
                <a:lnTo>
                  <a:pt x="400" y="1135"/>
                </a:lnTo>
                <a:lnTo>
                  <a:pt x="387" y="1120"/>
                </a:lnTo>
                <a:lnTo>
                  <a:pt x="384" y="1116"/>
                </a:lnTo>
                <a:lnTo>
                  <a:pt x="376" y="1100"/>
                </a:lnTo>
                <a:lnTo>
                  <a:pt x="371" y="1082"/>
                </a:lnTo>
                <a:lnTo>
                  <a:pt x="370" y="1064"/>
                </a:lnTo>
                <a:lnTo>
                  <a:pt x="371" y="1053"/>
                </a:lnTo>
                <a:lnTo>
                  <a:pt x="373" y="1040"/>
                </a:lnTo>
                <a:lnTo>
                  <a:pt x="377" y="1026"/>
                </a:lnTo>
                <a:lnTo>
                  <a:pt x="382" y="1013"/>
                </a:lnTo>
                <a:lnTo>
                  <a:pt x="386" y="1000"/>
                </a:lnTo>
                <a:lnTo>
                  <a:pt x="390" y="990"/>
                </a:lnTo>
                <a:lnTo>
                  <a:pt x="393" y="983"/>
                </a:lnTo>
                <a:lnTo>
                  <a:pt x="396" y="978"/>
                </a:lnTo>
                <a:lnTo>
                  <a:pt x="396" y="977"/>
                </a:lnTo>
                <a:lnTo>
                  <a:pt x="401" y="961"/>
                </a:lnTo>
                <a:lnTo>
                  <a:pt x="401" y="946"/>
                </a:lnTo>
                <a:lnTo>
                  <a:pt x="395" y="934"/>
                </a:lnTo>
                <a:lnTo>
                  <a:pt x="385" y="923"/>
                </a:lnTo>
                <a:lnTo>
                  <a:pt x="371" y="917"/>
                </a:lnTo>
                <a:lnTo>
                  <a:pt x="353" y="914"/>
                </a:lnTo>
                <a:lnTo>
                  <a:pt x="0" y="914"/>
                </a:lnTo>
                <a:lnTo>
                  <a:pt x="0" y="860"/>
                </a:lnTo>
                <a:lnTo>
                  <a:pt x="1" y="853"/>
                </a:lnTo>
                <a:lnTo>
                  <a:pt x="3" y="845"/>
                </a:lnTo>
                <a:lnTo>
                  <a:pt x="3" y="574"/>
                </a:lnTo>
                <a:lnTo>
                  <a:pt x="4" y="559"/>
                </a:lnTo>
                <a:lnTo>
                  <a:pt x="9" y="547"/>
                </a:lnTo>
                <a:lnTo>
                  <a:pt x="17" y="537"/>
                </a:lnTo>
                <a:lnTo>
                  <a:pt x="27" y="531"/>
                </a:lnTo>
                <a:lnTo>
                  <a:pt x="39" y="528"/>
                </a:lnTo>
                <a:lnTo>
                  <a:pt x="52" y="529"/>
                </a:lnTo>
                <a:lnTo>
                  <a:pt x="68" y="533"/>
                </a:lnTo>
                <a:lnTo>
                  <a:pt x="71" y="534"/>
                </a:lnTo>
                <a:lnTo>
                  <a:pt x="78" y="537"/>
                </a:lnTo>
                <a:lnTo>
                  <a:pt x="88" y="541"/>
                </a:lnTo>
                <a:lnTo>
                  <a:pt x="101" y="545"/>
                </a:lnTo>
                <a:lnTo>
                  <a:pt x="116" y="550"/>
                </a:lnTo>
                <a:lnTo>
                  <a:pt x="130" y="554"/>
                </a:lnTo>
                <a:lnTo>
                  <a:pt x="144" y="557"/>
                </a:lnTo>
                <a:lnTo>
                  <a:pt x="156" y="558"/>
                </a:lnTo>
                <a:lnTo>
                  <a:pt x="181" y="555"/>
                </a:lnTo>
                <a:lnTo>
                  <a:pt x="202" y="548"/>
                </a:lnTo>
                <a:lnTo>
                  <a:pt x="221" y="536"/>
                </a:lnTo>
                <a:lnTo>
                  <a:pt x="238" y="520"/>
                </a:lnTo>
                <a:lnTo>
                  <a:pt x="249" y="502"/>
                </a:lnTo>
                <a:lnTo>
                  <a:pt x="257" y="481"/>
                </a:lnTo>
                <a:lnTo>
                  <a:pt x="260" y="457"/>
                </a:lnTo>
                <a:lnTo>
                  <a:pt x="257" y="435"/>
                </a:lnTo>
                <a:lnTo>
                  <a:pt x="249" y="414"/>
                </a:lnTo>
                <a:lnTo>
                  <a:pt x="238" y="395"/>
                </a:lnTo>
                <a:lnTo>
                  <a:pt x="221" y="380"/>
                </a:lnTo>
                <a:lnTo>
                  <a:pt x="202" y="368"/>
                </a:lnTo>
                <a:lnTo>
                  <a:pt x="181" y="361"/>
                </a:lnTo>
                <a:lnTo>
                  <a:pt x="156" y="358"/>
                </a:lnTo>
                <a:lnTo>
                  <a:pt x="144" y="359"/>
                </a:lnTo>
                <a:lnTo>
                  <a:pt x="130" y="362"/>
                </a:lnTo>
                <a:lnTo>
                  <a:pt x="116" y="366"/>
                </a:lnTo>
                <a:lnTo>
                  <a:pt x="101" y="370"/>
                </a:lnTo>
                <a:lnTo>
                  <a:pt x="88" y="375"/>
                </a:lnTo>
                <a:lnTo>
                  <a:pt x="78" y="379"/>
                </a:lnTo>
                <a:lnTo>
                  <a:pt x="71" y="382"/>
                </a:lnTo>
                <a:lnTo>
                  <a:pt x="68" y="383"/>
                </a:lnTo>
                <a:lnTo>
                  <a:pt x="52" y="387"/>
                </a:lnTo>
                <a:lnTo>
                  <a:pt x="39" y="388"/>
                </a:lnTo>
                <a:lnTo>
                  <a:pt x="27" y="385"/>
                </a:lnTo>
                <a:lnTo>
                  <a:pt x="17" y="378"/>
                </a:lnTo>
                <a:lnTo>
                  <a:pt x="9" y="369"/>
                </a:lnTo>
                <a:lnTo>
                  <a:pt x="4" y="357"/>
                </a:lnTo>
                <a:lnTo>
                  <a:pt x="3" y="341"/>
                </a:lnTo>
                <a:lnTo>
                  <a:pt x="5" y="70"/>
                </a:lnTo>
                <a:lnTo>
                  <a:pt x="5" y="64"/>
                </a:lnTo>
                <a:lnTo>
                  <a:pt x="5" y="57"/>
                </a:lnTo>
                <a:lnTo>
                  <a:pt x="5" y="52"/>
                </a:lnTo>
                <a:lnTo>
                  <a:pt x="3" y="0"/>
                </a:lnTo>
                <a:close/>
              </a:path>
            </a:pathLst>
          </a:custGeom>
          <a:solidFill>
            <a:srgbClr val="22597B"/>
          </a:solidFill>
          <a:ln w="0">
            <a:noFill/>
            <a:prstDash val="solid"/>
            <a:round/>
            <a:headEnd/>
            <a:tailEnd/>
          </a:ln>
        </p:spPr>
        <p:txBody>
          <a:bodyPr vert="horz" wrap="square" lIns="137160" tIns="68580" rIns="137160" bIns="6858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sz="3600">
              <a:latin typeface="Arial" panose="020B0604020202020204" pitchFamily="34" charset="0"/>
              <a:cs typeface="Arial" panose="020B0604020202020204" pitchFamily="34" charset="0"/>
            </a:endParaRPr>
          </a:p>
        </p:txBody>
      </p:sp>
      <p:sp>
        <p:nvSpPr>
          <p:cNvPr id="11" name="Freeform 11">
            <a:extLst>
              <a:ext uri="{FF2B5EF4-FFF2-40B4-BE49-F238E27FC236}">
                <a16:creationId xmlns:a16="http://schemas.microsoft.com/office/drawing/2014/main" id="{E00D61AB-C3D8-4C8F-A38F-42DE91D28EE5}"/>
              </a:ext>
            </a:extLst>
          </p:cNvPr>
          <p:cNvSpPr>
            <a:spLocks/>
          </p:cNvSpPr>
          <p:nvPr/>
        </p:nvSpPr>
        <p:spPr bwMode="auto">
          <a:xfrm>
            <a:off x="8026003" y="2083087"/>
            <a:ext cx="2862263" cy="2769395"/>
          </a:xfrm>
          <a:custGeom>
            <a:avLst/>
            <a:gdLst>
              <a:gd name="T0" fmla="*/ 530 w 1202"/>
              <a:gd name="T1" fmla="*/ 17 h 1163"/>
              <a:gd name="T2" fmla="*/ 569 w 1202"/>
              <a:gd name="T3" fmla="*/ 64 h 1163"/>
              <a:gd name="T4" fmla="*/ 572 w 1202"/>
              <a:gd name="T5" fmla="*/ 124 h 1163"/>
              <a:gd name="T6" fmla="*/ 555 w 1202"/>
              <a:gd name="T7" fmla="*/ 174 h 1163"/>
              <a:gd name="T8" fmla="*/ 544 w 1202"/>
              <a:gd name="T9" fmla="*/ 203 h 1163"/>
              <a:gd name="T10" fmla="*/ 574 w 1202"/>
              <a:gd name="T11" fmla="*/ 247 h 1163"/>
              <a:gd name="T12" fmla="*/ 945 w 1202"/>
              <a:gd name="T13" fmla="*/ 249 h 1163"/>
              <a:gd name="T14" fmla="*/ 959 w 1202"/>
              <a:gd name="T15" fmla="*/ 627 h 1163"/>
              <a:gd name="T16" fmla="*/ 1010 w 1202"/>
              <a:gd name="T17" fmla="*/ 631 h 1163"/>
              <a:gd name="T18" fmla="*/ 1043 w 1202"/>
              <a:gd name="T19" fmla="*/ 619 h 1163"/>
              <a:gd name="T20" fmla="*/ 1098 w 1202"/>
              <a:gd name="T21" fmla="*/ 607 h 1163"/>
              <a:gd name="T22" fmla="*/ 1180 w 1202"/>
              <a:gd name="T23" fmla="*/ 644 h 1163"/>
              <a:gd name="T24" fmla="*/ 1199 w 1202"/>
              <a:gd name="T25" fmla="*/ 730 h 1163"/>
              <a:gd name="T26" fmla="*/ 1144 w 1202"/>
              <a:gd name="T27" fmla="*/ 796 h 1163"/>
              <a:gd name="T28" fmla="*/ 1072 w 1202"/>
              <a:gd name="T29" fmla="*/ 802 h 1163"/>
              <a:gd name="T30" fmla="*/ 1020 w 1202"/>
              <a:gd name="T31" fmla="*/ 786 h 1163"/>
              <a:gd name="T32" fmla="*/ 981 w 1202"/>
              <a:gd name="T33" fmla="*/ 777 h 1163"/>
              <a:gd name="T34" fmla="*/ 946 w 1202"/>
              <a:gd name="T35" fmla="*/ 808 h 1163"/>
              <a:gd name="T36" fmla="*/ 574 w 1202"/>
              <a:gd name="T37" fmla="*/ 1161 h 1163"/>
              <a:gd name="T38" fmla="*/ 544 w 1202"/>
              <a:gd name="T39" fmla="*/ 1117 h 1163"/>
              <a:gd name="T40" fmla="*/ 558 w 1202"/>
              <a:gd name="T41" fmla="*/ 1081 h 1163"/>
              <a:gd name="T42" fmla="*/ 574 w 1202"/>
              <a:gd name="T43" fmla="*/ 1026 h 1163"/>
              <a:gd name="T44" fmla="*/ 553 w 1202"/>
              <a:gd name="T45" fmla="*/ 952 h 1163"/>
              <a:gd name="T46" fmla="*/ 472 w 1202"/>
              <a:gd name="T47" fmla="*/ 914 h 1163"/>
              <a:gd name="T48" fmla="*/ 391 w 1202"/>
              <a:gd name="T49" fmla="*/ 952 h 1163"/>
              <a:gd name="T50" fmla="*/ 369 w 1202"/>
              <a:gd name="T51" fmla="*/ 1026 h 1163"/>
              <a:gd name="T52" fmla="*/ 387 w 1202"/>
              <a:gd name="T53" fmla="*/ 1081 h 1163"/>
              <a:gd name="T54" fmla="*/ 400 w 1202"/>
              <a:gd name="T55" fmla="*/ 1117 h 1163"/>
              <a:gd name="T56" fmla="*/ 369 w 1202"/>
              <a:gd name="T57" fmla="*/ 1161 h 1163"/>
              <a:gd name="T58" fmla="*/ 1 w 1202"/>
              <a:gd name="T59" fmla="*/ 1101 h 1163"/>
              <a:gd name="T60" fmla="*/ 8 w 1202"/>
              <a:gd name="T61" fmla="*/ 795 h 1163"/>
              <a:gd name="T62" fmla="*/ 52 w 1202"/>
              <a:gd name="T63" fmla="*/ 777 h 1163"/>
              <a:gd name="T64" fmla="*/ 87 w 1202"/>
              <a:gd name="T65" fmla="*/ 789 h 1163"/>
              <a:gd name="T66" fmla="*/ 143 w 1202"/>
              <a:gd name="T67" fmla="*/ 805 h 1163"/>
              <a:gd name="T68" fmla="*/ 220 w 1202"/>
              <a:gd name="T69" fmla="*/ 785 h 1163"/>
              <a:gd name="T70" fmla="*/ 258 w 1202"/>
              <a:gd name="T71" fmla="*/ 706 h 1163"/>
              <a:gd name="T72" fmla="*/ 220 w 1202"/>
              <a:gd name="T73" fmla="*/ 628 h 1163"/>
              <a:gd name="T74" fmla="*/ 143 w 1202"/>
              <a:gd name="T75" fmla="*/ 608 h 1163"/>
              <a:gd name="T76" fmla="*/ 87 w 1202"/>
              <a:gd name="T77" fmla="*/ 624 h 1163"/>
              <a:gd name="T78" fmla="*/ 52 w 1202"/>
              <a:gd name="T79" fmla="*/ 636 h 1163"/>
              <a:gd name="T80" fmla="*/ 8 w 1202"/>
              <a:gd name="T81" fmla="*/ 618 h 1163"/>
              <a:gd name="T82" fmla="*/ 1 w 1202"/>
              <a:gd name="T83" fmla="*/ 311 h 1163"/>
              <a:gd name="T84" fmla="*/ 71 w 1202"/>
              <a:gd name="T85" fmla="*/ 249 h 1163"/>
              <a:gd name="T86" fmla="*/ 394 w 1202"/>
              <a:gd name="T87" fmla="*/ 231 h 1163"/>
              <a:gd name="T88" fmla="*/ 394 w 1202"/>
              <a:gd name="T89" fmla="*/ 185 h 1163"/>
              <a:gd name="T90" fmla="*/ 380 w 1202"/>
              <a:gd name="T91" fmla="*/ 152 h 1163"/>
              <a:gd name="T92" fmla="*/ 368 w 1202"/>
              <a:gd name="T93" fmla="*/ 100 h 1163"/>
              <a:gd name="T94" fmla="*/ 387 w 1202"/>
              <a:gd name="T95" fmla="*/ 44 h 1163"/>
              <a:gd name="T96" fmla="*/ 451 w 1202"/>
              <a:gd name="T97" fmla="*/ 2 h 1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02" h="1163">
                <a:moveTo>
                  <a:pt x="472" y="0"/>
                </a:moveTo>
                <a:lnTo>
                  <a:pt x="492" y="2"/>
                </a:lnTo>
                <a:lnTo>
                  <a:pt x="512" y="8"/>
                </a:lnTo>
                <a:lnTo>
                  <a:pt x="530" y="17"/>
                </a:lnTo>
                <a:lnTo>
                  <a:pt x="545" y="30"/>
                </a:lnTo>
                <a:lnTo>
                  <a:pt x="558" y="44"/>
                </a:lnTo>
                <a:lnTo>
                  <a:pt x="561" y="48"/>
                </a:lnTo>
                <a:lnTo>
                  <a:pt x="569" y="64"/>
                </a:lnTo>
                <a:lnTo>
                  <a:pt x="574" y="81"/>
                </a:lnTo>
                <a:lnTo>
                  <a:pt x="575" y="100"/>
                </a:lnTo>
                <a:lnTo>
                  <a:pt x="574" y="111"/>
                </a:lnTo>
                <a:lnTo>
                  <a:pt x="572" y="124"/>
                </a:lnTo>
                <a:lnTo>
                  <a:pt x="568" y="138"/>
                </a:lnTo>
                <a:lnTo>
                  <a:pt x="563" y="152"/>
                </a:lnTo>
                <a:lnTo>
                  <a:pt x="559" y="164"/>
                </a:lnTo>
                <a:lnTo>
                  <a:pt x="555" y="174"/>
                </a:lnTo>
                <a:lnTo>
                  <a:pt x="552" y="181"/>
                </a:lnTo>
                <a:lnTo>
                  <a:pt x="549" y="185"/>
                </a:lnTo>
                <a:lnTo>
                  <a:pt x="549" y="186"/>
                </a:lnTo>
                <a:lnTo>
                  <a:pt x="544" y="203"/>
                </a:lnTo>
                <a:lnTo>
                  <a:pt x="544" y="218"/>
                </a:lnTo>
                <a:lnTo>
                  <a:pt x="551" y="231"/>
                </a:lnTo>
                <a:lnTo>
                  <a:pt x="560" y="240"/>
                </a:lnTo>
                <a:lnTo>
                  <a:pt x="574" y="247"/>
                </a:lnTo>
                <a:lnTo>
                  <a:pt x="592" y="249"/>
                </a:lnTo>
                <a:lnTo>
                  <a:pt x="872" y="249"/>
                </a:lnTo>
                <a:lnTo>
                  <a:pt x="873" y="249"/>
                </a:lnTo>
                <a:lnTo>
                  <a:pt x="945" y="249"/>
                </a:lnTo>
                <a:lnTo>
                  <a:pt x="945" y="590"/>
                </a:lnTo>
                <a:lnTo>
                  <a:pt x="946" y="605"/>
                </a:lnTo>
                <a:lnTo>
                  <a:pt x="951" y="618"/>
                </a:lnTo>
                <a:lnTo>
                  <a:pt x="959" y="627"/>
                </a:lnTo>
                <a:lnTo>
                  <a:pt x="969" y="633"/>
                </a:lnTo>
                <a:lnTo>
                  <a:pt x="981" y="636"/>
                </a:lnTo>
                <a:lnTo>
                  <a:pt x="994" y="636"/>
                </a:lnTo>
                <a:lnTo>
                  <a:pt x="1010" y="631"/>
                </a:lnTo>
                <a:lnTo>
                  <a:pt x="1013" y="630"/>
                </a:lnTo>
                <a:lnTo>
                  <a:pt x="1020" y="628"/>
                </a:lnTo>
                <a:lnTo>
                  <a:pt x="1030" y="624"/>
                </a:lnTo>
                <a:lnTo>
                  <a:pt x="1043" y="619"/>
                </a:lnTo>
                <a:lnTo>
                  <a:pt x="1058" y="615"/>
                </a:lnTo>
                <a:lnTo>
                  <a:pt x="1072" y="611"/>
                </a:lnTo>
                <a:lnTo>
                  <a:pt x="1086" y="608"/>
                </a:lnTo>
                <a:lnTo>
                  <a:pt x="1098" y="607"/>
                </a:lnTo>
                <a:lnTo>
                  <a:pt x="1123" y="609"/>
                </a:lnTo>
                <a:lnTo>
                  <a:pt x="1144" y="617"/>
                </a:lnTo>
                <a:lnTo>
                  <a:pt x="1163" y="628"/>
                </a:lnTo>
                <a:lnTo>
                  <a:pt x="1180" y="644"/>
                </a:lnTo>
                <a:lnTo>
                  <a:pt x="1192" y="663"/>
                </a:lnTo>
                <a:lnTo>
                  <a:pt x="1199" y="683"/>
                </a:lnTo>
                <a:lnTo>
                  <a:pt x="1202" y="706"/>
                </a:lnTo>
                <a:lnTo>
                  <a:pt x="1199" y="730"/>
                </a:lnTo>
                <a:lnTo>
                  <a:pt x="1192" y="750"/>
                </a:lnTo>
                <a:lnTo>
                  <a:pt x="1180" y="769"/>
                </a:lnTo>
                <a:lnTo>
                  <a:pt x="1163" y="785"/>
                </a:lnTo>
                <a:lnTo>
                  <a:pt x="1144" y="796"/>
                </a:lnTo>
                <a:lnTo>
                  <a:pt x="1123" y="804"/>
                </a:lnTo>
                <a:lnTo>
                  <a:pt x="1098" y="806"/>
                </a:lnTo>
                <a:lnTo>
                  <a:pt x="1086" y="805"/>
                </a:lnTo>
                <a:lnTo>
                  <a:pt x="1072" y="802"/>
                </a:lnTo>
                <a:lnTo>
                  <a:pt x="1058" y="799"/>
                </a:lnTo>
                <a:lnTo>
                  <a:pt x="1043" y="794"/>
                </a:lnTo>
                <a:lnTo>
                  <a:pt x="1030" y="789"/>
                </a:lnTo>
                <a:lnTo>
                  <a:pt x="1020" y="786"/>
                </a:lnTo>
                <a:lnTo>
                  <a:pt x="1013" y="783"/>
                </a:lnTo>
                <a:lnTo>
                  <a:pt x="1010" y="782"/>
                </a:lnTo>
                <a:lnTo>
                  <a:pt x="994" y="777"/>
                </a:lnTo>
                <a:lnTo>
                  <a:pt x="981" y="777"/>
                </a:lnTo>
                <a:lnTo>
                  <a:pt x="969" y="780"/>
                </a:lnTo>
                <a:lnTo>
                  <a:pt x="959" y="786"/>
                </a:lnTo>
                <a:lnTo>
                  <a:pt x="951" y="795"/>
                </a:lnTo>
                <a:lnTo>
                  <a:pt x="946" y="808"/>
                </a:lnTo>
                <a:lnTo>
                  <a:pt x="945" y="822"/>
                </a:lnTo>
                <a:lnTo>
                  <a:pt x="945" y="1163"/>
                </a:lnTo>
                <a:lnTo>
                  <a:pt x="592" y="1163"/>
                </a:lnTo>
                <a:lnTo>
                  <a:pt x="574" y="1161"/>
                </a:lnTo>
                <a:lnTo>
                  <a:pt x="560" y="1155"/>
                </a:lnTo>
                <a:lnTo>
                  <a:pt x="551" y="1145"/>
                </a:lnTo>
                <a:lnTo>
                  <a:pt x="544" y="1132"/>
                </a:lnTo>
                <a:lnTo>
                  <a:pt x="544" y="1117"/>
                </a:lnTo>
                <a:lnTo>
                  <a:pt x="549" y="1100"/>
                </a:lnTo>
                <a:lnTo>
                  <a:pt x="551" y="1097"/>
                </a:lnTo>
                <a:lnTo>
                  <a:pt x="554" y="1091"/>
                </a:lnTo>
                <a:lnTo>
                  <a:pt x="558" y="1081"/>
                </a:lnTo>
                <a:lnTo>
                  <a:pt x="563" y="1068"/>
                </a:lnTo>
                <a:lnTo>
                  <a:pt x="567" y="1054"/>
                </a:lnTo>
                <a:lnTo>
                  <a:pt x="571" y="1040"/>
                </a:lnTo>
                <a:lnTo>
                  <a:pt x="574" y="1026"/>
                </a:lnTo>
                <a:lnTo>
                  <a:pt x="575" y="1014"/>
                </a:lnTo>
                <a:lnTo>
                  <a:pt x="573" y="991"/>
                </a:lnTo>
                <a:lnTo>
                  <a:pt x="565" y="970"/>
                </a:lnTo>
                <a:lnTo>
                  <a:pt x="553" y="952"/>
                </a:lnTo>
                <a:lnTo>
                  <a:pt x="536" y="936"/>
                </a:lnTo>
                <a:lnTo>
                  <a:pt x="517" y="924"/>
                </a:lnTo>
                <a:lnTo>
                  <a:pt x="496" y="917"/>
                </a:lnTo>
                <a:lnTo>
                  <a:pt x="472" y="914"/>
                </a:lnTo>
                <a:lnTo>
                  <a:pt x="448" y="917"/>
                </a:lnTo>
                <a:lnTo>
                  <a:pt x="426" y="924"/>
                </a:lnTo>
                <a:lnTo>
                  <a:pt x="407" y="936"/>
                </a:lnTo>
                <a:lnTo>
                  <a:pt x="391" y="952"/>
                </a:lnTo>
                <a:lnTo>
                  <a:pt x="378" y="970"/>
                </a:lnTo>
                <a:lnTo>
                  <a:pt x="371" y="991"/>
                </a:lnTo>
                <a:lnTo>
                  <a:pt x="368" y="1014"/>
                </a:lnTo>
                <a:lnTo>
                  <a:pt x="369" y="1026"/>
                </a:lnTo>
                <a:lnTo>
                  <a:pt x="372" y="1040"/>
                </a:lnTo>
                <a:lnTo>
                  <a:pt x="376" y="1054"/>
                </a:lnTo>
                <a:lnTo>
                  <a:pt x="381" y="1068"/>
                </a:lnTo>
                <a:lnTo>
                  <a:pt x="387" y="1081"/>
                </a:lnTo>
                <a:lnTo>
                  <a:pt x="391" y="1091"/>
                </a:lnTo>
                <a:lnTo>
                  <a:pt x="394" y="1097"/>
                </a:lnTo>
                <a:lnTo>
                  <a:pt x="395" y="1100"/>
                </a:lnTo>
                <a:lnTo>
                  <a:pt x="400" y="1117"/>
                </a:lnTo>
                <a:lnTo>
                  <a:pt x="399" y="1132"/>
                </a:lnTo>
                <a:lnTo>
                  <a:pt x="394" y="1145"/>
                </a:lnTo>
                <a:lnTo>
                  <a:pt x="384" y="1155"/>
                </a:lnTo>
                <a:lnTo>
                  <a:pt x="369" y="1161"/>
                </a:lnTo>
                <a:lnTo>
                  <a:pt x="352" y="1163"/>
                </a:lnTo>
                <a:lnTo>
                  <a:pt x="0" y="1163"/>
                </a:lnTo>
                <a:lnTo>
                  <a:pt x="0" y="1108"/>
                </a:lnTo>
                <a:lnTo>
                  <a:pt x="1" y="1101"/>
                </a:lnTo>
                <a:lnTo>
                  <a:pt x="1" y="1094"/>
                </a:lnTo>
                <a:lnTo>
                  <a:pt x="1" y="822"/>
                </a:lnTo>
                <a:lnTo>
                  <a:pt x="3" y="808"/>
                </a:lnTo>
                <a:lnTo>
                  <a:pt x="8" y="795"/>
                </a:lnTo>
                <a:lnTo>
                  <a:pt x="15" y="786"/>
                </a:lnTo>
                <a:lnTo>
                  <a:pt x="25" y="780"/>
                </a:lnTo>
                <a:lnTo>
                  <a:pt x="37" y="777"/>
                </a:lnTo>
                <a:lnTo>
                  <a:pt x="52" y="777"/>
                </a:lnTo>
                <a:lnTo>
                  <a:pt x="67" y="782"/>
                </a:lnTo>
                <a:lnTo>
                  <a:pt x="69" y="783"/>
                </a:lnTo>
                <a:lnTo>
                  <a:pt x="76" y="786"/>
                </a:lnTo>
                <a:lnTo>
                  <a:pt x="87" y="789"/>
                </a:lnTo>
                <a:lnTo>
                  <a:pt x="99" y="794"/>
                </a:lnTo>
                <a:lnTo>
                  <a:pt x="114" y="799"/>
                </a:lnTo>
                <a:lnTo>
                  <a:pt x="129" y="802"/>
                </a:lnTo>
                <a:lnTo>
                  <a:pt x="143" y="805"/>
                </a:lnTo>
                <a:lnTo>
                  <a:pt x="155" y="806"/>
                </a:lnTo>
                <a:lnTo>
                  <a:pt x="179" y="804"/>
                </a:lnTo>
                <a:lnTo>
                  <a:pt x="200" y="796"/>
                </a:lnTo>
                <a:lnTo>
                  <a:pt x="220" y="785"/>
                </a:lnTo>
                <a:lnTo>
                  <a:pt x="236" y="769"/>
                </a:lnTo>
                <a:lnTo>
                  <a:pt x="248" y="750"/>
                </a:lnTo>
                <a:lnTo>
                  <a:pt x="256" y="730"/>
                </a:lnTo>
                <a:lnTo>
                  <a:pt x="258" y="706"/>
                </a:lnTo>
                <a:lnTo>
                  <a:pt x="256" y="683"/>
                </a:lnTo>
                <a:lnTo>
                  <a:pt x="248" y="663"/>
                </a:lnTo>
                <a:lnTo>
                  <a:pt x="236" y="644"/>
                </a:lnTo>
                <a:lnTo>
                  <a:pt x="220" y="628"/>
                </a:lnTo>
                <a:lnTo>
                  <a:pt x="200" y="617"/>
                </a:lnTo>
                <a:lnTo>
                  <a:pt x="179" y="609"/>
                </a:lnTo>
                <a:lnTo>
                  <a:pt x="155" y="607"/>
                </a:lnTo>
                <a:lnTo>
                  <a:pt x="143" y="608"/>
                </a:lnTo>
                <a:lnTo>
                  <a:pt x="129" y="611"/>
                </a:lnTo>
                <a:lnTo>
                  <a:pt x="114" y="615"/>
                </a:lnTo>
                <a:lnTo>
                  <a:pt x="99" y="619"/>
                </a:lnTo>
                <a:lnTo>
                  <a:pt x="87" y="624"/>
                </a:lnTo>
                <a:lnTo>
                  <a:pt x="76" y="628"/>
                </a:lnTo>
                <a:lnTo>
                  <a:pt x="69" y="630"/>
                </a:lnTo>
                <a:lnTo>
                  <a:pt x="67" y="631"/>
                </a:lnTo>
                <a:lnTo>
                  <a:pt x="52" y="636"/>
                </a:lnTo>
                <a:lnTo>
                  <a:pt x="37" y="636"/>
                </a:lnTo>
                <a:lnTo>
                  <a:pt x="25" y="633"/>
                </a:lnTo>
                <a:lnTo>
                  <a:pt x="15" y="627"/>
                </a:lnTo>
                <a:lnTo>
                  <a:pt x="8" y="618"/>
                </a:lnTo>
                <a:lnTo>
                  <a:pt x="3" y="605"/>
                </a:lnTo>
                <a:lnTo>
                  <a:pt x="1" y="590"/>
                </a:lnTo>
                <a:lnTo>
                  <a:pt x="1" y="319"/>
                </a:lnTo>
                <a:lnTo>
                  <a:pt x="1" y="311"/>
                </a:lnTo>
                <a:lnTo>
                  <a:pt x="0" y="304"/>
                </a:lnTo>
                <a:lnTo>
                  <a:pt x="0" y="249"/>
                </a:lnTo>
                <a:lnTo>
                  <a:pt x="71" y="249"/>
                </a:lnTo>
                <a:lnTo>
                  <a:pt x="71" y="249"/>
                </a:lnTo>
                <a:lnTo>
                  <a:pt x="352" y="249"/>
                </a:lnTo>
                <a:lnTo>
                  <a:pt x="369" y="247"/>
                </a:lnTo>
                <a:lnTo>
                  <a:pt x="384" y="240"/>
                </a:lnTo>
                <a:lnTo>
                  <a:pt x="394" y="231"/>
                </a:lnTo>
                <a:lnTo>
                  <a:pt x="399" y="218"/>
                </a:lnTo>
                <a:lnTo>
                  <a:pt x="400" y="203"/>
                </a:lnTo>
                <a:lnTo>
                  <a:pt x="395" y="186"/>
                </a:lnTo>
                <a:lnTo>
                  <a:pt x="394" y="185"/>
                </a:lnTo>
                <a:lnTo>
                  <a:pt x="393" y="181"/>
                </a:lnTo>
                <a:lnTo>
                  <a:pt x="390" y="174"/>
                </a:lnTo>
                <a:lnTo>
                  <a:pt x="386" y="164"/>
                </a:lnTo>
                <a:lnTo>
                  <a:pt x="380" y="152"/>
                </a:lnTo>
                <a:lnTo>
                  <a:pt x="376" y="138"/>
                </a:lnTo>
                <a:lnTo>
                  <a:pt x="372" y="124"/>
                </a:lnTo>
                <a:lnTo>
                  <a:pt x="369" y="111"/>
                </a:lnTo>
                <a:lnTo>
                  <a:pt x="368" y="100"/>
                </a:lnTo>
                <a:lnTo>
                  <a:pt x="370" y="81"/>
                </a:lnTo>
                <a:lnTo>
                  <a:pt x="375" y="64"/>
                </a:lnTo>
                <a:lnTo>
                  <a:pt x="384" y="48"/>
                </a:lnTo>
                <a:lnTo>
                  <a:pt x="387" y="44"/>
                </a:lnTo>
                <a:lnTo>
                  <a:pt x="399" y="30"/>
                </a:lnTo>
                <a:lnTo>
                  <a:pt x="414" y="17"/>
                </a:lnTo>
                <a:lnTo>
                  <a:pt x="431" y="8"/>
                </a:lnTo>
                <a:lnTo>
                  <a:pt x="451" y="2"/>
                </a:lnTo>
                <a:lnTo>
                  <a:pt x="472" y="0"/>
                </a:lnTo>
                <a:close/>
              </a:path>
            </a:pathLst>
          </a:custGeom>
          <a:solidFill>
            <a:srgbClr val="330072"/>
          </a:solidFill>
          <a:ln w="0">
            <a:noFill/>
            <a:prstDash val="solid"/>
            <a:round/>
            <a:headEnd/>
            <a:tailEnd/>
          </a:ln>
        </p:spPr>
        <p:txBody>
          <a:bodyPr vert="horz" wrap="square" lIns="137160" tIns="68580" rIns="137160" bIns="6858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sz="360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C5E18D0B-4438-4D6A-A4A8-719660C767FE}"/>
              </a:ext>
            </a:extLst>
          </p:cNvPr>
          <p:cNvSpPr txBox="1"/>
          <p:nvPr/>
        </p:nvSpPr>
        <p:spPr>
          <a:xfrm>
            <a:off x="5549418" y="5110906"/>
            <a:ext cx="2538855" cy="830997"/>
          </a:xfrm>
          <a:prstGeom prst="rect">
            <a:avLst/>
          </a:prstGeom>
          <a:noFill/>
        </p:spPr>
        <p:txBody>
          <a:bodyPr wrap="square" rtlCol="0">
            <a:spAutoFit/>
          </a:bodyPr>
          <a:lstStyle/>
          <a:p>
            <a:pPr algn="ctr"/>
            <a:r>
              <a:rPr lang="en-US" sz="2400" dirty="0">
                <a:solidFill>
                  <a:schemeClr val="bg1"/>
                </a:solidFill>
                <a:latin typeface="Segoe UI" panose="020B0502040204020203" pitchFamily="34" charset="0"/>
                <a:cs typeface="Segoe UI" panose="020B0502040204020203" pitchFamily="34" charset="0"/>
              </a:rPr>
              <a:t>Assess Understanding</a:t>
            </a:r>
          </a:p>
        </p:txBody>
      </p:sp>
      <p:sp>
        <p:nvSpPr>
          <p:cNvPr id="13" name="TextBox 12">
            <a:extLst>
              <a:ext uri="{FF2B5EF4-FFF2-40B4-BE49-F238E27FC236}">
                <a16:creationId xmlns:a16="http://schemas.microsoft.com/office/drawing/2014/main" id="{500A83D8-E9ED-4A5B-8D85-2FEAEEF7DAA2}"/>
              </a:ext>
            </a:extLst>
          </p:cNvPr>
          <p:cNvSpPr txBox="1"/>
          <p:nvPr/>
        </p:nvSpPr>
        <p:spPr>
          <a:xfrm>
            <a:off x="10722613" y="5409493"/>
            <a:ext cx="1920479" cy="830997"/>
          </a:xfrm>
          <a:prstGeom prst="rect">
            <a:avLst/>
          </a:prstGeom>
          <a:noFill/>
        </p:spPr>
        <p:txBody>
          <a:bodyPr wrap="square" rtlCol="0">
            <a:spAutoFit/>
          </a:bodyPr>
          <a:lstStyle/>
          <a:p>
            <a:pPr algn="ctr"/>
            <a:r>
              <a:rPr lang="en-US" sz="2400" dirty="0">
                <a:solidFill>
                  <a:schemeClr val="bg1"/>
                </a:solidFill>
                <a:latin typeface="Segoe UI" panose="020B0502040204020203" pitchFamily="34" charset="0"/>
                <a:cs typeface="Segoe UI" panose="020B0502040204020203" pitchFamily="34" charset="0"/>
              </a:rPr>
              <a:t>Align Intention</a:t>
            </a:r>
          </a:p>
        </p:txBody>
      </p:sp>
      <p:sp>
        <p:nvSpPr>
          <p:cNvPr id="14" name="TextBox 13">
            <a:extLst>
              <a:ext uri="{FF2B5EF4-FFF2-40B4-BE49-F238E27FC236}">
                <a16:creationId xmlns:a16="http://schemas.microsoft.com/office/drawing/2014/main" id="{D13DB2C6-E532-44D4-AF32-1258CBA95F9A}"/>
              </a:ext>
            </a:extLst>
          </p:cNvPr>
          <p:cNvSpPr txBox="1"/>
          <p:nvPr/>
        </p:nvSpPr>
        <p:spPr>
          <a:xfrm>
            <a:off x="8115181" y="5209445"/>
            <a:ext cx="1920479" cy="923330"/>
          </a:xfrm>
          <a:prstGeom prst="rect">
            <a:avLst/>
          </a:prstGeom>
          <a:noFill/>
        </p:spPr>
        <p:txBody>
          <a:bodyPr wrap="square" rtlCol="0">
            <a:spAutoFit/>
          </a:bodyPr>
          <a:lstStyle/>
          <a:p>
            <a:pPr algn="ctr"/>
            <a:r>
              <a:rPr lang="en-US" sz="2700" dirty="0">
                <a:solidFill>
                  <a:schemeClr val="bg1"/>
                </a:solidFill>
                <a:latin typeface="Segoe UI" panose="020B0502040204020203" pitchFamily="34" charset="0"/>
                <a:cs typeface="Segoe UI" panose="020B0502040204020203" pitchFamily="34" charset="0"/>
              </a:rPr>
              <a:t>Explore Key Topics</a:t>
            </a:r>
          </a:p>
        </p:txBody>
      </p:sp>
      <p:sp>
        <p:nvSpPr>
          <p:cNvPr id="15" name="TextBox 14">
            <a:extLst>
              <a:ext uri="{FF2B5EF4-FFF2-40B4-BE49-F238E27FC236}">
                <a16:creationId xmlns:a16="http://schemas.microsoft.com/office/drawing/2014/main" id="{3962D8CE-EF7A-4990-B479-71082C903C5C}"/>
              </a:ext>
            </a:extLst>
          </p:cNvPr>
          <p:cNvSpPr txBox="1"/>
          <p:nvPr/>
        </p:nvSpPr>
        <p:spPr>
          <a:xfrm>
            <a:off x="8367712" y="2722400"/>
            <a:ext cx="1920479" cy="830997"/>
          </a:xfrm>
          <a:prstGeom prst="rect">
            <a:avLst/>
          </a:prstGeom>
          <a:noFill/>
        </p:spPr>
        <p:txBody>
          <a:bodyPr wrap="square" rtlCol="0">
            <a:spAutoFit/>
          </a:bodyPr>
          <a:lstStyle/>
          <a:p>
            <a:pPr algn="ctr"/>
            <a:r>
              <a:rPr lang="en-US" sz="2400" dirty="0">
                <a:solidFill>
                  <a:schemeClr val="bg1"/>
                </a:solidFill>
                <a:latin typeface="Segoe UI" panose="020B0502040204020203" pitchFamily="34" charset="0"/>
                <a:cs typeface="Segoe UI" panose="020B0502040204020203" pitchFamily="34" charset="0"/>
              </a:rPr>
              <a:t>Ask Permission</a:t>
            </a:r>
          </a:p>
        </p:txBody>
      </p:sp>
      <p:sp>
        <p:nvSpPr>
          <p:cNvPr id="16" name="TextBox 15">
            <a:extLst>
              <a:ext uri="{FF2B5EF4-FFF2-40B4-BE49-F238E27FC236}">
                <a16:creationId xmlns:a16="http://schemas.microsoft.com/office/drawing/2014/main" id="{F751723B-B93E-4F55-809E-7E5162584F84}"/>
              </a:ext>
            </a:extLst>
          </p:cNvPr>
          <p:cNvSpPr txBox="1"/>
          <p:nvPr/>
        </p:nvSpPr>
        <p:spPr>
          <a:xfrm>
            <a:off x="7969009" y="7543368"/>
            <a:ext cx="1920479" cy="923330"/>
          </a:xfrm>
          <a:prstGeom prst="rect">
            <a:avLst/>
          </a:prstGeom>
          <a:noFill/>
        </p:spPr>
        <p:txBody>
          <a:bodyPr wrap="square" rtlCol="0">
            <a:spAutoFit/>
          </a:bodyPr>
          <a:lstStyle/>
          <a:p>
            <a:pPr algn="ctr"/>
            <a:r>
              <a:rPr lang="en-US" sz="2700" dirty="0">
                <a:solidFill>
                  <a:schemeClr val="bg1"/>
                </a:solidFill>
                <a:latin typeface="Segoe UI" panose="020B0502040204020203" pitchFamily="34" charset="0"/>
                <a:cs typeface="Segoe UI" panose="020B0502040204020203" pitchFamily="34" charset="0"/>
              </a:rPr>
              <a:t>Respond to Emotion</a:t>
            </a:r>
          </a:p>
        </p:txBody>
      </p:sp>
      <p:sp>
        <p:nvSpPr>
          <p:cNvPr id="17" name="Freeform 9">
            <a:extLst>
              <a:ext uri="{FF2B5EF4-FFF2-40B4-BE49-F238E27FC236}">
                <a16:creationId xmlns:a16="http://schemas.microsoft.com/office/drawing/2014/main" id="{F435F7C0-D1ED-4793-9B05-160FC1362E82}"/>
              </a:ext>
            </a:extLst>
          </p:cNvPr>
          <p:cNvSpPr>
            <a:spLocks/>
          </p:cNvSpPr>
          <p:nvPr/>
        </p:nvSpPr>
        <p:spPr bwMode="auto">
          <a:xfrm>
            <a:off x="9664303" y="7042849"/>
            <a:ext cx="2862263" cy="2767013"/>
          </a:xfrm>
          <a:custGeom>
            <a:avLst/>
            <a:gdLst>
              <a:gd name="T0" fmla="*/ 642 w 1202"/>
              <a:gd name="T1" fmla="*/ 10 h 1162"/>
              <a:gd name="T2" fmla="*/ 652 w 1202"/>
              <a:gd name="T3" fmla="*/ 64 h 1162"/>
              <a:gd name="T4" fmla="*/ 640 w 1202"/>
              <a:gd name="T5" fmla="*/ 96 h 1162"/>
              <a:gd name="T6" fmla="*/ 626 w 1202"/>
              <a:gd name="T7" fmla="*/ 149 h 1162"/>
              <a:gd name="T8" fmla="*/ 665 w 1202"/>
              <a:gd name="T9" fmla="*/ 227 h 1162"/>
              <a:gd name="T10" fmla="*/ 754 w 1202"/>
              <a:gd name="T11" fmla="*/ 247 h 1162"/>
              <a:gd name="T12" fmla="*/ 822 w 1202"/>
              <a:gd name="T13" fmla="*/ 194 h 1162"/>
              <a:gd name="T14" fmla="*/ 829 w 1202"/>
              <a:gd name="T15" fmla="*/ 124 h 1162"/>
              <a:gd name="T16" fmla="*/ 811 w 1202"/>
              <a:gd name="T17" fmla="*/ 73 h 1162"/>
              <a:gd name="T18" fmla="*/ 803 w 1202"/>
              <a:gd name="T19" fmla="*/ 32 h 1162"/>
              <a:gd name="T20" fmla="*/ 849 w 1202"/>
              <a:gd name="T21" fmla="*/ 0 h 1162"/>
              <a:gd name="T22" fmla="*/ 1200 w 1202"/>
              <a:gd name="T23" fmla="*/ 70 h 1162"/>
              <a:gd name="T24" fmla="*/ 1180 w 1202"/>
              <a:gd name="T25" fmla="*/ 381 h 1162"/>
              <a:gd name="T26" fmla="*/ 1131 w 1202"/>
              <a:gd name="T27" fmla="*/ 381 h 1162"/>
              <a:gd name="T28" fmla="*/ 1087 w 1202"/>
              <a:gd name="T29" fmla="*/ 365 h 1162"/>
              <a:gd name="T30" fmla="*/ 1022 w 1202"/>
              <a:gd name="T31" fmla="*/ 360 h 1162"/>
              <a:gd name="T32" fmla="*/ 953 w 1202"/>
              <a:gd name="T33" fmla="*/ 413 h 1162"/>
              <a:gd name="T34" fmla="*/ 953 w 1202"/>
              <a:gd name="T35" fmla="*/ 501 h 1162"/>
              <a:gd name="T36" fmla="*/ 1022 w 1202"/>
              <a:gd name="T37" fmla="*/ 554 h 1162"/>
              <a:gd name="T38" fmla="*/ 1087 w 1202"/>
              <a:gd name="T39" fmla="*/ 549 h 1162"/>
              <a:gd name="T40" fmla="*/ 1131 w 1202"/>
              <a:gd name="T41" fmla="*/ 533 h 1162"/>
              <a:gd name="T42" fmla="*/ 1175 w 1202"/>
              <a:gd name="T43" fmla="*/ 530 h 1162"/>
              <a:gd name="T44" fmla="*/ 1200 w 1202"/>
              <a:gd name="T45" fmla="*/ 574 h 1162"/>
              <a:gd name="T46" fmla="*/ 1202 w 1202"/>
              <a:gd name="T47" fmla="*/ 913 h 1162"/>
              <a:gd name="T48" fmla="*/ 832 w 1202"/>
              <a:gd name="T49" fmla="*/ 915 h 1162"/>
              <a:gd name="T50" fmla="*/ 801 w 1202"/>
              <a:gd name="T51" fmla="*/ 959 h 1162"/>
              <a:gd name="T52" fmla="*/ 812 w 1202"/>
              <a:gd name="T53" fmla="*/ 989 h 1162"/>
              <a:gd name="T54" fmla="*/ 829 w 1202"/>
              <a:gd name="T55" fmla="*/ 1038 h 1162"/>
              <a:gd name="T56" fmla="*/ 826 w 1202"/>
              <a:gd name="T57" fmla="*/ 1099 h 1162"/>
              <a:gd name="T58" fmla="*/ 787 w 1202"/>
              <a:gd name="T59" fmla="*/ 1146 h 1162"/>
              <a:gd name="T60" fmla="*/ 709 w 1202"/>
              <a:gd name="T61" fmla="*/ 1160 h 1162"/>
              <a:gd name="T62" fmla="*/ 644 w 1202"/>
              <a:gd name="T63" fmla="*/ 1118 h 1162"/>
              <a:gd name="T64" fmla="*/ 626 w 1202"/>
              <a:gd name="T65" fmla="*/ 1062 h 1162"/>
              <a:gd name="T66" fmla="*/ 639 w 1202"/>
              <a:gd name="T67" fmla="*/ 1011 h 1162"/>
              <a:gd name="T68" fmla="*/ 652 w 1202"/>
              <a:gd name="T69" fmla="*/ 977 h 1162"/>
              <a:gd name="T70" fmla="*/ 652 w 1202"/>
              <a:gd name="T71" fmla="*/ 932 h 1162"/>
              <a:gd name="T72" fmla="*/ 329 w 1202"/>
              <a:gd name="T73" fmla="*/ 913 h 1162"/>
              <a:gd name="T74" fmla="*/ 256 w 1202"/>
              <a:gd name="T75" fmla="*/ 558 h 1162"/>
              <a:gd name="T76" fmla="*/ 221 w 1202"/>
              <a:gd name="T77" fmla="*/ 527 h 1162"/>
              <a:gd name="T78" fmla="*/ 182 w 1202"/>
              <a:gd name="T79" fmla="*/ 536 h 1162"/>
              <a:gd name="T80" fmla="*/ 131 w 1202"/>
              <a:gd name="T81" fmla="*/ 553 h 1162"/>
              <a:gd name="T82" fmla="*/ 58 w 1202"/>
              <a:gd name="T83" fmla="*/ 547 h 1162"/>
              <a:gd name="T84" fmla="*/ 3 w 1202"/>
              <a:gd name="T85" fmla="*/ 480 h 1162"/>
              <a:gd name="T86" fmla="*/ 24 w 1202"/>
              <a:gd name="T87" fmla="*/ 394 h 1162"/>
              <a:gd name="T88" fmla="*/ 104 w 1202"/>
              <a:gd name="T89" fmla="*/ 357 h 1162"/>
              <a:gd name="T90" fmla="*/ 159 w 1202"/>
              <a:gd name="T91" fmla="*/ 370 h 1162"/>
              <a:gd name="T92" fmla="*/ 193 w 1202"/>
              <a:gd name="T93" fmla="*/ 382 h 1162"/>
              <a:gd name="T94" fmla="*/ 249 w 1202"/>
              <a:gd name="T95" fmla="*/ 372 h 1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02" h="1162">
                <a:moveTo>
                  <a:pt x="258" y="0"/>
                </a:moveTo>
                <a:lnTo>
                  <a:pt x="610" y="0"/>
                </a:lnTo>
                <a:lnTo>
                  <a:pt x="627" y="3"/>
                </a:lnTo>
                <a:lnTo>
                  <a:pt x="642" y="10"/>
                </a:lnTo>
                <a:lnTo>
                  <a:pt x="652" y="19"/>
                </a:lnTo>
                <a:lnTo>
                  <a:pt x="657" y="32"/>
                </a:lnTo>
                <a:lnTo>
                  <a:pt x="657" y="47"/>
                </a:lnTo>
                <a:lnTo>
                  <a:pt x="652" y="64"/>
                </a:lnTo>
                <a:lnTo>
                  <a:pt x="651" y="67"/>
                </a:lnTo>
                <a:lnTo>
                  <a:pt x="648" y="73"/>
                </a:lnTo>
                <a:lnTo>
                  <a:pt x="644" y="83"/>
                </a:lnTo>
                <a:lnTo>
                  <a:pt x="640" y="96"/>
                </a:lnTo>
                <a:lnTo>
                  <a:pt x="635" y="109"/>
                </a:lnTo>
                <a:lnTo>
                  <a:pt x="630" y="124"/>
                </a:lnTo>
                <a:lnTo>
                  <a:pt x="627" y="138"/>
                </a:lnTo>
                <a:lnTo>
                  <a:pt x="626" y="149"/>
                </a:lnTo>
                <a:lnTo>
                  <a:pt x="629" y="173"/>
                </a:lnTo>
                <a:lnTo>
                  <a:pt x="637" y="194"/>
                </a:lnTo>
                <a:lnTo>
                  <a:pt x="649" y="212"/>
                </a:lnTo>
                <a:lnTo>
                  <a:pt x="665" y="227"/>
                </a:lnTo>
                <a:lnTo>
                  <a:pt x="684" y="240"/>
                </a:lnTo>
                <a:lnTo>
                  <a:pt x="706" y="247"/>
                </a:lnTo>
                <a:lnTo>
                  <a:pt x="729" y="250"/>
                </a:lnTo>
                <a:lnTo>
                  <a:pt x="754" y="247"/>
                </a:lnTo>
                <a:lnTo>
                  <a:pt x="775" y="240"/>
                </a:lnTo>
                <a:lnTo>
                  <a:pt x="794" y="227"/>
                </a:lnTo>
                <a:lnTo>
                  <a:pt x="811" y="212"/>
                </a:lnTo>
                <a:lnTo>
                  <a:pt x="822" y="194"/>
                </a:lnTo>
                <a:lnTo>
                  <a:pt x="830" y="173"/>
                </a:lnTo>
                <a:lnTo>
                  <a:pt x="833" y="149"/>
                </a:lnTo>
                <a:lnTo>
                  <a:pt x="832" y="138"/>
                </a:lnTo>
                <a:lnTo>
                  <a:pt x="829" y="124"/>
                </a:lnTo>
                <a:lnTo>
                  <a:pt x="825" y="109"/>
                </a:lnTo>
                <a:lnTo>
                  <a:pt x="820" y="96"/>
                </a:lnTo>
                <a:lnTo>
                  <a:pt x="815" y="83"/>
                </a:lnTo>
                <a:lnTo>
                  <a:pt x="811" y="73"/>
                </a:lnTo>
                <a:lnTo>
                  <a:pt x="808" y="67"/>
                </a:lnTo>
                <a:lnTo>
                  <a:pt x="807" y="64"/>
                </a:lnTo>
                <a:lnTo>
                  <a:pt x="801" y="47"/>
                </a:lnTo>
                <a:lnTo>
                  <a:pt x="803" y="32"/>
                </a:lnTo>
                <a:lnTo>
                  <a:pt x="808" y="19"/>
                </a:lnTo>
                <a:lnTo>
                  <a:pt x="818" y="10"/>
                </a:lnTo>
                <a:lnTo>
                  <a:pt x="832" y="3"/>
                </a:lnTo>
                <a:lnTo>
                  <a:pt x="849" y="0"/>
                </a:lnTo>
                <a:lnTo>
                  <a:pt x="1202" y="0"/>
                </a:lnTo>
                <a:lnTo>
                  <a:pt x="1202" y="55"/>
                </a:lnTo>
                <a:lnTo>
                  <a:pt x="1201" y="63"/>
                </a:lnTo>
                <a:lnTo>
                  <a:pt x="1200" y="70"/>
                </a:lnTo>
                <a:lnTo>
                  <a:pt x="1200" y="340"/>
                </a:lnTo>
                <a:lnTo>
                  <a:pt x="1198" y="358"/>
                </a:lnTo>
                <a:lnTo>
                  <a:pt x="1190" y="372"/>
                </a:lnTo>
                <a:lnTo>
                  <a:pt x="1180" y="381"/>
                </a:lnTo>
                <a:lnTo>
                  <a:pt x="1167" y="386"/>
                </a:lnTo>
                <a:lnTo>
                  <a:pt x="1152" y="387"/>
                </a:lnTo>
                <a:lnTo>
                  <a:pt x="1134" y="382"/>
                </a:lnTo>
                <a:lnTo>
                  <a:pt x="1131" y="381"/>
                </a:lnTo>
                <a:lnTo>
                  <a:pt x="1124" y="378"/>
                </a:lnTo>
                <a:lnTo>
                  <a:pt x="1114" y="374"/>
                </a:lnTo>
                <a:lnTo>
                  <a:pt x="1101" y="370"/>
                </a:lnTo>
                <a:lnTo>
                  <a:pt x="1087" y="365"/>
                </a:lnTo>
                <a:lnTo>
                  <a:pt x="1072" y="361"/>
                </a:lnTo>
                <a:lnTo>
                  <a:pt x="1058" y="358"/>
                </a:lnTo>
                <a:lnTo>
                  <a:pt x="1046" y="357"/>
                </a:lnTo>
                <a:lnTo>
                  <a:pt x="1022" y="360"/>
                </a:lnTo>
                <a:lnTo>
                  <a:pt x="1000" y="367"/>
                </a:lnTo>
                <a:lnTo>
                  <a:pt x="981" y="379"/>
                </a:lnTo>
                <a:lnTo>
                  <a:pt x="965" y="394"/>
                </a:lnTo>
                <a:lnTo>
                  <a:pt x="953" y="413"/>
                </a:lnTo>
                <a:lnTo>
                  <a:pt x="945" y="434"/>
                </a:lnTo>
                <a:lnTo>
                  <a:pt x="942" y="456"/>
                </a:lnTo>
                <a:lnTo>
                  <a:pt x="945" y="480"/>
                </a:lnTo>
                <a:lnTo>
                  <a:pt x="953" y="501"/>
                </a:lnTo>
                <a:lnTo>
                  <a:pt x="965" y="520"/>
                </a:lnTo>
                <a:lnTo>
                  <a:pt x="981" y="535"/>
                </a:lnTo>
                <a:lnTo>
                  <a:pt x="1000" y="547"/>
                </a:lnTo>
                <a:lnTo>
                  <a:pt x="1022" y="554"/>
                </a:lnTo>
                <a:lnTo>
                  <a:pt x="1046" y="557"/>
                </a:lnTo>
                <a:lnTo>
                  <a:pt x="1058" y="556"/>
                </a:lnTo>
                <a:lnTo>
                  <a:pt x="1072" y="553"/>
                </a:lnTo>
                <a:lnTo>
                  <a:pt x="1087" y="549"/>
                </a:lnTo>
                <a:lnTo>
                  <a:pt x="1101" y="544"/>
                </a:lnTo>
                <a:lnTo>
                  <a:pt x="1114" y="540"/>
                </a:lnTo>
                <a:lnTo>
                  <a:pt x="1124" y="536"/>
                </a:lnTo>
                <a:lnTo>
                  <a:pt x="1131" y="533"/>
                </a:lnTo>
                <a:lnTo>
                  <a:pt x="1134" y="532"/>
                </a:lnTo>
                <a:lnTo>
                  <a:pt x="1150" y="528"/>
                </a:lnTo>
                <a:lnTo>
                  <a:pt x="1163" y="527"/>
                </a:lnTo>
                <a:lnTo>
                  <a:pt x="1175" y="530"/>
                </a:lnTo>
                <a:lnTo>
                  <a:pt x="1185" y="536"/>
                </a:lnTo>
                <a:lnTo>
                  <a:pt x="1193" y="546"/>
                </a:lnTo>
                <a:lnTo>
                  <a:pt x="1198" y="558"/>
                </a:lnTo>
                <a:lnTo>
                  <a:pt x="1200" y="574"/>
                </a:lnTo>
                <a:lnTo>
                  <a:pt x="1200" y="844"/>
                </a:lnTo>
                <a:lnTo>
                  <a:pt x="1201" y="851"/>
                </a:lnTo>
                <a:lnTo>
                  <a:pt x="1202" y="859"/>
                </a:lnTo>
                <a:lnTo>
                  <a:pt x="1202" y="913"/>
                </a:lnTo>
                <a:lnTo>
                  <a:pt x="1130" y="913"/>
                </a:lnTo>
                <a:lnTo>
                  <a:pt x="1129" y="913"/>
                </a:lnTo>
                <a:lnTo>
                  <a:pt x="849" y="913"/>
                </a:lnTo>
                <a:lnTo>
                  <a:pt x="832" y="915"/>
                </a:lnTo>
                <a:lnTo>
                  <a:pt x="818" y="922"/>
                </a:lnTo>
                <a:lnTo>
                  <a:pt x="808" y="932"/>
                </a:lnTo>
                <a:lnTo>
                  <a:pt x="803" y="945"/>
                </a:lnTo>
                <a:lnTo>
                  <a:pt x="801" y="959"/>
                </a:lnTo>
                <a:lnTo>
                  <a:pt x="807" y="977"/>
                </a:lnTo>
                <a:lnTo>
                  <a:pt x="808" y="977"/>
                </a:lnTo>
                <a:lnTo>
                  <a:pt x="809" y="981"/>
                </a:lnTo>
                <a:lnTo>
                  <a:pt x="812" y="989"/>
                </a:lnTo>
                <a:lnTo>
                  <a:pt x="816" y="999"/>
                </a:lnTo>
                <a:lnTo>
                  <a:pt x="821" y="1011"/>
                </a:lnTo>
                <a:lnTo>
                  <a:pt x="825" y="1024"/>
                </a:lnTo>
                <a:lnTo>
                  <a:pt x="829" y="1038"/>
                </a:lnTo>
                <a:lnTo>
                  <a:pt x="832" y="1051"/>
                </a:lnTo>
                <a:lnTo>
                  <a:pt x="833" y="1062"/>
                </a:lnTo>
                <a:lnTo>
                  <a:pt x="831" y="1080"/>
                </a:lnTo>
                <a:lnTo>
                  <a:pt x="826" y="1099"/>
                </a:lnTo>
                <a:lnTo>
                  <a:pt x="818" y="1114"/>
                </a:lnTo>
                <a:lnTo>
                  <a:pt x="815" y="1118"/>
                </a:lnTo>
                <a:lnTo>
                  <a:pt x="803" y="1133"/>
                </a:lnTo>
                <a:lnTo>
                  <a:pt x="787" y="1146"/>
                </a:lnTo>
                <a:lnTo>
                  <a:pt x="770" y="1155"/>
                </a:lnTo>
                <a:lnTo>
                  <a:pt x="751" y="1160"/>
                </a:lnTo>
                <a:lnTo>
                  <a:pt x="729" y="1162"/>
                </a:lnTo>
                <a:lnTo>
                  <a:pt x="709" y="1160"/>
                </a:lnTo>
                <a:lnTo>
                  <a:pt x="689" y="1155"/>
                </a:lnTo>
                <a:lnTo>
                  <a:pt x="672" y="1146"/>
                </a:lnTo>
                <a:lnTo>
                  <a:pt x="657" y="1133"/>
                </a:lnTo>
                <a:lnTo>
                  <a:pt x="644" y="1118"/>
                </a:lnTo>
                <a:lnTo>
                  <a:pt x="642" y="1114"/>
                </a:lnTo>
                <a:lnTo>
                  <a:pt x="633" y="1099"/>
                </a:lnTo>
                <a:lnTo>
                  <a:pt x="628" y="1080"/>
                </a:lnTo>
                <a:lnTo>
                  <a:pt x="626" y="1062"/>
                </a:lnTo>
                <a:lnTo>
                  <a:pt x="627" y="1051"/>
                </a:lnTo>
                <a:lnTo>
                  <a:pt x="630" y="1038"/>
                </a:lnTo>
                <a:lnTo>
                  <a:pt x="635" y="1024"/>
                </a:lnTo>
                <a:lnTo>
                  <a:pt x="639" y="1011"/>
                </a:lnTo>
                <a:lnTo>
                  <a:pt x="643" y="999"/>
                </a:lnTo>
                <a:lnTo>
                  <a:pt x="648" y="989"/>
                </a:lnTo>
                <a:lnTo>
                  <a:pt x="651" y="981"/>
                </a:lnTo>
                <a:lnTo>
                  <a:pt x="652" y="977"/>
                </a:lnTo>
                <a:lnTo>
                  <a:pt x="653" y="977"/>
                </a:lnTo>
                <a:lnTo>
                  <a:pt x="657" y="959"/>
                </a:lnTo>
                <a:lnTo>
                  <a:pt x="657" y="945"/>
                </a:lnTo>
                <a:lnTo>
                  <a:pt x="652" y="932"/>
                </a:lnTo>
                <a:lnTo>
                  <a:pt x="642" y="922"/>
                </a:lnTo>
                <a:lnTo>
                  <a:pt x="627" y="915"/>
                </a:lnTo>
                <a:lnTo>
                  <a:pt x="609" y="913"/>
                </a:lnTo>
                <a:lnTo>
                  <a:pt x="329" y="913"/>
                </a:lnTo>
                <a:lnTo>
                  <a:pt x="329" y="913"/>
                </a:lnTo>
                <a:lnTo>
                  <a:pt x="258" y="913"/>
                </a:lnTo>
                <a:lnTo>
                  <a:pt x="258" y="574"/>
                </a:lnTo>
                <a:lnTo>
                  <a:pt x="256" y="558"/>
                </a:lnTo>
                <a:lnTo>
                  <a:pt x="252" y="546"/>
                </a:lnTo>
                <a:lnTo>
                  <a:pt x="244" y="536"/>
                </a:lnTo>
                <a:lnTo>
                  <a:pt x="233" y="530"/>
                </a:lnTo>
                <a:lnTo>
                  <a:pt x="221" y="527"/>
                </a:lnTo>
                <a:lnTo>
                  <a:pt x="208" y="528"/>
                </a:lnTo>
                <a:lnTo>
                  <a:pt x="193" y="532"/>
                </a:lnTo>
                <a:lnTo>
                  <a:pt x="190" y="533"/>
                </a:lnTo>
                <a:lnTo>
                  <a:pt x="182" y="536"/>
                </a:lnTo>
                <a:lnTo>
                  <a:pt x="172" y="540"/>
                </a:lnTo>
                <a:lnTo>
                  <a:pt x="159" y="544"/>
                </a:lnTo>
                <a:lnTo>
                  <a:pt x="145" y="549"/>
                </a:lnTo>
                <a:lnTo>
                  <a:pt x="131" y="553"/>
                </a:lnTo>
                <a:lnTo>
                  <a:pt x="116" y="556"/>
                </a:lnTo>
                <a:lnTo>
                  <a:pt x="104" y="557"/>
                </a:lnTo>
                <a:lnTo>
                  <a:pt x="81" y="554"/>
                </a:lnTo>
                <a:lnTo>
                  <a:pt x="58" y="547"/>
                </a:lnTo>
                <a:lnTo>
                  <a:pt x="39" y="535"/>
                </a:lnTo>
                <a:lnTo>
                  <a:pt x="24" y="520"/>
                </a:lnTo>
                <a:lnTo>
                  <a:pt x="11" y="501"/>
                </a:lnTo>
                <a:lnTo>
                  <a:pt x="3" y="480"/>
                </a:lnTo>
                <a:lnTo>
                  <a:pt x="0" y="456"/>
                </a:lnTo>
                <a:lnTo>
                  <a:pt x="3" y="434"/>
                </a:lnTo>
                <a:lnTo>
                  <a:pt x="11" y="413"/>
                </a:lnTo>
                <a:lnTo>
                  <a:pt x="24" y="394"/>
                </a:lnTo>
                <a:lnTo>
                  <a:pt x="39" y="379"/>
                </a:lnTo>
                <a:lnTo>
                  <a:pt x="58" y="367"/>
                </a:lnTo>
                <a:lnTo>
                  <a:pt x="81" y="360"/>
                </a:lnTo>
                <a:lnTo>
                  <a:pt x="104" y="357"/>
                </a:lnTo>
                <a:lnTo>
                  <a:pt x="116" y="358"/>
                </a:lnTo>
                <a:lnTo>
                  <a:pt x="131" y="361"/>
                </a:lnTo>
                <a:lnTo>
                  <a:pt x="145" y="365"/>
                </a:lnTo>
                <a:lnTo>
                  <a:pt x="159" y="370"/>
                </a:lnTo>
                <a:lnTo>
                  <a:pt x="172" y="374"/>
                </a:lnTo>
                <a:lnTo>
                  <a:pt x="182" y="378"/>
                </a:lnTo>
                <a:lnTo>
                  <a:pt x="190" y="381"/>
                </a:lnTo>
                <a:lnTo>
                  <a:pt x="193" y="382"/>
                </a:lnTo>
                <a:lnTo>
                  <a:pt x="210" y="387"/>
                </a:lnTo>
                <a:lnTo>
                  <a:pt x="225" y="386"/>
                </a:lnTo>
                <a:lnTo>
                  <a:pt x="238" y="381"/>
                </a:lnTo>
                <a:lnTo>
                  <a:pt x="249" y="372"/>
                </a:lnTo>
                <a:lnTo>
                  <a:pt x="256" y="358"/>
                </a:lnTo>
                <a:lnTo>
                  <a:pt x="258" y="340"/>
                </a:lnTo>
                <a:lnTo>
                  <a:pt x="258" y="0"/>
                </a:lnTo>
                <a:close/>
              </a:path>
            </a:pathLst>
          </a:custGeom>
          <a:solidFill>
            <a:srgbClr val="3387C4"/>
          </a:solidFill>
          <a:ln w="0">
            <a:noFill/>
            <a:prstDash val="solid"/>
            <a:round/>
            <a:headEnd/>
            <a:tailEnd/>
          </a:ln>
        </p:spPr>
        <p:txBody>
          <a:bodyPr vert="horz" wrap="square" lIns="137160" tIns="68580" rIns="137160" bIns="6858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sz="360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E40BC76E-60E1-46FB-83D0-0F79F8F19895}"/>
              </a:ext>
            </a:extLst>
          </p:cNvPr>
          <p:cNvSpPr txBox="1"/>
          <p:nvPr/>
        </p:nvSpPr>
        <p:spPr>
          <a:xfrm>
            <a:off x="10244573" y="7532654"/>
            <a:ext cx="1920479" cy="1569660"/>
          </a:xfrm>
          <a:prstGeom prst="rect">
            <a:avLst/>
          </a:prstGeom>
          <a:noFill/>
        </p:spPr>
        <p:txBody>
          <a:bodyPr wrap="square" rtlCol="0">
            <a:spAutoFit/>
          </a:bodyPr>
          <a:lstStyle/>
          <a:p>
            <a:pPr algn="ctr"/>
            <a:r>
              <a:rPr lang="en-US" sz="2400" dirty="0">
                <a:solidFill>
                  <a:schemeClr val="bg1"/>
                </a:solidFill>
                <a:latin typeface="Segoe UI" panose="020B0502040204020203" pitchFamily="34" charset="0"/>
                <a:cs typeface="Segoe UI" panose="020B0502040204020203" pitchFamily="34" charset="0"/>
              </a:rPr>
              <a:t>Summarize and Determine Next Steps</a:t>
            </a:r>
          </a:p>
        </p:txBody>
      </p:sp>
      <p:sp>
        <p:nvSpPr>
          <p:cNvPr id="19" name="Freeform 11">
            <a:extLst>
              <a:ext uri="{FF2B5EF4-FFF2-40B4-BE49-F238E27FC236}">
                <a16:creationId xmlns:a16="http://schemas.microsoft.com/office/drawing/2014/main" id="{13932AF8-EE51-4563-84E3-9B2E43D56BB5}"/>
              </a:ext>
            </a:extLst>
          </p:cNvPr>
          <p:cNvSpPr>
            <a:spLocks/>
          </p:cNvSpPr>
          <p:nvPr/>
        </p:nvSpPr>
        <p:spPr bwMode="auto">
          <a:xfrm>
            <a:off x="5785246" y="2075072"/>
            <a:ext cx="2862263" cy="2769395"/>
          </a:xfrm>
          <a:custGeom>
            <a:avLst/>
            <a:gdLst>
              <a:gd name="T0" fmla="*/ 530 w 1202"/>
              <a:gd name="T1" fmla="*/ 17 h 1163"/>
              <a:gd name="T2" fmla="*/ 569 w 1202"/>
              <a:gd name="T3" fmla="*/ 64 h 1163"/>
              <a:gd name="T4" fmla="*/ 572 w 1202"/>
              <a:gd name="T5" fmla="*/ 124 h 1163"/>
              <a:gd name="T6" fmla="*/ 555 w 1202"/>
              <a:gd name="T7" fmla="*/ 174 h 1163"/>
              <a:gd name="T8" fmla="*/ 544 w 1202"/>
              <a:gd name="T9" fmla="*/ 203 h 1163"/>
              <a:gd name="T10" fmla="*/ 574 w 1202"/>
              <a:gd name="T11" fmla="*/ 247 h 1163"/>
              <a:gd name="T12" fmla="*/ 945 w 1202"/>
              <a:gd name="T13" fmla="*/ 249 h 1163"/>
              <a:gd name="T14" fmla="*/ 959 w 1202"/>
              <a:gd name="T15" fmla="*/ 627 h 1163"/>
              <a:gd name="T16" fmla="*/ 1010 w 1202"/>
              <a:gd name="T17" fmla="*/ 631 h 1163"/>
              <a:gd name="T18" fmla="*/ 1043 w 1202"/>
              <a:gd name="T19" fmla="*/ 619 h 1163"/>
              <a:gd name="T20" fmla="*/ 1098 w 1202"/>
              <a:gd name="T21" fmla="*/ 607 h 1163"/>
              <a:gd name="T22" fmla="*/ 1180 w 1202"/>
              <a:gd name="T23" fmla="*/ 644 h 1163"/>
              <a:gd name="T24" fmla="*/ 1199 w 1202"/>
              <a:gd name="T25" fmla="*/ 730 h 1163"/>
              <a:gd name="T26" fmla="*/ 1144 w 1202"/>
              <a:gd name="T27" fmla="*/ 796 h 1163"/>
              <a:gd name="T28" fmla="*/ 1072 w 1202"/>
              <a:gd name="T29" fmla="*/ 802 h 1163"/>
              <a:gd name="T30" fmla="*/ 1020 w 1202"/>
              <a:gd name="T31" fmla="*/ 786 h 1163"/>
              <a:gd name="T32" fmla="*/ 981 w 1202"/>
              <a:gd name="T33" fmla="*/ 777 h 1163"/>
              <a:gd name="T34" fmla="*/ 946 w 1202"/>
              <a:gd name="T35" fmla="*/ 808 h 1163"/>
              <a:gd name="T36" fmla="*/ 574 w 1202"/>
              <a:gd name="T37" fmla="*/ 1161 h 1163"/>
              <a:gd name="T38" fmla="*/ 544 w 1202"/>
              <a:gd name="T39" fmla="*/ 1117 h 1163"/>
              <a:gd name="T40" fmla="*/ 558 w 1202"/>
              <a:gd name="T41" fmla="*/ 1081 h 1163"/>
              <a:gd name="T42" fmla="*/ 574 w 1202"/>
              <a:gd name="T43" fmla="*/ 1026 h 1163"/>
              <a:gd name="T44" fmla="*/ 553 w 1202"/>
              <a:gd name="T45" fmla="*/ 952 h 1163"/>
              <a:gd name="T46" fmla="*/ 472 w 1202"/>
              <a:gd name="T47" fmla="*/ 914 h 1163"/>
              <a:gd name="T48" fmla="*/ 391 w 1202"/>
              <a:gd name="T49" fmla="*/ 952 h 1163"/>
              <a:gd name="T50" fmla="*/ 369 w 1202"/>
              <a:gd name="T51" fmla="*/ 1026 h 1163"/>
              <a:gd name="T52" fmla="*/ 387 w 1202"/>
              <a:gd name="T53" fmla="*/ 1081 h 1163"/>
              <a:gd name="T54" fmla="*/ 400 w 1202"/>
              <a:gd name="T55" fmla="*/ 1117 h 1163"/>
              <a:gd name="T56" fmla="*/ 369 w 1202"/>
              <a:gd name="T57" fmla="*/ 1161 h 1163"/>
              <a:gd name="T58" fmla="*/ 1 w 1202"/>
              <a:gd name="T59" fmla="*/ 1101 h 1163"/>
              <a:gd name="T60" fmla="*/ 8 w 1202"/>
              <a:gd name="T61" fmla="*/ 795 h 1163"/>
              <a:gd name="T62" fmla="*/ 52 w 1202"/>
              <a:gd name="T63" fmla="*/ 777 h 1163"/>
              <a:gd name="T64" fmla="*/ 87 w 1202"/>
              <a:gd name="T65" fmla="*/ 789 h 1163"/>
              <a:gd name="T66" fmla="*/ 143 w 1202"/>
              <a:gd name="T67" fmla="*/ 805 h 1163"/>
              <a:gd name="T68" fmla="*/ 220 w 1202"/>
              <a:gd name="T69" fmla="*/ 785 h 1163"/>
              <a:gd name="T70" fmla="*/ 258 w 1202"/>
              <a:gd name="T71" fmla="*/ 706 h 1163"/>
              <a:gd name="T72" fmla="*/ 220 w 1202"/>
              <a:gd name="T73" fmla="*/ 628 h 1163"/>
              <a:gd name="T74" fmla="*/ 143 w 1202"/>
              <a:gd name="T75" fmla="*/ 608 h 1163"/>
              <a:gd name="T76" fmla="*/ 87 w 1202"/>
              <a:gd name="T77" fmla="*/ 624 h 1163"/>
              <a:gd name="T78" fmla="*/ 52 w 1202"/>
              <a:gd name="T79" fmla="*/ 636 h 1163"/>
              <a:gd name="T80" fmla="*/ 8 w 1202"/>
              <a:gd name="T81" fmla="*/ 618 h 1163"/>
              <a:gd name="T82" fmla="*/ 1 w 1202"/>
              <a:gd name="T83" fmla="*/ 311 h 1163"/>
              <a:gd name="T84" fmla="*/ 71 w 1202"/>
              <a:gd name="T85" fmla="*/ 249 h 1163"/>
              <a:gd name="T86" fmla="*/ 394 w 1202"/>
              <a:gd name="T87" fmla="*/ 231 h 1163"/>
              <a:gd name="T88" fmla="*/ 394 w 1202"/>
              <a:gd name="T89" fmla="*/ 185 h 1163"/>
              <a:gd name="T90" fmla="*/ 380 w 1202"/>
              <a:gd name="T91" fmla="*/ 152 h 1163"/>
              <a:gd name="T92" fmla="*/ 368 w 1202"/>
              <a:gd name="T93" fmla="*/ 100 h 1163"/>
              <a:gd name="T94" fmla="*/ 387 w 1202"/>
              <a:gd name="T95" fmla="*/ 44 h 1163"/>
              <a:gd name="T96" fmla="*/ 451 w 1202"/>
              <a:gd name="T97" fmla="*/ 2 h 1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02" h="1163">
                <a:moveTo>
                  <a:pt x="472" y="0"/>
                </a:moveTo>
                <a:lnTo>
                  <a:pt x="492" y="2"/>
                </a:lnTo>
                <a:lnTo>
                  <a:pt x="512" y="8"/>
                </a:lnTo>
                <a:lnTo>
                  <a:pt x="530" y="17"/>
                </a:lnTo>
                <a:lnTo>
                  <a:pt x="545" y="30"/>
                </a:lnTo>
                <a:lnTo>
                  <a:pt x="558" y="44"/>
                </a:lnTo>
                <a:lnTo>
                  <a:pt x="561" y="48"/>
                </a:lnTo>
                <a:lnTo>
                  <a:pt x="569" y="64"/>
                </a:lnTo>
                <a:lnTo>
                  <a:pt x="574" y="81"/>
                </a:lnTo>
                <a:lnTo>
                  <a:pt x="575" y="100"/>
                </a:lnTo>
                <a:lnTo>
                  <a:pt x="574" y="111"/>
                </a:lnTo>
                <a:lnTo>
                  <a:pt x="572" y="124"/>
                </a:lnTo>
                <a:lnTo>
                  <a:pt x="568" y="138"/>
                </a:lnTo>
                <a:lnTo>
                  <a:pt x="563" y="152"/>
                </a:lnTo>
                <a:lnTo>
                  <a:pt x="559" y="164"/>
                </a:lnTo>
                <a:lnTo>
                  <a:pt x="555" y="174"/>
                </a:lnTo>
                <a:lnTo>
                  <a:pt x="552" y="181"/>
                </a:lnTo>
                <a:lnTo>
                  <a:pt x="549" y="185"/>
                </a:lnTo>
                <a:lnTo>
                  <a:pt x="549" y="186"/>
                </a:lnTo>
                <a:lnTo>
                  <a:pt x="544" y="203"/>
                </a:lnTo>
                <a:lnTo>
                  <a:pt x="544" y="218"/>
                </a:lnTo>
                <a:lnTo>
                  <a:pt x="551" y="231"/>
                </a:lnTo>
                <a:lnTo>
                  <a:pt x="560" y="240"/>
                </a:lnTo>
                <a:lnTo>
                  <a:pt x="574" y="247"/>
                </a:lnTo>
                <a:lnTo>
                  <a:pt x="592" y="249"/>
                </a:lnTo>
                <a:lnTo>
                  <a:pt x="872" y="249"/>
                </a:lnTo>
                <a:lnTo>
                  <a:pt x="873" y="249"/>
                </a:lnTo>
                <a:lnTo>
                  <a:pt x="945" y="249"/>
                </a:lnTo>
                <a:lnTo>
                  <a:pt x="945" y="590"/>
                </a:lnTo>
                <a:lnTo>
                  <a:pt x="946" y="605"/>
                </a:lnTo>
                <a:lnTo>
                  <a:pt x="951" y="618"/>
                </a:lnTo>
                <a:lnTo>
                  <a:pt x="959" y="627"/>
                </a:lnTo>
                <a:lnTo>
                  <a:pt x="969" y="633"/>
                </a:lnTo>
                <a:lnTo>
                  <a:pt x="981" y="636"/>
                </a:lnTo>
                <a:lnTo>
                  <a:pt x="994" y="636"/>
                </a:lnTo>
                <a:lnTo>
                  <a:pt x="1010" y="631"/>
                </a:lnTo>
                <a:lnTo>
                  <a:pt x="1013" y="630"/>
                </a:lnTo>
                <a:lnTo>
                  <a:pt x="1020" y="628"/>
                </a:lnTo>
                <a:lnTo>
                  <a:pt x="1030" y="624"/>
                </a:lnTo>
                <a:lnTo>
                  <a:pt x="1043" y="619"/>
                </a:lnTo>
                <a:lnTo>
                  <a:pt x="1058" y="615"/>
                </a:lnTo>
                <a:lnTo>
                  <a:pt x="1072" y="611"/>
                </a:lnTo>
                <a:lnTo>
                  <a:pt x="1086" y="608"/>
                </a:lnTo>
                <a:lnTo>
                  <a:pt x="1098" y="607"/>
                </a:lnTo>
                <a:lnTo>
                  <a:pt x="1123" y="609"/>
                </a:lnTo>
                <a:lnTo>
                  <a:pt x="1144" y="617"/>
                </a:lnTo>
                <a:lnTo>
                  <a:pt x="1163" y="628"/>
                </a:lnTo>
                <a:lnTo>
                  <a:pt x="1180" y="644"/>
                </a:lnTo>
                <a:lnTo>
                  <a:pt x="1192" y="663"/>
                </a:lnTo>
                <a:lnTo>
                  <a:pt x="1199" y="683"/>
                </a:lnTo>
                <a:lnTo>
                  <a:pt x="1202" y="706"/>
                </a:lnTo>
                <a:lnTo>
                  <a:pt x="1199" y="730"/>
                </a:lnTo>
                <a:lnTo>
                  <a:pt x="1192" y="750"/>
                </a:lnTo>
                <a:lnTo>
                  <a:pt x="1180" y="769"/>
                </a:lnTo>
                <a:lnTo>
                  <a:pt x="1163" y="785"/>
                </a:lnTo>
                <a:lnTo>
                  <a:pt x="1144" y="796"/>
                </a:lnTo>
                <a:lnTo>
                  <a:pt x="1123" y="804"/>
                </a:lnTo>
                <a:lnTo>
                  <a:pt x="1098" y="806"/>
                </a:lnTo>
                <a:lnTo>
                  <a:pt x="1086" y="805"/>
                </a:lnTo>
                <a:lnTo>
                  <a:pt x="1072" y="802"/>
                </a:lnTo>
                <a:lnTo>
                  <a:pt x="1058" y="799"/>
                </a:lnTo>
                <a:lnTo>
                  <a:pt x="1043" y="794"/>
                </a:lnTo>
                <a:lnTo>
                  <a:pt x="1030" y="789"/>
                </a:lnTo>
                <a:lnTo>
                  <a:pt x="1020" y="786"/>
                </a:lnTo>
                <a:lnTo>
                  <a:pt x="1013" y="783"/>
                </a:lnTo>
                <a:lnTo>
                  <a:pt x="1010" y="782"/>
                </a:lnTo>
                <a:lnTo>
                  <a:pt x="994" y="777"/>
                </a:lnTo>
                <a:lnTo>
                  <a:pt x="981" y="777"/>
                </a:lnTo>
                <a:lnTo>
                  <a:pt x="969" y="780"/>
                </a:lnTo>
                <a:lnTo>
                  <a:pt x="959" y="786"/>
                </a:lnTo>
                <a:lnTo>
                  <a:pt x="951" y="795"/>
                </a:lnTo>
                <a:lnTo>
                  <a:pt x="946" y="808"/>
                </a:lnTo>
                <a:lnTo>
                  <a:pt x="945" y="822"/>
                </a:lnTo>
                <a:lnTo>
                  <a:pt x="945" y="1163"/>
                </a:lnTo>
                <a:lnTo>
                  <a:pt x="592" y="1163"/>
                </a:lnTo>
                <a:lnTo>
                  <a:pt x="574" y="1161"/>
                </a:lnTo>
                <a:lnTo>
                  <a:pt x="560" y="1155"/>
                </a:lnTo>
                <a:lnTo>
                  <a:pt x="551" y="1145"/>
                </a:lnTo>
                <a:lnTo>
                  <a:pt x="544" y="1132"/>
                </a:lnTo>
                <a:lnTo>
                  <a:pt x="544" y="1117"/>
                </a:lnTo>
                <a:lnTo>
                  <a:pt x="549" y="1100"/>
                </a:lnTo>
                <a:lnTo>
                  <a:pt x="551" y="1097"/>
                </a:lnTo>
                <a:lnTo>
                  <a:pt x="554" y="1091"/>
                </a:lnTo>
                <a:lnTo>
                  <a:pt x="558" y="1081"/>
                </a:lnTo>
                <a:lnTo>
                  <a:pt x="563" y="1068"/>
                </a:lnTo>
                <a:lnTo>
                  <a:pt x="567" y="1054"/>
                </a:lnTo>
                <a:lnTo>
                  <a:pt x="571" y="1040"/>
                </a:lnTo>
                <a:lnTo>
                  <a:pt x="574" y="1026"/>
                </a:lnTo>
                <a:lnTo>
                  <a:pt x="575" y="1014"/>
                </a:lnTo>
                <a:lnTo>
                  <a:pt x="573" y="991"/>
                </a:lnTo>
                <a:lnTo>
                  <a:pt x="565" y="970"/>
                </a:lnTo>
                <a:lnTo>
                  <a:pt x="553" y="952"/>
                </a:lnTo>
                <a:lnTo>
                  <a:pt x="536" y="936"/>
                </a:lnTo>
                <a:lnTo>
                  <a:pt x="517" y="924"/>
                </a:lnTo>
                <a:lnTo>
                  <a:pt x="496" y="917"/>
                </a:lnTo>
                <a:lnTo>
                  <a:pt x="472" y="914"/>
                </a:lnTo>
                <a:lnTo>
                  <a:pt x="448" y="917"/>
                </a:lnTo>
                <a:lnTo>
                  <a:pt x="426" y="924"/>
                </a:lnTo>
                <a:lnTo>
                  <a:pt x="407" y="936"/>
                </a:lnTo>
                <a:lnTo>
                  <a:pt x="391" y="952"/>
                </a:lnTo>
                <a:lnTo>
                  <a:pt x="378" y="970"/>
                </a:lnTo>
                <a:lnTo>
                  <a:pt x="371" y="991"/>
                </a:lnTo>
                <a:lnTo>
                  <a:pt x="368" y="1014"/>
                </a:lnTo>
                <a:lnTo>
                  <a:pt x="369" y="1026"/>
                </a:lnTo>
                <a:lnTo>
                  <a:pt x="372" y="1040"/>
                </a:lnTo>
                <a:lnTo>
                  <a:pt x="376" y="1054"/>
                </a:lnTo>
                <a:lnTo>
                  <a:pt x="381" y="1068"/>
                </a:lnTo>
                <a:lnTo>
                  <a:pt x="387" y="1081"/>
                </a:lnTo>
                <a:lnTo>
                  <a:pt x="391" y="1091"/>
                </a:lnTo>
                <a:lnTo>
                  <a:pt x="394" y="1097"/>
                </a:lnTo>
                <a:lnTo>
                  <a:pt x="395" y="1100"/>
                </a:lnTo>
                <a:lnTo>
                  <a:pt x="400" y="1117"/>
                </a:lnTo>
                <a:lnTo>
                  <a:pt x="399" y="1132"/>
                </a:lnTo>
                <a:lnTo>
                  <a:pt x="394" y="1145"/>
                </a:lnTo>
                <a:lnTo>
                  <a:pt x="384" y="1155"/>
                </a:lnTo>
                <a:lnTo>
                  <a:pt x="369" y="1161"/>
                </a:lnTo>
                <a:lnTo>
                  <a:pt x="352" y="1163"/>
                </a:lnTo>
                <a:lnTo>
                  <a:pt x="0" y="1163"/>
                </a:lnTo>
                <a:lnTo>
                  <a:pt x="0" y="1108"/>
                </a:lnTo>
                <a:lnTo>
                  <a:pt x="1" y="1101"/>
                </a:lnTo>
                <a:lnTo>
                  <a:pt x="1" y="1094"/>
                </a:lnTo>
                <a:lnTo>
                  <a:pt x="1" y="822"/>
                </a:lnTo>
                <a:lnTo>
                  <a:pt x="3" y="808"/>
                </a:lnTo>
                <a:lnTo>
                  <a:pt x="8" y="795"/>
                </a:lnTo>
                <a:lnTo>
                  <a:pt x="15" y="786"/>
                </a:lnTo>
                <a:lnTo>
                  <a:pt x="25" y="780"/>
                </a:lnTo>
                <a:lnTo>
                  <a:pt x="37" y="777"/>
                </a:lnTo>
                <a:lnTo>
                  <a:pt x="52" y="777"/>
                </a:lnTo>
                <a:lnTo>
                  <a:pt x="67" y="782"/>
                </a:lnTo>
                <a:lnTo>
                  <a:pt x="69" y="783"/>
                </a:lnTo>
                <a:lnTo>
                  <a:pt x="76" y="786"/>
                </a:lnTo>
                <a:lnTo>
                  <a:pt x="87" y="789"/>
                </a:lnTo>
                <a:lnTo>
                  <a:pt x="99" y="794"/>
                </a:lnTo>
                <a:lnTo>
                  <a:pt x="114" y="799"/>
                </a:lnTo>
                <a:lnTo>
                  <a:pt x="129" y="802"/>
                </a:lnTo>
                <a:lnTo>
                  <a:pt x="143" y="805"/>
                </a:lnTo>
                <a:lnTo>
                  <a:pt x="155" y="806"/>
                </a:lnTo>
                <a:lnTo>
                  <a:pt x="179" y="804"/>
                </a:lnTo>
                <a:lnTo>
                  <a:pt x="200" y="796"/>
                </a:lnTo>
                <a:lnTo>
                  <a:pt x="220" y="785"/>
                </a:lnTo>
                <a:lnTo>
                  <a:pt x="236" y="769"/>
                </a:lnTo>
                <a:lnTo>
                  <a:pt x="248" y="750"/>
                </a:lnTo>
                <a:lnTo>
                  <a:pt x="256" y="730"/>
                </a:lnTo>
                <a:lnTo>
                  <a:pt x="258" y="706"/>
                </a:lnTo>
                <a:lnTo>
                  <a:pt x="256" y="683"/>
                </a:lnTo>
                <a:lnTo>
                  <a:pt x="248" y="663"/>
                </a:lnTo>
                <a:lnTo>
                  <a:pt x="236" y="644"/>
                </a:lnTo>
                <a:lnTo>
                  <a:pt x="220" y="628"/>
                </a:lnTo>
                <a:lnTo>
                  <a:pt x="200" y="617"/>
                </a:lnTo>
                <a:lnTo>
                  <a:pt x="179" y="609"/>
                </a:lnTo>
                <a:lnTo>
                  <a:pt x="155" y="607"/>
                </a:lnTo>
                <a:lnTo>
                  <a:pt x="143" y="608"/>
                </a:lnTo>
                <a:lnTo>
                  <a:pt x="129" y="611"/>
                </a:lnTo>
                <a:lnTo>
                  <a:pt x="114" y="615"/>
                </a:lnTo>
                <a:lnTo>
                  <a:pt x="99" y="619"/>
                </a:lnTo>
                <a:lnTo>
                  <a:pt x="87" y="624"/>
                </a:lnTo>
                <a:lnTo>
                  <a:pt x="76" y="628"/>
                </a:lnTo>
                <a:lnTo>
                  <a:pt x="69" y="630"/>
                </a:lnTo>
                <a:lnTo>
                  <a:pt x="67" y="631"/>
                </a:lnTo>
                <a:lnTo>
                  <a:pt x="52" y="636"/>
                </a:lnTo>
                <a:lnTo>
                  <a:pt x="37" y="636"/>
                </a:lnTo>
                <a:lnTo>
                  <a:pt x="25" y="633"/>
                </a:lnTo>
                <a:lnTo>
                  <a:pt x="15" y="627"/>
                </a:lnTo>
                <a:lnTo>
                  <a:pt x="8" y="618"/>
                </a:lnTo>
                <a:lnTo>
                  <a:pt x="3" y="605"/>
                </a:lnTo>
                <a:lnTo>
                  <a:pt x="1" y="590"/>
                </a:lnTo>
                <a:lnTo>
                  <a:pt x="1" y="319"/>
                </a:lnTo>
                <a:lnTo>
                  <a:pt x="1" y="311"/>
                </a:lnTo>
                <a:lnTo>
                  <a:pt x="0" y="304"/>
                </a:lnTo>
                <a:lnTo>
                  <a:pt x="0" y="249"/>
                </a:lnTo>
                <a:lnTo>
                  <a:pt x="71" y="249"/>
                </a:lnTo>
                <a:lnTo>
                  <a:pt x="71" y="249"/>
                </a:lnTo>
                <a:lnTo>
                  <a:pt x="352" y="249"/>
                </a:lnTo>
                <a:lnTo>
                  <a:pt x="369" y="247"/>
                </a:lnTo>
                <a:lnTo>
                  <a:pt x="384" y="240"/>
                </a:lnTo>
                <a:lnTo>
                  <a:pt x="394" y="231"/>
                </a:lnTo>
                <a:lnTo>
                  <a:pt x="399" y="218"/>
                </a:lnTo>
                <a:lnTo>
                  <a:pt x="400" y="203"/>
                </a:lnTo>
                <a:lnTo>
                  <a:pt x="395" y="186"/>
                </a:lnTo>
                <a:lnTo>
                  <a:pt x="394" y="185"/>
                </a:lnTo>
                <a:lnTo>
                  <a:pt x="393" y="181"/>
                </a:lnTo>
                <a:lnTo>
                  <a:pt x="390" y="174"/>
                </a:lnTo>
                <a:lnTo>
                  <a:pt x="386" y="164"/>
                </a:lnTo>
                <a:lnTo>
                  <a:pt x="380" y="152"/>
                </a:lnTo>
                <a:lnTo>
                  <a:pt x="376" y="138"/>
                </a:lnTo>
                <a:lnTo>
                  <a:pt x="372" y="124"/>
                </a:lnTo>
                <a:lnTo>
                  <a:pt x="369" y="111"/>
                </a:lnTo>
                <a:lnTo>
                  <a:pt x="368" y="100"/>
                </a:lnTo>
                <a:lnTo>
                  <a:pt x="370" y="81"/>
                </a:lnTo>
                <a:lnTo>
                  <a:pt x="375" y="64"/>
                </a:lnTo>
                <a:lnTo>
                  <a:pt x="384" y="48"/>
                </a:lnTo>
                <a:lnTo>
                  <a:pt x="387" y="44"/>
                </a:lnTo>
                <a:lnTo>
                  <a:pt x="399" y="30"/>
                </a:lnTo>
                <a:lnTo>
                  <a:pt x="414" y="17"/>
                </a:lnTo>
                <a:lnTo>
                  <a:pt x="431" y="8"/>
                </a:lnTo>
                <a:lnTo>
                  <a:pt x="451" y="2"/>
                </a:lnTo>
                <a:lnTo>
                  <a:pt x="472" y="0"/>
                </a:lnTo>
                <a:close/>
              </a:path>
            </a:pathLst>
          </a:custGeom>
          <a:solidFill>
            <a:srgbClr val="ACC687"/>
          </a:solidFill>
          <a:ln w="0">
            <a:noFill/>
            <a:prstDash val="solid"/>
            <a:round/>
            <a:headEnd/>
            <a:tailEnd/>
          </a:ln>
        </p:spPr>
        <p:txBody>
          <a:bodyPr vert="horz" wrap="square" lIns="137160" tIns="68580" rIns="137160" bIns="6858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sz="360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8B8A3EA8-B364-40D8-B165-17ED0E30CDEF}"/>
              </a:ext>
            </a:extLst>
          </p:cNvPr>
          <p:cNvSpPr txBox="1"/>
          <p:nvPr/>
        </p:nvSpPr>
        <p:spPr>
          <a:xfrm>
            <a:off x="6287095" y="3113422"/>
            <a:ext cx="1920479" cy="830997"/>
          </a:xfrm>
          <a:prstGeom prst="rect">
            <a:avLst/>
          </a:prstGeom>
          <a:noFill/>
        </p:spPr>
        <p:txBody>
          <a:bodyPr wrap="square" rtlCol="0">
            <a:spAutoFit/>
          </a:bodyPr>
          <a:lstStyle/>
          <a:p>
            <a:pPr algn="ctr"/>
            <a:r>
              <a:rPr lang="en-US" sz="2400" dirty="0">
                <a:solidFill>
                  <a:schemeClr val="bg1"/>
                </a:solidFill>
                <a:latin typeface="Segoe UI" panose="020B0502040204020203" pitchFamily="34" charset="0"/>
                <a:cs typeface="Segoe UI" panose="020B0502040204020203" pitchFamily="34" charset="0"/>
              </a:rPr>
              <a:t>Introduce Agenda</a:t>
            </a:r>
          </a:p>
        </p:txBody>
      </p:sp>
      <p:pic>
        <p:nvPicPr>
          <p:cNvPr id="21" name="Picture 20">
            <a:extLst>
              <a:ext uri="{FF2B5EF4-FFF2-40B4-BE49-F238E27FC236}">
                <a16:creationId xmlns:a16="http://schemas.microsoft.com/office/drawing/2014/main" id="{F0F78705-E607-E34A-B707-A5A51E199EB5}"/>
              </a:ext>
            </a:extLst>
          </p:cNvPr>
          <p:cNvPicPr>
            <a:picLocks noChangeAspect="1"/>
          </p:cNvPicPr>
          <p:nvPr/>
        </p:nvPicPr>
        <p:blipFill>
          <a:blip r:embed="rId3"/>
          <a:srcRect b="39456"/>
          <a:stretch>
            <a:fillRect/>
          </a:stretch>
        </p:blipFill>
        <p:spPr>
          <a:xfrm>
            <a:off x="15267158" y="231496"/>
            <a:ext cx="2730982" cy="1204947"/>
          </a:xfrm>
          <a:prstGeom prst="rect">
            <a:avLst/>
          </a:prstGeom>
          <a:effectLst>
            <a:outerShdw blurRad="50800" dist="50800" dir="5400000" algn="ctr" rotWithShape="0">
              <a:srgbClr val="000000">
                <a:alpha val="53000"/>
              </a:srgbClr>
            </a:outerShdw>
          </a:effectLst>
        </p:spPr>
      </p:pic>
      <p:sp>
        <p:nvSpPr>
          <p:cNvPr id="2" name="TextBox 1">
            <a:extLst>
              <a:ext uri="{FF2B5EF4-FFF2-40B4-BE49-F238E27FC236}">
                <a16:creationId xmlns:a16="http://schemas.microsoft.com/office/drawing/2014/main" id="{EC96CE34-07F9-9547-9015-0EA86C90FB73}"/>
              </a:ext>
            </a:extLst>
          </p:cNvPr>
          <p:cNvSpPr txBox="1"/>
          <p:nvPr/>
        </p:nvSpPr>
        <p:spPr>
          <a:xfrm>
            <a:off x="479696" y="780445"/>
            <a:ext cx="12163395" cy="2031325"/>
          </a:xfrm>
          <a:prstGeom prst="rect">
            <a:avLst/>
          </a:prstGeom>
          <a:noFill/>
        </p:spPr>
        <p:txBody>
          <a:bodyPr wrap="square" rtlCol="0">
            <a:spAutoFit/>
          </a:bodyPr>
          <a:lstStyle/>
          <a:p>
            <a:r>
              <a:rPr lang="en-US" sz="5400" b="1" dirty="0">
                <a:solidFill>
                  <a:srgbClr val="351F16"/>
                </a:solidFill>
                <a:latin typeface="Segoe UI Historic" panose="020B0502040204020203" pitchFamily="34" charset="0"/>
                <a:ea typeface="Segoe UI Historic" panose="020B0502040204020203" pitchFamily="34" charset="0"/>
                <a:cs typeface="Segoe UI Historic" panose="020B0502040204020203" pitchFamily="34" charset="0"/>
              </a:rPr>
              <a:t>Goals of Care Conversations for People with Serious Illness</a:t>
            </a:r>
          </a:p>
          <a:p>
            <a:endParaRPr lang="en-US" dirty="0"/>
          </a:p>
        </p:txBody>
      </p:sp>
    </p:spTree>
    <p:extLst>
      <p:ext uri="{BB962C8B-B14F-4D97-AF65-F5344CB8AC3E}">
        <p14:creationId xmlns:p14="http://schemas.microsoft.com/office/powerpoint/2010/main" val="21178570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4245</TotalTime>
  <Words>7678</Words>
  <Application>Microsoft Office PowerPoint</Application>
  <PresentationFormat>Custom</PresentationFormat>
  <Paragraphs>621</Paragraphs>
  <Slides>30</Slides>
  <Notes>29</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30</vt:i4>
      </vt:variant>
    </vt:vector>
  </HeadingPairs>
  <TitlesOfParts>
    <vt:vector size="42" baseType="lpstr">
      <vt:lpstr>Segoe UI Historic</vt:lpstr>
      <vt:lpstr>Segoe UI</vt:lpstr>
      <vt:lpstr>Calibri</vt:lpstr>
      <vt:lpstr>Segoe UI Black</vt:lpstr>
      <vt:lpstr>Antonio Bold</vt:lpstr>
      <vt:lpstr>Segoe UI Semilight</vt:lpstr>
      <vt:lpstr>Times New Roman</vt:lpstr>
      <vt:lpstr>Arial</vt:lpstr>
      <vt:lpstr>Symbol</vt:lpstr>
      <vt:lpstr>Open Sans</vt:lpstr>
      <vt:lpstr>Arimo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Start with Section B: Identify goals for “sicker but alive” scenario first!</vt:lpstr>
      <vt:lpstr>Location, location, location: Treatment Preferences and Location of Care</vt:lpstr>
      <vt:lpstr> Section A: Resuscitation Options</vt:lpstr>
      <vt:lpstr>CPR Statistics</vt:lpstr>
      <vt:lpstr>Significant Neurological Disability &amp; CPR</vt:lpstr>
      <vt:lpstr>Continue the Conversation/ Revise when Needed</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POLST Basics Webinar Slides _ Sharmon Figenshaw</dc:title>
  <dc:creator>Jann Mylet</dc:creator>
  <cp:lastModifiedBy>Jeannie Monk</cp:lastModifiedBy>
  <cp:revision>16</cp:revision>
  <dcterms:created xsi:type="dcterms:W3CDTF">2006-08-16T00:00:00Z</dcterms:created>
  <dcterms:modified xsi:type="dcterms:W3CDTF">2022-02-08T19:37:58Z</dcterms:modified>
  <dc:identifier>DAE1E7uSvOY</dc:identifier>
</cp:coreProperties>
</file>