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9"/>
  </p:notesMasterIdLst>
  <p:sldIdLst>
    <p:sldId id="256" r:id="rId2"/>
    <p:sldId id="287" r:id="rId3"/>
    <p:sldId id="257" r:id="rId4"/>
    <p:sldId id="258" r:id="rId5"/>
    <p:sldId id="259" r:id="rId6"/>
    <p:sldId id="260" r:id="rId7"/>
    <p:sldId id="261" r:id="rId8"/>
    <p:sldId id="263" r:id="rId9"/>
    <p:sldId id="262" r:id="rId10"/>
    <p:sldId id="269" r:id="rId11"/>
    <p:sldId id="271" r:id="rId12"/>
    <p:sldId id="288" r:id="rId13"/>
    <p:sldId id="264" r:id="rId14"/>
    <p:sldId id="265" r:id="rId15"/>
    <p:sldId id="266" r:id="rId16"/>
    <p:sldId id="267" r:id="rId17"/>
    <p:sldId id="272" r:id="rId18"/>
    <p:sldId id="273" r:id="rId19"/>
    <p:sldId id="274" r:id="rId20"/>
    <p:sldId id="276" r:id="rId21"/>
    <p:sldId id="289" r:id="rId22"/>
    <p:sldId id="290" r:id="rId23"/>
    <p:sldId id="291" r:id="rId24"/>
    <p:sldId id="277" r:id="rId25"/>
    <p:sldId id="279" r:id="rId26"/>
    <p:sldId id="280" r:id="rId27"/>
    <p:sldId id="281" r:id="rId28"/>
  </p:sldIdLst>
  <p:sldSz cx="18288000" cy="10287000"/>
  <p:notesSz cx="6858000" cy="9144000"/>
  <p:embeddedFontLst>
    <p:embeddedFont>
      <p:font typeface="Antonio Bold" panose="020B0604020202020204" charset="0"/>
      <p:regular r:id="rId30"/>
      <p:bold r:id="rId31"/>
    </p:embeddedFont>
    <p:embeddedFont>
      <p:font typeface="Arimo" panose="020B0604020202020204" charset="0"/>
      <p:regular r:id="rId32"/>
    </p:embeddedFont>
    <p:embeddedFont>
      <p:font typeface="Brush Script MT" panose="03060802040406070304" pitchFamily="66" charset="0"/>
      <p:italic r:id="rId33"/>
    </p:embeddedFon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Open Sans" panose="020B0606030504020204" pitchFamily="34" charset="0"/>
      <p:regular r:id="rId38"/>
      <p:bold r:id="rId39"/>
      <p:italic r:id="rId40"/>
      <p:boldItalic r:id="rId41"/>
    </p:embeddedFont>
    <p:embeddedFont>
      <p:font typeface="Open Sans Bold" panose="020B0806030504020204" charset="0"/>
      <p:regular r:id="rId42"/>
      <p:bold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1" autoAdjust="0"/>
    <p:restoredTop sz="70136" autoAdjust="0"/>
  </p:normalViewPr>
  <p:slideViewPr>
    <p:cSldViewPr>
      <p:cViewPr varScale="1">
        <p:scale>
          <a:sx n="30" d="100"/>
          <a:sy n="30" d="100"/>
        </p:scale>
        <p:origin x="1320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0.fntdata"/><Relationship Id="rId21" Type="http://schemas.openxmlformats.org/officeDocument/2006/relationships/slide" Target="slides/slide20.xml"/><Relationship Id="rId34" Type="http://schemas.openxmlformats.org/officeDocument/2006/relationships/font" Target="fonts/font5.fntdata"/><Relationship Id="rId42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2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9E3E-9299-BC4D-B463-25F2D230A8C5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2B93-0FCB-1F41-AC9B-0FB6F71A2D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496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3" Type="http://schemas.openxmlformats.org/officeDocument/2006/relationships/hyperlink" Target="https://pubmed.ncbi.nlm.nih.gov/27676237/#affiliation-3" TargetMode="External"/><Relationship Id="rId18" Type="http://schemas.openxmlformats.org/officeDocument/2006/relationships/hyperlink" Target="https://pubmed.ncbi.nlm.nih.gov/?term=Nazir+A&amp;cauthor_id=27676237" TargetMode="External"/><Relationship Id="rId26" Type="http://schemas.openxmlformats.org/officeDocument/2006/relationships/hyperlink" Target="https://pubmed.ncbi.nlm.nih.gov/28264945/#affiliation-3" TargetMode="External"/><Relationship Id="rId39" Type="http://schemas.openxmlformats.org/officeDocument/2006/relationships/hyperlink" Target="https://doi.org/10.1377/hlthaff.2016.1310" TargetMode="External"/><Relationship Id="rId21" Type="http://schemas.openxmlformats.org/officeDocument/2006/relationships/hyperlink" Target="https://pubmed.ncbi.nlm.nih.gov/?term=Ingber+MJ&amp;cauthor_id=28264945" TargetMode="External"/><Relationship Id="rId34" Type="http://schemas.openxmlformats.org/officeDocument/2006/relationships/hyperlink" Target="https://pubmed.ncbi.nlm.nih.gov/28264945/#affiliation-7" TargetMode="External"/><Relationship Id="rId7" Type="http://schemas.openxmlformats.org/officeDocument/2006/relationships/hyperlink" Target="https://agsjournals.onlinelibrary.wiley.com/action/doSearch?ContribAuthorRaw=Tolle%2C+Susan+W" TargetMode="External"/><Relationship Id="rId12" Type="http://schemas.openxmlformats.org/officeDocument/2006/relationships/hyperlink" Target="https://pubmed.ncbi.nlm.nih.gov/?term=Unroe+KT&amp;cauthor_id=27676237" TargetMode="External"/><Relationship Id="rId17" Type="http://schemas.openxmlformats.org/officeDocument/2006/relationships/hyperlink" Target="https://pubmed.ncbi.nlm.nih.gov/?term=Buente+B&amp;cauthor_id=27676237" TargetMode="External"/><Relationship Id="rId25" Type="http://schemas.openxmlformats.org/officeDocument/2006/relationships/hyperlink" Target="https://pubmed.ncbi.nlm.nih.gov/?term=Khatutsky+G&amp;cauthor_id=28264945" TargetMode="External"/><Relationship Id="rId33" Type="http://schemas.openxmlformats.org/officeDocument/2006/relationships/hyperlink" Target="https://pubmed.ncbi.nlm.nih.gov/?term=Vadnais+A&amp;cauthor_id=28264945" TargetMode="External"/><Relationship Id="rId38" Type="http://schemas.openxmlformats.org/officeDocument/2006/relationships/hyperlink" Target="https://pubmed.ncbi.nlm.nih.gov/28264945/#affiliation-9" TargetMode="External"/><Relationship Id="rId2" Type="http://schemas.openxmlformats.org/officeDocument/2006/relationships/slide" Target="../slides/slide9.xml"/><Relationship Id="rId16" Type="http://schemas.openxmlformats.org/officeDocument/2006/relationships/hyperlink" Target="https://pubmed.ncbi.nlm.nih.gov/27676237/#affiliation-5" TargetMode="External"/><Relationship Id="rId20" Type="http://schemas.openxmlformats.org/officeDocument/2006/relationships/hyperlink" Target="https://doi.org/10.1111/jgs.14463" TargetMode="External"/><Relationship Id="rId29" Type="http://schemas.openxmlformats.org/officeDocument/2006/relationships/hyperlink" Target="https://pubmed.ncbi.nlm.nih.gov/?term=Bercaw+LE&amp;cauthor_id=28264945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agsjournals.onlinelibrary.wiley.com/action/doSearch?ContribAuthorRaw=Fromme%2C+Erik+K" TargetMode="External"/><Relationship Id="rId11" Type="http://schemas.openxmlformats.org/officeDocument/2006/relationships/hyperlink" Target="https://pubmed.ncbi.nlm.nih.gov/27676237/#affiliation-2" TargetMode="External"/><Relationship Id="rId24" Type="http://schemas.openxmlformats.org/officeDocument/2006/relationships/hyperlink" Target="https://pubmed.ncbi.nlm.nih.gov/28264945/#affiliation-2" TargetMode="External"/><Relationship Id="rId32" Type="http://schemas.openxmlformats.org/officeDocument/2006/relationships/hyperlink" Target="https://pubmed.ncbi.nlm.nih.gov/28264945/#affiliation-6" TargetMode="External"/><Relationship Id="rId37" Type="http://schemas.openxmlformats.org/officeDocument/2006/relationships/hyperlink" Target="https://pubmed.ncbi.nlm.nih.gov/?term=Segelman+M&amp;cauthor_id=28264945" TargetMode="External"/><Relationship Id="rId5" Type="http://schemas.openxmlformats.org/officeDocument/2006/relationships/hyperlink" Target="https://agsjournals.onlinelibrary.wiley.com/action/doSearch?ContribAuthorRaw=Falkenstine%2C+Evan+C" TargetMode="External"/><Relationship Id="rId15" Type="http://schemas.openxmlformats.org/officeDocument/2006/relationships/hyperlink" Target="https://pubmed.ncbi.nlm.nih.gov/?term=Ersek+MT&amp;cauthor_id=27676237" TargetMode="External"/><Relationship Id="rId23" Type="http://schemas.openxmlformats.org/officeDocument/2006/relationships/hyperlink" Target="https://pubmed.ncbi.nlm.nih.gov/?term=Feng+Z&amp;cauthor_id=28264945" TargetMode="External"/><Relationship Id="rId28" Type="http://schemas.openxmlformats.org/officeDocument/2006/relationships/hyperlink" Target="https://pubmed.ncbi.nlm.nih.gov/28264945/#affiliation-4" TargetMode="External"/><Relationship Id="rId36" Type="http://schemas.openxmlformats.org/officeDocument/2006/relationships/hyperlink" Target="https://pubmed.ncbi.nlm.nih.gov/28264945/#affiliation-8" TargetMode="External"/><Relationship Id="rId10" Type="http://schemas.openxmlformats.org/officeDocument/2006/relationships/hyperlink" Target="https://pubmed.ncbi.nlm.nih.gov/27676237/#affiliation-1" TargetMode="External"/><Relationship Id="rId19" Type="http://schemas.openxmlformats.org/officeDocument/2006/relationships/hyperlink" Target="https://pubmed.ncbi.nlm.nih.gov/?term=Sachs+GA&amp;cauthor_id=27676237" TargetMode="External"/><Relationship Id="rId31" Type="http://schemas.openxmlformats.org/officeDocument/2006/relationships/hyperlink" Target="https://pubmed.ncbi.nlm.nih.gov/?term=Zheng+NT&amp;cauthor_id=28264945" TargetMode="External"/><Relationship Id="rId4" Type="http://schemas.openxmlformats.org/officeDocument/2006/relationships/hyperlink" Target="https://agsjournals.onlinelibrary.wiley.com/action/doSearch?ContribAuthorRaw=Zive%2C+Dana+M" TargetMode="External"/><Relationship Id="rId9" Type="http://schemas.openxmlformats.org/officeDocument/2006/relationships/hyperlink" Target="https://pubmed.ncbi.nlm.nih.gov/?term=Hickman+SE&amp;cauthor_id=27676237" TargetMode="External"/><Relationship Id="rId14" Type="http://schemas.openxmlformats.org/officeDocument/2006/relationships/hyperlink" Target="https://pubmed.ncbi.nlm.nih.gov/27676237/#affiliation-4" TargetMode="External"/><Relationship Id="rId22" Type="http://schemas.openxmlformats.org/officeDocument/2006/relationships/hyperlink" Target="https://pubmed.ncbi.nlm.nih.gov/28264945/#affiliation-1" TargetMode="External"/><Relationship Id="rId27" Type="http://schemas.openxmlformats.org/officeDocument/2006/relationships/hyperlink" Target="https://pubmed.ncbi.nlm.nih.gov/?term=Wang+JM&amp;cauthor_id=28264945" TargetMode="External"/><Relationship Id="rId30" Type="http://schemas.openxmlformats.org/officeDocument/2006/relationships/hyperlink" Target="https://pubmed.ncbi.nlm.nih.gov/28264945/#affiliation-5" TargetMode="External"/><Relationship Id="rId35" Type="http://schemas.openxmlformats.org/officeDocument/2006/relationships/hyperlink" Target="https://pubmed.ncbi.nlm.nih.gov/?term=Coomer+NM&amp;cauthor_id=28264945" TargetMode="External"/><Relationship Id="rId8" Type="http://schemas.openxmlformats.org/officeDocument/2006/relationships/hyperlink" Target="mailto:richader@ohsu.edu" TargetMode="External"/><Relationship Id="rId3" Type="http://schemas.openxmlformats.org/officeDocument/2006/relationships/hyperlink" Target="https://agsjournals.onlinelibrary.wiley.com/action/doSearch?ContribAuthorRaw=Moss%2C+Alvin+H" TargetMode="Externa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Ursula, and the the whole workgroup team who helped shape this </a:t>
            </a:r>
            <a:r>
              <a:rPr lang="en-US" dirty="0" err="1"/>
              <a:t>presernation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8023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Verbal orders acceptable with f/u signature.</a:t>
            </a:r>
          </a:p>
          <a:p>
            <a:r>
              <a:rPr lang="en-US" dirty="0"/>
              <a:t>Can be signed by RN/ANP/PA by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confirms that conversation about goals/outcomes has occurred (even when someone else has had it) and confirms basis for decision, if made with surrogate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33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Makes It clear who, what information was included,</a:t>
            </a:r>
          </a:p>
          <a:p>
            <a:endParaRPr lang="en-US" dirty="0"/>
          </a:p>
          <a:p>
            <a:r>
              <a:rPr lang="en-US" dirty="0"/>
              <a:t>All this is backed by law in </a:t>
            </a:r>
            <a:r>
              <a:rPr lang="en-US" dirty="0" err="1"/>
              <a:t>statuts</a:t>
            </a:r>
            <a:endParaRPr lang="en-US" dirty="0"/>
          </a:p>
          <a:p>
            <a:endParaRPr lang="en-US" dirty="0"/>
          </a:p>
          <a:p>
            <a:r>
              <a:rPr lang="en-US" dirty="0"/>
              <a:t>Not verbal order ok. Meaning that ANP, PA who is admitting person, talking to MD, can sign </a:t>
            </a:r>
            <a:r>
              <a:rPr lang="en-US" dirty="0" err="1"/>
              <a:t>tthat</a:t>
            </a:r>
            <a:r>
              <a:rPr lang="en-US" dirty="0"/>
              <a:t> a verbal order was received.</a:t>
            </a:r>
          </a:p>
          <a:p>
            <a:r>
              <a:rPr lang="en-US" dirty="0"/>
              <a:t>Have a policy for this.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0618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READ!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610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Ask the surprise question.</a:t>
            </a:r>
          </a:p>
          <a:p>
            <a:r>
              <a:rPr lang="en-US" dirty="0"/>
              <a:t>Mostly consider clinical…but you know this </a:t>
            </a:r>
            <a:r>
              <a:rPr lang="en-US" dirty="0" err="1"/>
              <a:t>avout</a:t>
            </a:r>
            <a:r>
              <a:rPr lang="en-US" dirty="0"/>
              <a:t> </a:t>
            </a:r>
            <a:r>
              <a:rPr lang="en-US" dirty="0" err="1"/>
              <a:t>yyour</a:t>
            </a:r>
            <a:r>
              <a:rPr lang="en-US" dirty="0"/>
              <a:t> residents..</a:t>
            </a:r>
          </a:p>
          <a:p>
            <a:endParaRPr lang="en-US" dirty="0"/>
          </a:p>
          <a:p>
            <a:r>
              <a:rPr lang="en-US" dirty="0"/>
              <a:t>Shared-Decision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50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394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Durable Power of Attorney for HealthCare: 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document assigns health-care decision making authority to person’s chosen agent. 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only be appointed by the individual. 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legal/BEST way to choose agent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no documents exist, individual can name a “trusted decision maker” (TDM) verbally to a health care provider.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neither of these exist, follow the hierarchy in state statute re: who can act as surrogate</a:t>
            </a:r>
          </a:p>
          <a:p>
            <a:pPr>
              <a:lnSpc>
                <a:spcPts val="394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4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Important for people to understand what happens when surrogacy is assigned from the hierarchy without an active choice by the individual: </a:t>
            </a:r>
          </a:p>
          <a:p>
            <a:pPr>
              <a:lnSpc>
                <a:spcPts val="394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members of one class must either: 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Vote on who will make decisions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Make decisions by consensus (or majority rule if unable to come to consensus)</a:t>
            </a:r>
          </a:p>
          <a:p>
            <a:endParaRPr lang="en-US" dirty="0"/>
          </a:p>
          <a:p>
            <a:r>
              <a:rPr lang="en-US" dirty="0"/>
              <a:t>Guardians may offer a non-objection to the physician’s recommendation (assent or non-opposition) : formal ‘non-opposition letter”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60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Patients or surrogates can modify or void a POLST form</a:t>
            </a: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endParaRPr lang="en-US" sz="2400" dirty="0">
              <a:cs typeface="Calibri"/>
            </a:endParaRPr>
          </a:p>
          <a:p>
            <a:pPr marL="285750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If dispute arises regarding existing treatment orders on a POLST: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EMS: clarify understanding and contact On-Line Medical Control. If conflict continues to exist, transport to a hospital where there is more time to address conflict</a:t>
            </a:r>
          </a:p>
          <a:p>
            <a:pPr marL="742950" lvl="1" indent="-285750">
              <a:spcAft>
                <a:spcPts val="600"/>
              </a:spcAft>
              <a:buFont typeface="Arial"/>
              <a:buChar char="•"/>
            </a:pPr>
            <a:r>
              <a:rPr lang="en-US" sz="2400" dirty="0">
                <a:cs typeface="Calibri"/>
              </a:rPr>
              <a:t>Health Care Facilities and Organizations: follow your policy regarding surrogate/health care decision-making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427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solidFill>
                  <a:srgbClr val="351F16"/>
                </a:solidFill>
                <a:latin typeface="Open Sans"/>
              </a:rPr>
              <a:t>*AHCDA: Included “Do not resuscitate protocol and identification requirements”: A physician may issue a DNR order for a patient, DHSS shall by regulation adopt a protocol, approved by State Medical Board, for the DNR orders, and set standardization of the form and procedure for withholding CPR required by all health care providers.</a:t>
            </a:r>
          </a:p>
          <a:p>
            <a:endParaRPr lang="en-US" dirty="0"/>
          </a:p>
          <a:p>
            <a:r>
              <a:rPr lang="en-US" dirty="0"/>
              <a:t>DHSS decision:</a:t>
            </a:r>
          </a:p>
          <a:p>
            <a:r>
              <a:rPr lang="en-US" dirty="0"/>
              <a:t>	1) EMS will continue to honor Comfort One (always)  when presented (indefinitely) </a:t>
            </a:r>
          </a:p>
          <a:p>
            <a:r>
              <a:rPr lang="en-US" dirty="0"/>
              <a:t>	2) Comfort One will be available for the next 6 months.  Running in parallel for 6 months. </a:t>
            </a:r>
          </a:p>
          <a:p>
            <a:r>
              <a:rPr lang="en-US" dirty="0"/>
              <a:t>	Most recently written order will be active order. </a:t>
            </a:r>
          </a:p>
          <a:p>
            <a:endParaRPr lang="en-US" dirty="0"/>
          </a:p>
          <a:p>
            <a:r>
              <a:rPr lang="en-US" dirty="0"/>
              <a:t>Comfort One was faxed and kept on file at dispatch/ fire dept office.</a:t>
            </a:r>
          </a:p>
          <a:p>
            <a:r>
              <a:rPr lang="en-US" dirty="0"/>
              <a:t>Recommendation:</a:t>
            </a:r>
          </a:p>
          <a:p>
            <a:r>
              <a:rPr lang="en-US" dirty="0"/>
              <a:t>	-- that POLST be kept with patient and presented to EMS with EACH encounter. </a:t>
            </a:r>
          </a:p>
          <a:p>
            <a:r>
              <a:rPr lang="en-US" dirty="0"/>
              <a:t>	Facilities will need protocol to find/present {POLST).</a:t>
            </a:r>
          </a:p>
          <a:p>
            <a:r>
              <a:rPr lang="en-US" dirty="0"/>
              <a:t>	--POLST should be faxed to patient’s primary hospital</a:t>
            </a:r>
          </a:p>
          <a:p>
            <a:r>
              <a:rPr lang="en-US" dirty="0"/>
              <a:t>This will make things simpler:</a:t>
            </a:r>
          </a:p>
          <a:p>
            <a:r>
              <a:rPr lang="en-US" dirty="0"/>
              <a:t>No longer have to order forms from the state.  No triplicates, no notifications</a:t>
            </a:r>
          </a:p>
          <a:p>
            <a:r>
              <a:rPr lang="en-US" dirty="0"/>
              <a:t>AK POLST will always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9458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encourage POLST by:</a:t>
            </a:r>
          </a:p>
          <a:p>
            <a:r>
              <a:rPr lang="en-US" dirty="0"/>
              <a:t>	--Be on the look-out for Comfort One—</a:t>
            </a:r>
          </a:p>
          <a:p>
            <a:r>
              <a:rPr lang="en-US" dirty="0"/>
              <a:t>	--Introduce POLST to </a:t>
            </a:r>
            <a:r>
              <a:rPr lang="en-US" dirty="0" err="1"/>
              <a:t>pt</a:t>
            </a:r>
            <a:r>
              <a:rPr lang="en-US" dirty="0"/>
              <a:t>/ </a:t>
            </a:r>
            <a:r>
              <a:rPr lang="en-US" dirty="0" err="1"/>
              <a:t>NpPA</a:t>
            </a:r>
            <a:r>
              <a:rPr lang="en-US" dirty="0"/>
              <a:t> can get verbal orders from PCP</a:t>
            </a:r>
          </a:p>
          <a:p>
            <a:r>
              <a:rPr lang="en-US" dirty="0"/>
              <a:t>	--fax to PCP, or does medical director take responsibility</a:t>
            </a:r>
          </a:p>
          <a:p>
            <a:r>
              <a:rPr lang="en-US" dirty="0"/>
              <a:t>“Does everyone who needs to know, about it get the word.</a:t>
            </a:r>
          </a:p>
          <a:p>
            <a:r>
              <a:rPr lang="en-US" dirty="0"/>
              <a:t>Pay attention to hand-offs.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86351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Barb/ Karen: Sample policies</a:t>
            </a:r>
          </a:p>
          <a:p>
            <a:r>
              <a:rPr lang="en-US" dirty="0"/>
              <a:t>Refer to samples from other states on the website.  </a:t>
            </a:r>
          </a:p>
          <a:p>
            <a:r>
              <a:rPr lang="en-US" dirty="0"/>
              <a:t>If anyone would like to join the LTC POLST work/sub-group!!  Please let us know. </a:t>
            </a:r>
          </a:p>
          <a:p>
            <a:endParaRPr lang="en-US" dirty="0"/>
          </a:p>
          <a:p>
            <a:r>
              <a:rPr lang="en-US" dirty="0"/>
              <a:t>Barb/ Karen: Sample policies</a:t>
            </a:r>
          </a:p>
          <a:p>
            <a:r>
              <a:rPr lang="en-US" dirty="0"/>
              <a:t>Refer to samples from other states on the website.  </a:t>
            </a:r>
          </a:p>
          <a:p>
            <a:r>
              <a:rPr lang="en-US" dirty="0"/>
              <a:t>If anyone would like to join the LTC POLST work/sub-group!!  Please let us know. </a:t>
            </a:r>
          </a:p>
          <a:p>
            <a:endParaRPr lang="en-US" dirty="0"/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 /review policies and procedures: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 your facility will incorporate ACP into care plans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 expectations for staff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Policies for introducing, assisting with, and honoring POLST and AD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 having a policy for Trusted Decision Makers (TDM)*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staff is competent in assisting with advance care planning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resident, healthcare agent/surrogate, other trusted advocates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when to recommend/offer POLST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 primary health care team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Remember MD/DO must sign </a:t>
            </a:r>
            <a:r>
              <a:rPr lang="en-US" sz="2499" dirty="0" err="1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POLSTDiscuss</a:t>
            </a: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prior wishes, advance directives, POLST with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every admission/change in status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 quarterly /annual conferences.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Know when to offer POLST; communicate with health care provider when appropriate.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Check that orders, including POLST, are consistent with the person’s known values/ priorities, and with other ACP documents.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POLST and other ACP documents together and easily accessible in an emergency.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Send original POLST (and other documents) with individual if transfer is necessary.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4776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full code, indicate in facility orders, not POLST</a:t>
            </a:r>
          </a:p>
          <a:p>
            <a:r>
              <a:rPr lang="en-US" dirty="0"/>
              <a:t> Full code defaults into ”standard of care”. POLST only if they want to opt out of SOC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*note exceptions!!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7650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here talking about the new Alaska POLST : as we do so </a:t>
            </a:r>
            <a:r>
              <a:rPr lang="en-US" dirty="0" err="1"/>
              <a:t>we’lll</a:t>
            </a:r>
            <a:r>
              <a:rPr lang="en-US" dirty="0"/>
              <a:t> be coming back to these </a:t>
            </a:r>
            <a:r>
              <a:rPr lang="en-US" dirty="0" err="1"/>
              <a:t>pbasicc</a:t>
            </a:r>
            <a:r>
              <a:rPr lang="en-US" dirty="0"/>
              <a:t> ideas central to what POLST is and </a:t>
            </a:r>
            <a:r>
              <a:rPr lang="en-US" dirty="0" err="1"/>
              <a:t>ddrawingg</a:t>
            </a:r>
            <a:r>
              <a:rPr lang="en-US" dirty="0"/>
              <a:t> on the collective wisdom of other states who have moved toward </a:t>
            </a:r>
            <a:r>
              <a:rPr lang="en-US" dirty="0" err="1"/>
              <a:t>inccorproation</a:t>
            </a:r>
            <a:r>
              <a:rPr lang="en-US" dirty="0"/>
              <a:t> of POLST, from Oregon’s revelatory inception over almost 30 years ago. To now.</a:t>
            </a:r>
          </a:p>
          <a:p>
            <a:r>
              <a:rPr lang="en-US" dirty="0"/>
              <a:t>As we use the lens of how POLSST works in SNF and LTC, we want to share this basic notion…</a:t>
            </a:r>
          </a:p>
          <a:p>
            <a:r>
              <a:rPr lang="en-US" dirty="0"/>
              <a:t>POLST is…a process,</a:t>
            </a:r>
          </a:p>
          <a:p>
            <a:r>
              <a:rPr lang="en-US" dirty="0"/>
              <a:t>A conversation,</a:t>
            </a:r>
          </a:p>
          <a:p>
            <a:r>
              <a:rPr lang="en-US" dirty="0"/>
              <a:t>And </a:t>
            </a:r>
          </a:p>
          <a:p>
            <a:r>
              <a:rPr lang="en-US" dirty="0"/>
              <a:t>A form.</a:t>
            </a:r>
          </a:p>
          <a:p>
            <a:r>
              <a:rPr lang="en-US" dirty="0"/>
              <a:t>First lets look at the process: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9672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Join us for the next webinar,</a:t>
            </a:r>
          </a:p>
          <a:p>
            <a:r>
              <a:rPr lang="en-US" dirty="0"/>
              <a:t>Consider </a:t>
            </a:r>
            <a:r>
              <a:rPr lang="en-US" dirty="0" err="1"/>
              <a:t>joinging</a:t>
            </a:r>
            <a:r>
              <a:rPr lang="en-US" dirty="0"/>
              <a:t> the team, </a:t>
            </a:r>
          </a:p>
          <a:p>
            <a:r>
              <a:rPr lang="en-US" dirty="0"/>
              <a:t>Submit questions to XXXX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947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hope this is a familiar one to most of you…that the process is the process of ACPP,</a:t>
            </a:r>
          </a:p>
          <a:p>
            <a:r>
              <a:rPr lang="en-US" dirty="0"/>
              <a:t>That this consists of….</a:t>
            </a:r>
          </a:p>
          <a:p>
            <a:endParaRPr lang="en-US" dirty="0"/>
          </a:p>
          <a:p>
            <a:r>
              <a:rPr lang="en-US" dirty="0"/>
              <a:t>But lets take a moment to realize how particularly this pertains to LTC.</a:t>
            </a:r>
          </a:p>
          <a:p>
            <a:endParaRPr lang="en-US" dirty="0"/>
          </a:p>
          <a:p>
            <a:r>
              <a:rPr lang="en-US" dirty="0"/>
              <a:t>People coming to spend the “rest of their lives”, planning that this is the last “home” they will have, </a:t>
            </a:r>
          </a:p>
          <a:p>
            <a:r>
              <a:rPr lang="en-US" dirty="0"/>
              <a:t>Yet </a:t>
            </a:r>
            <a:r>
              <a:rPr lang="en-US" dirty="0" err="1"/>
              <a:t>allll</a:t>
            </a:r>
            <a:r>
              <a:rPr lang="en-US" dirty="0"/>
              <a:t> too often, the admission process avoids the </a:t>
            </a:r>
            <a:r>
              <a:rPr lang="en-US" dirty="0" err="1"/>
              <a:t>opportuuity</a:t>
            </a:r>
            <a:r>
              <a:rPr lang="en-US" dirty="0"/>
              <a:t> to be a partner in </a:t>
            </a:r>
            <a:r>
              <a:rPr lang="en-US" dirty="0" err="1"/>
              <a:t>createing</a:t>
            </a:r>
            <a:r>
              <a:rPr lang="en-US" dirty="0"/>
              <a:t> this new future.</a:t>
            </a:r>
          </a:p>
          <a:p>
            <a:r>
              <a:rPr lang="en-US" dirty="0"/>
              <a:t>titrate</a:t>
            </a:r>
          </a:p>
          <a:p>
            <a:endParaRPr lang="en-US" dirty="0"/>
          </a:p>
          <a:p>
            <a:r>
              <a:rPr lang="en-US" dirty="0"/>
              <a:t>We  ask “do you have an AD and leave it at that.</a:t>
            </a:r>
          </a:p>
          <a:p>
            <a:endParaRPr lang="en-US" dirty="0"/>
          </a:p>
          <a:p>
            <a:r>
              <a:rPr lang="en-US" dirty="0"/>
              <a:t>So keep this process in mind with each admission..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660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keep in mind the responsibility we can assume </a:t>
            </a:r>
            <a:r>
              <a:rPr lang="en-US" dirty="0" err="1"/>
              <a:t>byt</a:t>
            </a:r>
            <a:r>
              <a:rPr lang="en-US" dirty="0"/>
              <a:t> helping make sure these plans really are documented .</a:t>
            </a:r>
          </a:p>
          <a:p>
            <a:endParaRPr lang="en-US" dirty="0"/>
          </a:p>
          <a:p>
            <a:r>
              <a:rPr lang="en-US" dirty="0"/>
              <a:t>This is </a:t>
            </a:r>
            <a:r>
              <a:rPr lang="en-US" dirty="0" err="1"/>
              <a:t>justa</a:t>
            </a:r>
            <a:r>
              <a:rPr lang="en-US" dirty="0"/>
              <a:t>  brief recap, but will be revisiting parts of this later.</a:t>
            </a:r>
          </a:p>
          <a:p>
            <a:endParaRPr lang="en-US" dirty="0"/>
          </a:p>
          <a:p>
            <a:r>
              <a:rPr lang="en-US" dirty="0"/>
              <a:t>We will see how POLST expands the target population as noted here.</a:t>
            </a:r>
          </a:p>
          <a:p>
            <a:r>
              <a:rPr lang="en-US" dirty="0"/>
              <a:t>Whereas,  Comfort One was </a:t>
            </a:r>
            <a:r>
              <a:rPr lang="en-US" dirty="0" err="1"/>
              <a:t>ccrreated</a:t>
            </a:r>
            <a:r>
              <a:rPr lang="en-US" dirty="0"/>
              <a:t> mostly for hospice patients when a </a:t>
            </a:r>
            <a:r>
              <a:rPr lang="en-US" dirty="0" err="1"/>
              <a:t>ddeath</a:t>
            </a:r>
            <a:r>
              <a:rPr lang="en-US" dirty="0"/>
              <a:t> at home was expected and preferred, now patients who are living with serious ill\</a:t>
            </a:r>
            <a:r>
              <a:rPr lang="en-US" dirty="0" err="1"/>
              <a:t>nss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5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Use this </a:t>
            </a:r>
            <a:r>
              <a:rPr lang="en-US" dirty="0" err="1"/>
              <a:t>cocmparison</a:t>
            </a:r>
            <a:r>
              <a:rPr lang="en-US" dirty="0"/>
              <a:t> chart to help others. </a:t>
            </a:r>
            <a:r>
              <a:rPr lang="en-US" dirty="0" err="1"/>
              <a:t>Ppatients</a:t>
            </a:r>
            <a:r>
              <a:rPr lang="en-US" dirty="0"/>
              <a:t> explain why POLST is useful/necessary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811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“art” of POLST including the conversation, tips and tricks for talking with patients about the form, making sure that the orders makes sense.</a:t>
            </a:r>
          </a:p>
          <a:p>
            <a:r>
              <a:rPr lang="en-US" dirty="0"/>
              <a:t>The skills here will be useful to all </a:t>
            </a:r>
            <a:r>
              <a:rPr lang="en-US" dirty="0" err="1"/>
              <a:t>clcinicians</a:t>
            </a:r>
            <a:r>
              <a:rPr lang="en-US" dirty="0"/>
              <a:t>, we will putting the lens of SNF use, but I would encourage others to come.</a:t>
            </a:r>
          </a:p>
          <a:p>
            <a:r>
              <a:rPr lang="en-US" dirty="0"/>
              <a:t>Also some policy and procedures you can apply will be covered.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385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POLST followed for 99% of patients of Honoring Choices program in MN:  http://</a:t>
            </a:r>
            <a:r>
              <a:rPr lang="en-US" dirty="0" err="1"/>
              <a:t>www.dhs.state.mn.us</a:t>
            </a:r>
            <a:r>
              <a:rPr lang="en-US" dirty="0"/>
              <a:t>/main/groups/healthcare/documents/pub/dhs16_197234.pdf.  </a:t>
            </a:r>
          </a:p>
          <a:p>
            <a:r>
              <a:rPr lang="en-US" dirty="0"/>
              <a:t>2. Journal of American Geriatrics, Vol 64, Issue 8, pg1739-41. 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Physician Orders for Life-Sustaining Treatment Medical Intervention Orders and In-Hospital Death Rates: Comparable Patterns in Two State Registries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Alvin H. Moss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MD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Dana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 M. Zive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4"/>
              </a:rPr>
              <a:t>MPH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Evan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 C. Falkenstine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5"/>
              </a:rPr>
              <a:t>BS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Erik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 K. Fromme MD,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6"/>
              </a:rPr>
              <a:t>MCR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Susan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7"/>
              </a:rPr>
              <a:t> W. Tolle MD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Concordance of Out-of-Hospital and Emergency Department Cardiac Arrest Resuscitation With Documented End-of-Life Choices in Oregon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Presented as an abstract at the Society for Academic Emergency Medicine western regional meeting, March 2013, Long Beach, CA.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Derek K. Richardson, MD,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MPH∗,Correspondence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information about the author MD, MPH Derek K.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Richardson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Email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8"/>
              </a:rPr>
              <a:t> the author MD, MPH Derek K. Richardson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Erik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Fromme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MCR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Dana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Zive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MPH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Rongwei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Fu, PHD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Craig D.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Newgard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MD, MPH</a:t>
            </a: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J Am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Geriatr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Soc</a:t>
            </a:r>
            <a:r>
              <a:rPr lang="en-US" sz="1200" b="0" i="0" kern="1200" cap="small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2016 Nov;64(11):2385-23 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10.1111/jgs.14463.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Epub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2016 Sep 27.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 Interim Analysis of an Advance Care Planning Intervention in the Nursing Home Setting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9"/>
              </a:rPr>
              <a:t>Susan E Hickman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0" tooltip="School of Nursing, Indiana University, Indianapolis, Indiana."/>
              </a:rPr>
              <a:t>1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Research in Palliative and End-of-Life Communication and Training Signature Center, Indiana University-Purdue University Indianapolis, Indianapolis, Indiana.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2"/>
              </a:rPr>
              <a:t>Kathleen T Unroe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Research in Palliative and End-of-Life Communication and Training Signature Center, Indiana University-Purdue University Indianapolis, Indianapolis, Indiana."/>
              </a:rPr>
              <a:t>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chool of Medicine, Indiana University, Indianapolis, Indiana."/>
              </a:rPr>
              <a:t>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Regenstrief Institute, Indianapolis, Indiana.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5"/>
              </a:rPr>
              <a:t>Mary T Ersek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6" tooltip="School of Nursing, University of Pennsylvania, Philadelphia, Pennsylvania."/>
              </a:rPr>
              <a:t>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7"/>
              </a:rPr>
              <a:t>Bryce Buente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Regenstrief Institute, Indianapolis, Indiana.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8"/>
              </a:rPr>
              <a:t>Arif Nazir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chool of Medicine, Indiana University, Indianapolis, Indiana."/>
              </a:rPr>
              <a:t>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Regenstrief Institute, Indianapolis, Indiana.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9"/>
              </a:rPr>
              <a:t>Greg A Sachs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1" tooltip="Research in Palliative and End-of-Life Communication and Training Signature Center, Indiana University-Purdue University Indianapolis, Indianapolis, Indiana."/>
              </a:rPr>
              <a:t>2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3" tooltip="School of Medicine, Indiana University, Indianapolis, Indiana."/>
              </a:rPr>
              <a:t>3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14" tooltip="Regenstrief Institute, Indianapolis, Indiana."/>
              </a:rPr>
              <a:t>4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DOI: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0"/>
              </a:rPr>
              <a:t>10.1111/jgs.14463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Health 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(Millwood). 2017 Mar 1;36(3):441-450.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doi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10.1377/hlthaff.2016.1310.</a:t>
            </a: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Initiative To Reduce Avoidable Hospitalizations Among Nursing Facility Residents Shows Promising Results</a:t>
            </a: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1"/>
              </a:rPr>
              <a:t>Melvin J Ingber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2" tooltip="Melvin J. Ingber (mingber@rti.org) is a principal scientist at RTI International in Washington, D.C."/>
              </a:rPr>
              <a:t>1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3"/>
              </a:rPr>
              <a:t>Zhanlian Feng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4" tooltip="Zhanlian Feng is a senior research public health analyst at RTI International in Waltham, Massachusetts."/>
              </a:rPr>
              <a:t>2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5"/>
              </a:rPr>
              <a:t>Galina Khatutsky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6" tooltip="Galina Khatutsky is a senior research public health analyst and program manager at RTI International in Waltham."/>
              </a:rPr>
              <a:t>3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7"/>
              </a:rPr>
              <a:t>Joyce M Wang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8" tooltip="Joyce M. Wang is a research public health analyst at RTI International in Waltham."/>
              </a:rPr>
              <a:t>4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29"/>
              </a:rPr>
              <a:t>Lawren E Bercaw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0" tooltip="Lawren E. Bercaw is a research public health analyst at RTI International in Waltham."/>
              </a:rPr>
              <a:t>5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1"/>
              </a:rPr>
              <a:t>Nan Tracy Zheng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2" tooltip="Nan Tracy Zheng is a senior research public health analyst at RTI International in Waltham."/>
              </a:rPr>
              <a:t>6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3"/>
              </a:rPr>
              <a:t>Alison Vadnais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4" tooltip="Alison Vadnais is a research public health analyst at RTI International in Waltham."/>
              </a:rPr>
              <a:t>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5"/>
              </a:rPr>
              <a:t>Nicole M Coomer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6" tooltip="Nicole M. Coomer is a senior economist and program manager at RTI International in Research Triangle Park, North Carolina."/>
              </a:rPr>
              <a:t>8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7"/>
              </a:rPr>
              <a:t>Micah Segelman</a:t>
            </a:r>
            <a:r>
              <a:rPr lang="en-US" sz="1200" b="0" i="0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8" tooltip="Micah Segelman is a research public health analyst at RTI International in Washington, D.C."/>
              </a:rPr>
              <a:t>9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Affiliations expand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PMID: 28264945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DOI: 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9"/>
              </a:rPr>
              <a:t>10.1377/hlthaff.2016.1310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6. </a:t>
            </a:r>
            <a:r>
              <a:rPr lang="en-US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Oregon Health &amp; Science University, Department of Emergency Medicine, Center for Policy and Research in Emergency Medicine, Portland,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OR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intervention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reduced hospitalizations for diagnoses considered potentially avoidable by nearly 40% and total hospitalizations by 25%. This reduction was associated with Medicare savings of $236 per resident in 2014 and $408 per resident in 2015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Ingber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Feng,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Khatutsky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Wang, et al., 2017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intervention reduced hospitalizations for diagnoses considered potentially avoidable by nearly 40% and total hospitalizations by 25%. This reduction was associated with Medicare savings of $236 per resident in 2014 and $408 per resident in 2015 (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Ingber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Feng, </a:t>
            </a:r>
            <a:r>
              <a:rPr lang="en-US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Khatutsky</a:t>
            </a:r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Wang, et al., 2017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1135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Link will be in the chat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178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762B93-0FCB-1F41-AC9B-0FB6F71A2D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36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7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3.png"/><Relationship Id="rId7" Type="http://schemas.openxmlformats.org/officeDocument/2006/relationships/image" Target="../media/image36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2.png"/><Relationship Id="rId4" Type="http://schemas.openxmlformats.org/officeDocument/2006/relationships/image" Target="../media/image34.png"/><Relationship Id="rId9" Type="http://schemas.openxmlformats.org/officeDocument/2006/relationships/image" Target="../media/image38.sv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2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843902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70196" y="2703485"/>
            <a:ext cx="4503510" cy="45035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4843902" y="1181100"/>
            <a:ext cx="13444098" cy="16781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79"/>
              </a:lnSpc>
            </a:pPr>
            <a:r>
              <a:rPr lang="en-US" sz="51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POLST Basics</a:t>
            </a:r>
            <a:endParaRPr lang="en-US" sz="4400" b="1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6160"/>
              </a:lnSpc>
            </a:pPr>
            <a:r>
              <a:rPr lang="en-US" sz="44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LTC Perspective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29000" y="3591998"/>
            <a:ext cx="13273902" cy="4921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 b="1" dirty="0" err="1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Sharmon</a:t>
            </a:r>
            <a:r>
              <a:rPr lang="en-US" sz="35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3500" b="1" dirty="0" err="1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Figenshaw</a:t>
            </a:r>
            <a:r>
              <a:rPr lang="en-US" sz="35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ARNP </a:t>
            </a:r>
          </a:p>
          <a:p>
            <a:pPr algn="ctr"/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Washington POLST Task Force Co-Chair</a:t>
            </a:r>
          </a:p>
          <a:p>
            <a:pPr algn="ctr"/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Consultant to Alaska POLST LTC Work Group</a:t>
            </a:r>
            <a:b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8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900"/>
              </a:lnSpc>
            </a:pPr>
            <a:r>
              <a:rPr lang="en-US" sz="35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Ursula McVeigh MD</a:t>
            </a:r>
          </a:p>
          <a:p>
            <a:pPr algn="ctr"/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Medical Director, Hospice and Palliative Care</a:t>
            </a:r>
            <a:b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Providence Medical Group Alaska (PMGA)</a:t>
            </a:r>
          </a:p>
          <a:p>
            <a:pPr algn="ctr"/>
            <a:endParaRPr lang="en-US" sz="2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endParaRPr lang="en-US" sz="3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4900"/>
              </a:lnSpc>
            </a:pPr>
            <a:endParaRPr lang="en-US" sz="3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531769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grpSp>
        <p:nvGrpSpPr>
          <p:cNvPr id="3" name="Group 3"/>
          <p:cNvGrpSpPr/>
          <p:nvPr/>
        </p:nvGrpSpPr>
        <p:grpSpPr>
          <a:xfrm>
            <a:off x="6790324" y="1033143"/>
            <a:ext cx="7769218" cy="8120967"/>
            <a:chOff x="0" y="5924"/>
            <a:chExt cx="10358958" cy="10827956"/>
          </a:xfrm>
        </p:grpSpPr>
        <p:sp>
          <p:nvSpPr>
            <p:cNvPr id="4" name="TextBox 4"/>
            <p:cNvSpPr txBox="1"/>
            <p:nvPr/>
          </p:nvSpPr>
          <p:spPr>
            <a:xfrm>
              <a:off x="611448" y="5924"/>
              <a:ext cx="9747510" cy="872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r>
                <a:rPr lang="en-US" sz="3200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COMFORT ONE TO POLST</a:t>
              </a:r>
              <a:endParaRPr sz="3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541592"/>
              <a:ext cx="9883154" cy="929228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Renamed program from Comfort One Program to Alaska POLST Program.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Changed from Comfort One form to Alaska POLST Form.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Includes a comprehensive Reference Document to guide POLST form use.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Alaska POLST form and program modeled after National POLST- national consensus project to develop best practices for state POLST programs.</a:t>
              </a:r>
            </a:p>
            <a:p>
              <a:pPr>
                <a:lnSpc>
                  <a:spcPts val="3950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756110" y="2381250"/>
            <a:ext cx="2469520" cy="246952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259844" y="5845965"/>
            <a:ext cx="3252181" cy="2259990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28700" y="2381250"/>
            <a:ext cx="5304631" cy="5524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 dirty="0">
                <a:solidFill>
                  <a:srgbClr val="351F16"/>
                </a:solidFill>
                <a:latin typeface="Antonio Bold"/>
              </a:rPr>
              <a:t>2021 ALASKA POLST REGULATION 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4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20840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815057" y="5835723"/>
            <a:ext cx="2616397" cy="3422577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028700" y="3381375"/>
            <a:ext cx="6313166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ALASKA POLST REFERENCE DOCUMENT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8695334" y="1161608"/>
            <a:ext cx="9430741" cy="5244375"/>
            <a:chOff x="0" y="-190500"/>
            <a:chExt cx="12574321" cy="6992500"/>
          </a:xfrm>
        </p:grpSpPr>
        <p:sp>
          <p:nvSpPr>
            <p:cNvPr id="6" name="TextBox 6"/>
            <p:cNvSpPr txBox="1"/>
            <p:nvPr/>
          </p:nvSpPr>
          <p:spPr>
            <a:xfrm>
              <a:off x="0" y="-190500"/>
              <a:ext cx="11418621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1837051"/>
              <a:ext cx="12574321" cy="49649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457200" indent="-457200">
                <a:lnSpc>
                  <a:spcPts val="4423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Introduction</a:t>
              </a:r>
            </a:p>
            <a:p>
              <a:pPr marL="457200" indent="-457200">
                <a:lnSpc>
                  <a:spcPts val="4423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Intended Population</a:t>
              </a:r>
            </a:p>
            <a:p>
              <a:pPr marL="457200" indent="-457200">
                <a:lnSpc>
                  <a:spcPts val="4423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Who can fill out a POLST form?</a:t>
              </a:r>
            </a:p>
            <a:p>
              <a:pPr marL="457200" indent="-457200">
                <a:lnSpc>
                  <a:spcPts val="4423"/>
                </a:lnSpc>
                <a:buFont typeface="Arial" panose="020B0604020202020204" pitchFamily="34" charset="0"/>
                <a:buChar char="•"/>
              </a:pPr>
              <a:r>
                <a:rPr lang="en-US" sz="32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Who can(MUST) follow the POLST Orders?</a:t>
              </a: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50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20840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3" name="TextBox 3"/>
          <p:cNvSpPr txBox="1"/>
          <p:nvPr/>
        </p:nvSpPr>
        <p:spPr>
          <a:xfrm>
            <a:off x="1148428" y="427820"/>
            <a:ext cx="6313166" cy="3563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 dirty="0">
                <a:solidFill>
                  <a:srgbClr val="351F16"/>
                </a:solidFill>
                <a:latin typeface="Antonio Bold"/>
              </a:rPr>
              <a:t>THE FORM</a:t>
            </a:r>
          </a:p>
          <a:p>
            <a:pPr>
              <a:lnSpc>
                <a:spcPts val="9360"/>
              </a:lnSpc>
            </a:pPr>
            <a:endParaRPr lang="en-US" sz="7800" dirty="0">
              <a:solidFill>
                <a:srgbClr val="351F16"/>
              </a:solidFill>
              <a:latin typeface="Antonio Bold"/>
            </a:endParaRPr>
          </a:p>
          <a:p>
            <a:pPr>
              <a:lnSpc>
                <a:spcPts val="9360"/>
              </a:lnSpc>
            </a:pPr>
            <a:endParaRPr lang="en-US" sz="7800" dirty="0">
              <a:solidFill>
                <a:srgbClr val="351F16"/>
              </a:solidFill>
              <a:latin typeface="Antonio Bold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6F16C4-DC7E-4F68-8DAC-41032A2A9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111" y="1880499"/>
            <a:ext cx="6313167" cy="798540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256ADD-0CA2-9040-A3F3-E536B641526D}"/>
              </a:ext>
            </a:extLst>
          </p:cNvPr>
          <p:cNvSpPr txBox="1"/>
          <p:nvPr/>
        </p:nvSpPr>
        <p:spPr>
          <a:xfrm>
            <a:off x="8432700" y="2209686"/>
            <a:ext cx="8749961" cy="7593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Portable Medical Orders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Actionable and Portable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Guides emergency care across settings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Gives EMS direct orders (unlike AD or MOST)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be signed by MD/DO,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verbal orders may be taken by ARNP/PA, RN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Individual/legal representative may sign (recommended) 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Consent and discussion are verified as part of order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POLST has adopted the form created by National POLST</a:t>
            </a:r>
          </a:p>
          <a:p>
            <a:pPr marL="800100" lvl="1" indent="-342900">
              <a:lnSpc>
                <a:spcPct val="107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Will be honored in most states</a:t>
            </a:r>
          </a:p>
          <a:p>
            <a:pPr marL="342900" marR="0" lvl="0" indent="-342900">
              <a:lnSpc>
                <a:spcPct val="107000"/>
              </a:lnSpc>
              <a:spcBef>
                <a:spcPts val="60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726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 dirty="0">
                <a:solidFill>
                  <a:srgbClr val="351F16"/>
                </a:solidFill>
                <a:latin typeface="Antonio Bold"/>
              </a:rPr>
              <a:t>HIGHLIGHTS OF THE ALASKA POLST FORM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33400" y="1782690"/>
            <a:ext cx="7419043" cy="74179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ORDER, not advance directive: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	Transferrable, portable, and consistently interpreted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A.”CPR orders”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Preference for care when death is imminent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(Full Code vs DNR)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B. ”Initial Treatment orders”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Preference for level of care during distress /illness without arrest: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“Where do they want to be cared for?”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Home or LTC i.e. “in place”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Hospital but no ICU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ICU with full interventions</a:t>
            </a:r>
          </a:p>
          <a:p>
            <a:pPr algn="ctr">
              <a:lnSpc>
                <a:spcPts val="167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21325C0-0682-48AF-8F71-5D3FD4FE4A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27504" y="-19050"/>
            <a:ext cx="9086444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08326" y="125724"/>
            <a:ext cx="8379674" cy="10180326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>
                <a:solidFill>
                  <a:srgbClr val="351F16"/>
                </a:solidFill>
                <a:latin typeface="Antonio Bold"/>
              </a:rPr>
              <a:t>HIGHLIGHTS OF THE ALASKA POLST FORM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406" y="2103679"/>
            <a:ext cx="7900269" cy="7608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“Additional orders” section 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to individualize orders: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IV antibiotics vs Oral antibiotics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Med-Evac yes/no</a:t>
            </a:r>
          </a:p>
          <a:p>
            <a:pPr>
              <a:lnSpc>
                <a:spcPts val="3499"/>
              </a:lnSpc>
            </a:pPr>
            <a:endParaRPr lang="en-US" sz="28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Contains preference 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medically-assisted nutrition and hydration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Trial period</a:t>
            </a:r>
          </a:p>
          <a:p>
            <a:pPr>
              <a:lnSpc>
                <a:spcPts val="3499"/>
              </a:lnSpc>
            </a:pPr>
            <a:endParaRPr lang="en-US" sz="28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Patient/surrogate signature 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optional but recommended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voluntary participation</a:t>
            </a:r>
          </a:p>
          <a:p>
            <a:pPr>
              <a:lnSpc>
                <a:spcPts val="3499"/>
              </a:lnSpc>
            </a:pPr>
            <a:endParaRPr lang="en-US" sz="28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MD/DO signature 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required per AK state legislation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verbal order confirmed by any clinician able to accept verbal orders</a:t>
            </a:r>
            <a:endParaRPr lang="en-US" sz="2800" dirty="0">
              <a:solidFill>
                <a:srgbClr val="351F16"/>
              </a:solidFill>
              <a:latin typeface="Arim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86262A-61DC-104C-95D0-6179B1AB2162}"/>
              </a:ext>
            </a:extLst>
          </p:cNvPr>
          <p:cNvSpPr txBox="1"/>
          <p:nvPr/>
        </p:nvSpPr>
        <p:spPr>
          <a:xfrm>
            <a:off x="11201400" y="8648700"/>
            <a:ext cx="3268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Brush Script MT" panose="03060802040406070304" pitchFamily="66" charset="77"/>
              </a:rPr>
              <a:t>V.O </a:t>
            </a:r>
            <a:r>
              <a:rPr lang="en-US" sz="2800" dirty="0" err="1">
                <a:latin typeface="Brush Script MT" panose="03060802040406070304" pitchFamily="66" charset="77"/>
              </a:rPr>
              <a:t>rcd</a:t>
            </a:r>
            <a:r>
              <a:rPr lang="en-US" sz="2800" dirty="0">
                <a:latin typeface="Brush Script MT" panose="03060802040406070304" pitchFamily="66" charset="77"/>
              </a:rPr>
              <a:t> by </a:t>
            </a:r>
            <a:r>
              <a:rPr lang="en-US" sz="2800" dirty="0" err="1">
                <a:latin typeface="Brush Script MT" panose="03060802040406070304" pitchFamily="66" charset="77"/>
              </a:rPr>
              <a:t>N.Practitioner</a:t>
            </a:r>
            <a:endParaRPr lang="en-US" sz="2800" dirty="0">
              <a:latin typeface="Brush Script MT" panose="03060802040406070304" pitchFamily="66" charset="7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88124" y="114301"/>
            <a:ext cx="8387511" cy="101727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>
                <a:solidFill>
                  <a:srgbClr val="351F16"/>
                </a:solidFill>
                <a:latin typeface="Antonio Bold"/>
              </a:rPr>
              <a:t>HIGHLIGHTS OF THE ALASKA POLST FORM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406" y="2103679"/>
            <a:ext cx="8974046" cy="7866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Form completion information: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Confirms that process involved: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Consideration of prior advance directives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Involvement of the person’s chosen agents, advocates, or surrogates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Identifies members of healthcare team who assisted in conversation/completion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Contact Information: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Confirms names/contact information for support people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Surrogate Decision maker or health care agent (by DPOA) should be listed here 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Confirm agency name /contact if person is enrolled in hospice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POLST cannot assign powers-of-attorney: this must be done in separate durable power of attorney form.</a:t>
            </a:r>
          </a:p>
          <a:p>
            <a:pPr algn="ctr">
              <a:lnSpc>
                <a:spcPts val="167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B5BE5B-217D-E848-ABC4-026D1658AFFD}"/>
              </a:ext>
            </a:extLst>
          </p:cNvPr>
          <p:cNvSpPr txBox="1"/>
          <p:nvPr/>
        </p:nvSpPr>
        <p:spPr>
          <a:xfrm>
            <a:off x="15011400" y="5378991"/>
            <a:ext cx="11194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ANP,DNP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DFA290-227E-C94A-971B-AE5D6B1B3A1C}"/>
              </a:ext>
            </a:extLst>
          </p:cNvPr>
          <p:cNvSpPr txBox="1"/>
          <p:nvPr/>
        </p:nvSpPr>
        <p:spPr>
          <a:xfrm>
            <a:off x="14757433" y="5882196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Brush Script MT" panose="03060802040406070304" pitchFamily="66" charset="77"/>
              </a:rPr>
              <a:t>Practitioner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734894" y="184988"/>
            <a:ext cx="8553106" cy="10063912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>
                <a:solidFill>
                  <a:srgbClr val="351F16"/>
                </a:solidFill>
                <a:latin typeface="Antonio Bold"/>
              </a:rPr>
              <a:t>HIGHLIGHTS OF THE ALASKA POLST FORM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79406" y="2103679"/>
            <a:ext cx="8974046" cy="6081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Instructions for: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Completing POLST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Honoring/using POLST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Reviewing POLST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Modifying or voiding POLST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NOTE: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POLST contains medical orders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to internal orders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Keep internal orders consistent with POLST (if new/changed)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/>
            </a:endParaRP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/>
            </a:endParaRPr>
          </a:p>
          <a:p>
            <a:pPr algn="ctr">
              <a:lnSpc>
                <a:spcPts val="1679"/>
              </a:lnSpc>
            </a:pPr>
            <a:endParaRPr lang="en-US" sz="2499" dirty="0">
              <a:solidFill>
                <a:srgbClr val="351F16"/>
              </a:solidFill>
              <a:latin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5936459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grpSp>
        <p:nvGrpSpPr>
          <p:cNvPr id="3" name="Group 3"/>
          <p:cNvGrpSpPr/>
          <p:nvPr/>
        </p:nvGrpSpPr>
        <p:grpSpPr>
          <a:xfrm>
            <a:off x="6651422" y="606199"/>
            <a:ext cx="7115367" cy="8443988"/>
            <a:chOff x="0" y="-190500"/>
            <a:chExt cx="9487157" cy="11258652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9487157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36803"/>
              <a:ext cx="9487157" cy="102313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04519" lvl="1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Life expectancy – </a:t>
              </a:r>
            </a:p>
            <a:p>
              <a:pPr marL="1061719" lvl="2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Would you be surprised if this individual died in the next 1-2 years?</a:t>
              </a:r>
            </a:p>
            <a:p>
              <a:pPr marL="604519" lvl="1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Would this person be potentially harmed by, or their overall condition worsened by, aggressive, invasive measures</a:t>
              </a:r>
            </a:p>
            <a:p>
              <a:pPr marL="604519" lvl="1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Increased risk of harm</a:t>
              </a:r>
            </a:p>
            <a:p>
              <a:pPr marL="604519" lvl="1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Medical conditional</a:t>
              </a:r>
            </a:p>
            <a:p>
              <a:pPr marL="604519" lvl="1" indent="-302260">
                <a:lnSpc>
                  <a:spcPts val="4423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Personal values; preferences</a:t>
              </a:r>
            </a:p>
            <a:p>
              <a:pPr>
                <a:lnSpc>
                  <a:spcPts val="4423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50"/>
                </a:lnSpc>
              </a:pPr>
              <a:endParaRPr lang="en-US" sz="2799" dirty="0">
                <a:solidFill>
                  <a:srgbClr val="351F16"/>
                </a:solidFill>
                <a:latin typeface="Arimo"/>
              </a:endParaRP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l="20524" r="11460"/>
          <a:stretch>
            <a:fillRect/>
          </a:stretch>
        </p:blipFill>
        <p:spPr>
          <a:xfrm>
            <a:off x="11974997" y="0"/>
            <a:ext cx="8134773" cy="1035673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2200275"/>
            <a:ext cx="4487535" cy="5895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WHO SHOULD BE CONSIDERED FOR A POLST?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3222981"/>
            <a:ext cx="18440399" cy="7064019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3010398" y="3895117"/>
            <a:ext cx="12324472" cy="1757091"/>
            <a:chOff x="0" y="0"/>
            <a:chExt cx="16432629" cy="234278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0" y="0"/>
              <a:ext cx="2048276" cy="233702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2581721" y="0"/>
              <a:ext cx="4524003" cy="2342787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>
            <a:xfrm>
              <a:off x="7553992" y="0"/>
              <a:ext cx="4466505" cy="233702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12458870" y="171678"/>
              <a:ext cx="3973760" cy="2165342"/>
            </a:xfrm>
            <a:prstGeom prst="rect">
              <a:avLst/>
            </a:prstGeom>
          </p:spPr>
        </p:pic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2654377" y="5652208"/>
            <a:ext cx="12979247" cy="3579897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57334" y="562767"/>
            <a:ext cx="1617333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331520"/>
                </a:solidFill>
                <a:latin typeface="Antonio Bold"/>
              </a:rPr>
              <a:t>SERIOUS AND CHRONIC </a:t>
            </a:r>
          </a:p>
          <a:p>
            <a:pPr>
              <a:lnSpc>
                <a:spcPts val="9000"/>
              </a:lnSpc>
            </a:pPr>
            <a:r>
              <a:rPr lang="en-US" sz="7500">
                <a:solidFill>
                  <a:srgbClr val="331520"/>
                </a:solidFill>
                <a:latin typeface="Antonio Bold"/>
              </a:rPr>
              <a:t>PROGRESSIVE ILLNESS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515470" y="9426575"/>
            <a:ext cx="12979247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b="1" dirty="0">
                <a:solidFill>
                  <a:srgbClr val="331520"/>
                </a:solidFill>
                <a:latin typeface="Open Sans"/>
              </a:rPr>
              <a:t>These numbers increase to 9 out of 10 in people over 80 years of age</a:t>
            </a: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331520"/>
              </a:solidFill>
              <a:latin typeface="Open Sans"/>
            </a:endParaRP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7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46936" y="3044387"/>
            <a:ext cx="18347906" cy="7242613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5" name="TextBox 5"/>
          <p:cNvSpPr txBox="1"/>
          <p:nvPr/>
        </p:nvSpPr>
        <p:spPr>
          <a:xfrm>
            <a:off x="1057334" y="562767"/>
            <a:ext cx="16173332" cy="2295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331520"/>
                </a:solidFill>
                <a:latin typeface="Antonio Bold"/>
              </a:rPr>
              <a:t>WHO CAN FILL OUT A POLST FORM IF </a:t>
            </a:r>
          </a:p>
          <a:p>
            <a:pPr>
              <a:lnSpc>
                <a:spcPts val="9000"/>
              </a:lnSpc>
            </a:pPr>
            <a:r>
              <a:rPr lang="en-US" sz="7500">
                <a:solidFill>
                  <a:srgbClr val="331520"/>
                </a:solidFill>
                <a:latin typeface="Antonio Bold"/>
              </a:rPr>
              <a:t>THE PATIENT LACKS CAPACITY?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-219985" y="4934655"/>
            <a:ext cx="2770141" cy="9766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dirty="0">
                <a:solidFill>
                  <a:srgbClr val="331520"/>
                </a:solidFill>
                <a:latin typeface="Open Sans"/>
              </a:rPr>
              <a:t>WE CAN HELP WITH THESE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721D482-CE4F-064F-85B8-FD6E19E44B33}"/>
              </a:ext>
            </a:extLst>
          </p:cNvPr>
          <p:cNvSpPr txBox="1"/>
          <p:nvPr/>
        </p:nvSpPr>
        <p:spPr>
          <a:xfrm>
            <a:off x="8581847" y="8321121"/>
            <a:ext cx="10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parent</a:t>
            </a:r>
          </a:p>
        </p:txBody>
      </p:sp>
      <p:pic>
        <p:nvPicPr>
          <p:cNvPr id="10" name="Picture 5" descr="A picture containing chart&#10;&#10;Description automatically generated">
            <a:extLst>
              <a:ext uri="{FF2B5EF4-FFF2-40B4-BE49-F238E27FC236}">
                <a16:creationId xmlns:a16="http://schemas.microsoft.com/office/drawing/2014/main" id="{66F86D65-882A-074C-8915-B832A177E5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813" y="2792398"/>
            <a:ext cx="13854977" cy="749460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/>
          <a:srcRect t="793" b="793"/>
          <a:stretch>
            <a:fillRect/>
          </a:stretch>
        </p:blipFill>
        <p:spPr>
          <a:xfrm>
            <a:off x="2723205" y="3666074"/>
            <a:ext cx="13873586" cy="28736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4843902" cy="10287000"/>
          </a:xfrm>
          <a:prstGeom prst="rect">
            <a:avLst/>
          </a:prstGeom>
          <a:solidFill>
            <a:srgbClr val="FFFFFF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0196" y="2703485"/>
            <a:ext cx="4503510" cy="450351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5486400" y="495300"/>
            <a:ext cx="5791200" cy="5601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Created in Collaboration with the DHSS POLST Education Workgroup, LTC Subgroup:</a:t>
            </a:r>
            <a:br>
              <a:rPr lang="en-US" sz="25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500" b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Karen Mailer, MD, CMD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Medical Director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Providence Transitional Care Center (PTCC) Providence Extended Care (PECC)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    </a:t>
            </a:r>
          </a:p>
          <a:p>
            <a:r>
              <a:rPr lang="en-US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Barbara Bigelow, MS, LNHA, CDP, RHIA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LTC Administrator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South Peninsula Hospital (SPH) 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    </a:t>
            </a:r>
          </a:p>
          <a:p>
            <a:r>
              <a:rPr lang="en-US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Jeannie Monk, RN, MPH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Senior Vice President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ASHNHA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5EE7EE87-AB9F-4A96-A9C1-F4245B978CB9}"/>
              </a:ext>
            </a:extLst>
          </p:cNvPr>
          <p:cNvSpPr txBox="1"/>
          <p:nvPr/>
        </p:nvSpPr>
        <p:spPr>
          <a:xfrm>
            <a:off x="11881998" y="2095500"/>
            <a:ext cx="5791200" cy="3385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Ursula McVeigh, MD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Executive Medical Director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Hospice and Palliative Care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Providence Medical Group Alaska (PMGA)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Marianne Johnstone-Petty, DNP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Assoc. Medical Director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Palliative Care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Providence Medical Group Alaska (PMGA)</a:t>
            </a:r>
          </a:p>
          <a:p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FEA85C2-5F44-4357-BFBA-22AC7951419B}"/>
              </a:ext>
            </a:extLst>
          </p:cNvPr>
          <p:cNvSpPr txBox="1"/>
          <p:nvPr/>
        </p:nvSpPr>
        <p:spPr>
          <a:xfrm>
            <a:off x="5486400" y="6644923"/>
            <a:ext cx="12186798" cy="30931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        </a:t>
            </a: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This and other LTC POLST programming made possible by: </a:t>
            </a:r>
            <a:b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200" i="0" dirty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Civil Money Penalty (CMP) Fund Grant Program </a:t>
            </a:r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from the Alaska Department of Health &amp; Social Services</a:t>
            </a:r>
            <a:b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Special thanks to:</a:t>
            </a:r>
          </a:p>
          <a:p>
            <a:r>
              <a:rPr lang="en-US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Providence Alaska Foundation for their partnership with ASHNHA to secure funds on behalf of this program.</a:t>
            </a:r>
          </a:p>
          <a:p>
            <a:endParaRPr lang="en-US" sz="25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02E8824-9A9E-4964-A464-28EE6D3866E7}"/>
              </a:ext>
            </a:extLst>
          </p:cNvPr>
          <p:cNvCxnSpPr/>
          <p:nvPr/>
        </p:nvCxnSpPr>
        <p:spPr>
          <a:xfrm>
            <a:off x="5486400" y="6644923"/>
            <a:ext cx="11811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76638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85057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4" name="TextBox 4"/>
          <p:cNvSpPr txBox="1"/>
          <p:nvPr/>
        </p:nvSpPr>
        <p:spPr>
          <a:xfrm>
            <a:off x="1028700" y="1609725"/>
            <a:ext cx="5936133" cy="4748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 dirty="0">
                <a:solidFill>
                  <a:srgbClr val="351F16"/>
                </a:solidFill>
                <a:latin typeface="Antonio Bold"/>
              </a:rPr>
              <a:t>WHO CAN (MUST) </a:t>
            </a:r>
            <a:br>
              <a:rPr lang="en-US" sz="7800" dirty="0">
                <a:solidFill>
                  <a:srgbClr val="351F16"/>
                </a:solidFill>
                <a:latin typeface="Antonio Bold"/>
              </a:rPr>
            </a:br>
            <a:r>
              <a:rPr lang="en-US" sz="7800" dirty="0">
                <a:solidFill>
                  <a:srgbClr val="351F16"/>
                </a:solidFill>
                <a:latin typeface="Antonio Bold"/>
              </a:rPr>
              <a:t>HONOR POLST?</a:t>
            </a:r>
            <a:endParaRPr lang="en-US" sz="7800" dirty="0">
              <a:solidFill>
                <a:srgbClr val="351F16"/>
              </a:solidFill>
              <a:latin typeface="Antonio Bold" panose="020B0604020202020204" charset="0"/>
            </a:endParaRPr>
          </a:p>
          <a:p>
            <a:pPr>
              <a:lnSpc>
                <a:spcPts val="9360"/>
              </a:lnSpc>
            </a:pPr>
            <a:endParaRPr lang="en-US" sz="7800" dirty="0">
              <a:solidFill>
                <a:srgbClr val="351F16"/>
              </a:solidFill>
              <a:latin typeface="Arimo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07C6940-596E-5C41-9542-7BC48B6CB98A}"/>
              </a:ext>
            </a:extLst>
          </p:cNvPr>
          <p:cNvSpPr txBox="1"/>
          <p:nvPr/>
        </p:nvSpPr>
        <p:spPr>
          <a:xfrm>
            <a:off x="8458200" y="3120989"/>
            <a:ext cx="7677150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All health care professionals</a:t>
            </a: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(includes EMT’s, first responders, and health care providers and clinicians in all settings):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Shall comply with POLST orders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Must honor the completed POLST form </a:t>
            </a:r>
          </a:p>
          <a:p>
            <a:pPr marL="914400" lvl="1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provided immunity from civil or criminal liability </a:t>
            </a:r>
          </a:p>
          <a:p>
            <a:pPr lvl="1">
              <a:spcAft>
                <a:spcPts val="600"/>
              </a:spcAft>
            </a:pP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>
              <a:spcAft>
                <a:spcPts val="600"/>
              </a:spcAft>
            </a:pPr>
            <a:r>
              <a:rPr lang="en-U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Covers how to handle disputes</a:t>
            </a:r>
          </a:p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EBD2C2C-F822-AB49-A168-EC5968E87BE2}"/>
              </a:ext>
            </a:extLst>
          </p:cNvPr>
          <p:cNvSpPr txBox="1"/>
          <p:nvPr/>
        </p:nvSpPr>
        <p:spPr>
          <a:xfrm>
            <a:off x="7889869" y="1333402"/>
            <a:ext cx="6815094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law requires all healthcare professionals to follow POLST Orders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 dirty="0">
                <a:solidFill>
                  <a:srgbClr val="351F16"/>
                </a:solidFill>
                <a:latin typeface="Antonio Bold"/>
              </a:rPr>
              <a:t>TRANSITION TO POLST: COMFORT ONE TO POLST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B8C68-E64A-4DE7-8BDA-70FD3FB3CEA3}"/>
              </a:ext>
            </a:extLst>
          </p:cNvPr>
          <p:cNvGrpSpPr/>
          <p:nvPr/>
        </p:nvGrpSpPr>
        <p:grpSpPr>
          <a:xfrm>
            <a:off x="900346" y="2018824"/>
            <a:ext cx="12344400" cy="1308618"/>
            <a:chOff x="0" y="9525"/>
            <a:chExt cx="12047933" cy="11601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820869-26EF-4B14-918F-CF86AE6D96A8}"/>
                </a:ext>
              </a:extLst>
            </p:cNvPr>
            <p:cNvSpPr txBox="1"/>
            <p:nvPr/>
          </p:nvSpPr>
          <p:spPr>
            <a:xfrm>
              <a:off x="0" y="806575"/>
              <a:ext cx="12047933" cy="363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75EA4B-0D3C-4F98-8B2B-F9766FDD7C76}"/>
                </a:ext>
              </a:extLst>
            </p:cNvPr>
            <p:cNvSpPr txBox="1"/>
            <p:nvPr/>
          </p:nvSpPr>
          <p:spPr>
            <a:xfrm>
              <a:off x="0" y="9525"/>
              <a:ext cx="12047933" cy="341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3200" dirty="0">
                  <a:solidFill>
                    <a:srgbClr val="351F16"/>
                  </a:solidFill>
                  <a:latin typeface="Open Sans Bold"/>
                </a:rPr>
                <a:t>The transition will benefit patients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F001077-A5C2-42B6-93BB-A022FD78DAB7}"/>
              </a:ext>
            </a:extLst>
          </p:cNvPr>
          <p:cNvSpPr txBox="1"/>
          <p:nvPr/>
        </p:nvSpPr>
        <p:spPr>
          <a:xfrm>
            <a:off x="900346" y="8619033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5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 POLST form is an active medical order to be followed by EMS and all health care professionals in all settings.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B1A93F-A838-4467-AEBC-F55D285B0D18}"/>
              </a:ext>
            </a:extLst>
          </p:cNvPr>
          <p:cNvSpPr txBox="1"/>
          <p:nvPr/>
        </p:nvSpPr>
        <p:spPr>
          <a:xfrm>
            <a:off x="900346" y="2655871"/>
            <a:ext cx="10834454" cy="5000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5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Combines the function of Comfort One and some in-facility orders, such as MOST.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5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Applicable to more patients (Comfort One primarily created for hospice.)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5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Ensures patients receive their desired level of care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5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not just in CODE situations (protects against unwanted care.)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500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5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Legal protections and protocols for portability, state-wide: EMS, Long-term care facilities, Hospitals.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0216C-4CA5-4374-8282-27180B26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651" y="0"/>
            <a:ext cx="4357349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4F23F-2A1D-4B9E-8940-63313FA4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0" y="303224"/>
            <a:ext cx="273124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359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 dirty="0">
                <a:solidFill>
                  <a:srgbClr val="351F16"/>
                </a:solidFill>
                <a:latin typeface="Antonio Bold"/>
              </a:rPr>
              <a:t>TRANSITION TO POLST: MOST TO POLST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B8C68-E64A-4DE7-8BDA-70FD3FB3CEA3}"/>
              </a:ext>
            </a:extLst>
          </p:cNvPr>
          <p:cNvGrpSpPr/>
          <p:nvPr/>
        </p:nvGrpSpPr>
        <p:grpSpPr>
          <a:xfrm>
            <a:off x="900346" y="2018824"/>
            <a:ext cx="12344400" cy="1308618"/>
            <a:chOff x="0" y="9525"/>
            <a:chExt cx="12047933" cy="11601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820869-26EF-4B14-918F-CF86AE6D96A8}"/>
                </a:ext>
              </a:extLst>
            </p:cNvPr>
            <p:cNvSpPr txBox="1"/>
            <p:nvPr/>
          </p:nvSpPr>
          <p:spPr>
            <a:xfrm>
              <a:off x="0" y="806575"/>
              <a:ext cx="12047933" cy="363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75EA4B-0D3C-4F98-8B2B-F9766FDD7C76}"/>
                </a:ext>
              </a:extLst>
            </p:cNvPr>
            <p:cNvSpPr txBox="1"/>
            <p:nvPr/>
          </p:nvSpPr>
          <p:spPr>
            <a:xfrm>
              <a:off x="0" y="9525"/>
              <a:ext cx="12047933" cy="34119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879"/>
                </a:lnSpc>
              </a:pPr>
              <a:r>
                <a:rPr lang="en-US" sz="3200" dirty="0">
                  <a:solidFill>
                    <a:srgbClr val="351F16"/>
                  </a:solidFill>
                  <a:latin typeface="Open Sans Bold"/>
                </a:rPr>
                <a:t>Background on MOST: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B1A93F-A838-4467-AEBC-F55D285B0D18}"/>
              </a:ext>
            </a:extLst>
          </p:cNvPr>
          <p:cNvSpPr txBox="1"/>
          <p:nvPr/>
        </p:nvSpPr>
        <p:spPr>
          <a:xfrm>
            <a:off x="900346" y="2655871"/>
            <a:ext cx="11367854" cy="6346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12774" lvl="1" indent="-342900">
              <a:lnSpc>
                <a:spcPts val="3499"/>
              </a:lnSpc>
              <a:buFont typeface="Arial" panose="020B0604020202020204" pitchFamily="34" charset="0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Designed by a state task force for potential use statewide</a:t>
            </a:r>
            <a:b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Adopted by LTC facilities across the state as an active medical order in a facility </a:t>
            </a:r>
            <a:b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Used as a communication tool</a:t>
            </a:r>
            <a:b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Creates orders that :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Are not transferable; cannot “follow” patient to different settings (hospital, home)</a:t>
            </a:r>
          </a:p>
          <a:p>
            <a:pPr marL="996949" lvl="2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be signed by a provider (NP, PA) whose orders cannot be followed by EMS or any subsequent site of care.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endParaRPr lang="en-US" sz="2499" i="1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Unfortunately, this was never passed into law…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0216C-4CA5-4374-8282-27180B26A9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30651" y="0"/>
            <a:ext cx="4357349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4F23F-2A1D-4B9E-8940-63313FA446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87600" y="303224"/>
            <a:ext cx="273124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1903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671311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4" name="TextBox 4"/>
          <p:cNvSpPr txBox="1"/>
          <p:nvPr/>
        </p:nvSpPr>
        <p:spPr>
          <a:xfrm>
            <a:off x="900346" y="606744"/>
            <a:ext cx="8553106" cy="600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0"/>
              </a:lnSpc>
            </a:pPr>
            <a:r>
              <a:rPr lang="en-US" sz="4042" dirty="0">
                <a:solidFill>
                  <a:srgbClr val="351F16"/>
                </a:solidFill>
                <a:latin typeface="Antonio Bold"/>
              </a:rPr>
              <a:t>TRANSITION TO POLST: MOST TO POLST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ABB8C68-E64A-4DE7-8BDA-70FD3FB3CEA3}"/>
              </a:ext>
            </a:extLst>
          </p:cNvPr>
          <p:cNvGrpSpPr/>
          <p:nvPr/>
        </p:nvGrpSpPr>
        <p:grpSpPr>
          <a:xfrm>
            <a:off x="900346" y="2018824"/>
            <a:ext cx="12344400" cy="1308618"/>
            <a:chOff x="0" y="9525"/>
            <a:chExt cx="12047933" cy="116019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7820869-26EF-4B14-918F-CF86AE6D96A8}"/>
                </a:ext>
              </a:extLst>
            </p:cNvPr>
            <p:cNvSpPr txBox="1"/>
            <p:nvPr/>
          </p:nvSpPr>
          <p:spPr>
            <a:xfrm>
              <a:off x="0" y="806575"/>
              <a:ext cx="12047933" cy="36314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9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75EA4B-0D3C-4F98-8B2B-F9766FDD7C76}"/>
                </a:ext>
              </a:extLst>
            </p:cNvPr>
            <p:cNvSpPr txBox="1"/>
            <p:nvPr/>
          </p:nvSpPr>
          <p:spPr>
            <a:xfrm>
              <a:off x="0" y="9525"/>
              <a:ext cx="12047933" cy="43658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r>
                <a:rPr lang="en-US" sz="3200" dirty="0">
                  <a:solidFill>
                    <a:srgbClr val="351F16"/>
                  </a:solidFill>
                  <a:latin typeface="Open Sans Bold"/>
                </a:rPr>
                <a:t>Recommendations of DHSS POLST Workgroup: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F8B1A93F-A838-4467-AEBC-F55D285B0D18}"/>
              </a:ext>
            </a:extLst>
          </p:cNvPr>
          <p:cNvSpPr txBox="1"/>
          <p:nvPr/>
        </p:nvSpPr>
        <p:spPr>
          <a:xfrm>
            <a:off x="900346" y="2655871"/>
            <a:ext cx="11367854" cy="679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POLST</a:t>
            </a: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is to be recognized as statewide transferable orders.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Avoid confusion between MOST and POLST!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Because the MOST </a:t>
            </a:r>
            <a:r>
              <a:rPr lang="en-US" sz="2499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looks </a:t>
            </a: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POLST, it is advised: </a:t>
            </a:r>
            <a:b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Alaska POLST should replace MOST in skilled and long-term care facilities.</a:t>
            </a:r>
          </a:p>
          <a:p>
            <a:pPr marL="727074" lvl="2"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499"/>
              </a:lnSpc>
            </a:pPr>
            <a:r>
              <a:rPr lang="en-US" sz="2499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Alternately,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Transfer orders from POLST to in-facility orders for: Code Status, Antibiotics, Level of Care, Medical, Nutrition/hydration.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Rebrand MOST with facility name: Do NOT use as “Alaska MOST”.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Develop policy for using POLST with in-facility orders.</a:t>
            </a:r>
          </a:p>
          <a:p>
            <a:pPr marL="539749" lvl="1" indent="-269875">
              <a:lnSpc>
                <a:spcPts val="3499"/>
              </a:lnSpc>
              <a:buFont typeface="Arial"/>
              <a:buChar char="•"/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May continue to need policy for people who opt NOT to have a POLST.</a:t>
            </a:r>
            <a:b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69874" lvl="1">
              <a:lnSpc>
                <a:spcPts val="3499"/>
              </a:lnSpc>
            </a:pPr>
            <a:r>
              <a:rPr lang="en-US" sz="2499" b="1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Be CLEAR: If a person wants DNR that will be valid during and after transport, they will want/need to have a POLST!!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BA0216C-4CA5-4374-8282-27180B26A9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30651" y="0"/>
            <a:ext cx="4357349" cy="10287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E84F23F-2A1D-4B9E-8940-63313FA446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87600" y="303224"/>
            <a:ext cx="2731245" cy="120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7015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385057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665983" y="1652272"/>
            <a:ext cx="1640277" cy="164027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8660143" y="3540927"/>
            <a:ext cx="1602573" cy="1602573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028700" y="1609725"/>
            <a:ext cx="5936133" cy="7077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ADVANCE CARE PLANNING/</a:t>
            </a:r>
          </a:p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POLST FOR HEALTH CARE FACILITIES</a:t>
            </a:r>
          </a:p>
          <a:p>
            <a:pPr>
              <a:lnSpc>
                <a:spcPts val="9360"/>
              </a:lnSpc>
            </a:pPr>
            <a:endParaRPr lang="en-US" sz="7800">
              <a:solidFill>
                <a:srgbClr val="351F16"/>
              </a:solidFill>
              <a:latin typeface="Antonio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0797856" y="2218536"/>
            <a:ext cx="8115300" cy="13072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Process: Policies and Procedures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A870CA-D1A1-414D-8AC0-B4F5878FF719}"/>
              </a:ext>
            </a:extLst>
          </p:cNvPr>
          <p:cNvSpPr txBox="1"/>
          <p:nvPr/>
        </p:nvSpPr>
        <p:spPr>
          <a:xfrm>
            <a:off x="10692465" y="3829392"/>
            <a:ext cx="582781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Training: Skills, documentation</a:t>
            </a:r>
            <a:endParaRPr lang="en-US" b="1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C0BCCC-A501-4C49-A98B-653988968D45}"/>
              </a:ext>
            </a:extLst>
          </p:cNvPr>
          <p:cNvSpPr txBox="1"/>
          <p:nvPr/>
        </p:nvSpPr>
        <p:spPr>
          <a:xfrm>
            <a:off x="7852967" y="466211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Consider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9F5EE0E-30F3-D847-BB8A-DB761E7032C3}"/>
              </a:ext>
            </a:extLst>
          </p:cNvPr>
          <p:cNvSpPr txBox="1"/>
          <p:nvPr/>
        </p:nvSpPr>
        <p:spPr>
          <a:xfrm>
            <a:off x="10580095" y="5918766"/>
            <a:ext cx="6052554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Regular review and confirmation</a:t>
            </a:r>
          </a:p>
          <a:p>
            <a:endParaRPr lang="en-US" dirty="0"/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B77B8965-9F4F-7943-98D2-FD3B3CD7B5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821424" y="5705419"/>
            <a:ext cx="1662711" cy="120947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167BA5F-A4DC-9E41-9C84-694C84F3A900}"/>
              </a:ext>
            </a:extLst>
          </p:cNvPr>
          <p:cNvSpPr txBox="1"/>
          <p:nvPr/>
        </p:nvSpPr>
        <p:spPr>
          <a:xfrm>
            <a:off x="10815785" y="8008140"/>
            <a:ext cx="4654672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Ensure clarity and access</a:t>
            </a:r>
          </a:p>
          <a:p>
            <a:endParaRPr lang="en-US" dirty="0"/>
          </a:p>
        </p:txBody>
      </p:sp>
      <p:pic>
        <p:nvPicPr>
          <p:cNvPr id="15" name="Picture 4">
            <a:extLst>
              <a:ext uri="{FF2B5EF4-FFF2-40B4-BE49-F238E27FC236}">
                <a16:creationId xmlns:a16="http://schemas.microsoft.com/office/drawing/2014/main" id="{7F40BA1E-06AA-4243-B26D-7982889D591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821424" y="7571885"/>
            <a:ext cx="1516620" cy="1277753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154741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381375"/>
            <a:ext cx="4824880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BEST </a:t>
            </a:r>
          </a:p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PRACTICES</a:t>
            </a:r>
          </a:p>
          <a:p>
            <a:pPr>
              <a:lnSpc>
                <a:spcPts val="9360"/>
              </a:lnSpc>
            </a:pPr>
            <a:endParaRPr lang="en-US" sz="7800">
              <a:solidFill>
                <a:srgbClr val="351F16"/>
              </a:solidFill>
              <a:latin typeface="Antonio Bold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6730797" y="1770967"/>
            <a:ext cx="11183348" cy="8871146"/>
            <a:chOff x="0" y="-190523"/>
            <a:chExt cx="14911131" cy="11828195"/>
          </a:xfrm>
        </p:grpSpPr>
        <p:sp>
          <p:nvSpPr>
            <p:cNvPr id="5" name="TextBox 5"/>
            <p:cNvSpPr txBox="1"/>
            <p:nvPr/>
          </p:nvSpPr>
          <p:spPr>
            <a:xfrm>
              <a:off x="0" y="-171450"/>
              <a:ext cx="14911131" cy="6752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50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23"/>
              <a:ext cx="14911131" cy="1182819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POLST is part of advance care planning (ACP). </a:t>
              </a:r>
            </a:p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All advance care planning is voluntary on the part of the patient.</a:t>
              </a:r>
            </a:p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Provide information, support and assistance with ACP.</a:t>
              </a:r>
            </a:p>
            <a:p>
              <a:pPr marL="996949" lvl="2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Include prior discussions, documents, update all</a:t>
              </a:r>
            </a:p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Ensure that POLST choices “make sense” </a:t>
              </a:r>
            </a:p>
            <a:p>
              <a:pPr marL="996949" lvl="2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E.g. “Yes to CPR” is matched with Full treatment in Section B</a:t>
              </a:r>
            </a:p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Ensure POLST is accessible across settings.</a:t>
              </a:r>
            </a:p>
            <a:p>
              <a:pPr marL="539749" lvl="1" indent="-269875">
                <a:lnSpc>
                  <a:spcPct val="200000"/>
                </a:lnSpc>
                <a:buFont typeface="Arial"/>
                <a:buChar char="•"/>
              </a:pPr>
              <a:r>
                <a:rPr lang="en-US" sz="2499" b="1" u="sng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Create policies regarding, and train all personnel in assisting with, recording/storing, and accessing POLST.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502108" y="1020411"/>
            <a:ext cx="52952" cy="6759836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3" name="TextBox 3"/>
          <p:cNvSpPr txBox="1"/>
          <p:nvPr/>
        </p:nvSpPr>
        <p:spPr>
          <a:xfrm>
            <a:off x="1028699" y="563554"/>
            <a:ext cx="8280843" cy="2358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 dirty="0">
                <a:solidFill>
                  <a:srgbClr val="351F16"/>
                </a:solidFill>
                <a:latin typeface="Antonio Bold"/>
              </a:rPr>
              <a:t>TAKEAWAY  TIPS</a:t>
            </a:r>
          </a:p>
          <a:p>
            <a:pPr>
              <a:lnSpc>
                <a:spcPts val="9360"/>
              </a:lnSpc>
            </a:pPr>
            <a:endParaRPr lang="en-US" sz="7800" dirty="0">
              <a:solidFill>
                <a:srgbClr val="351F16"/>
              </a:solidFill>
              <a:latin typeface="Antonio Bold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2822106"/>
            <a:ext cx="7829745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0"/>
              </a:lnSpc>
            </a:pPr>
            <a:endParaRPr/>
          </a:p>
        </p:txBody>
      </p:sp>
      <p:sp>
        <p:nvSpPr>
          <p:cNvPr id="5" name="TextBox 5"/>
          <p:cNvSpPr txBox="1"/>
          <p:nvPr/>
        </p:nvSpPr>
        <p:spPr>
          <a:xfrm>
            <a:off x="691942" y="1940283"/>
            <a:ext cx="7829745" cy="7265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Everyone needs an Advance Directive: </a:t>
            </a:r>
          </a:p>
          <a:p>
            <a:pPr marL="996949" lvl="2" indent="-269875">
              <a:lnSpc>
                <a:spcPct val="150000"/>
              </a:lnSpc>
              <a:buFont typeface="Arial"/>
              <a:buChar char="•"/>
            </a:pPr>
            <a:r>
              <a:rPr lang="en-US" sz="2800" b="1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most important is naming an agent.</a:t>
            </a:r>
          </a:p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Not everyone needs a POLST, </a:t>
            </a: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but MANY people in SNF/LTC probably should have one!</a:t>
            </a:r>
          </a:p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Think POLST for individuals with: serious illness, progressive decline, frailty.</a:t>
            </a:r>
          </a:p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If patient wants to be ”full code”, they don’t need a POLST*</a:t>
            </a:r>
          </a:p>
          <a:p>
            <a:pPr marL="539749" lvl="1" indent="-269875">
              <a:lnSpc>
                <a:spcPts val="3949"/>
              </a:lnSpc>
              <a:buFont typeface="Arial"/>
              <a:buChar char="•"/>
            </a:pPr>
            <a:endParaRPr lang="en-US" sz="2499" dirty="0">
              <a:solidFill>
                <a:srgbClr val="351F16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lnSpc>
                <a:spcPts val="394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  <a:p>
            <a:pPr>
              <a:lnSpc>
                <a:spcPts val="394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625166" y="1264992"/>
            <a:ext cx="7829745" cy="549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50"/>
              </a:lnSpc>
            </a:pPr>
            <a:endParaRPr/>
          </a:p>
        </p:txBody>
      </p:sp>
      <p:sp>
        <p:nvSpPr>
          <p:cNvPr id="8" name="TextBox 8"/>
          <p:cNvSpPr txBox="1"/>
          <p:nvPr/>
        </p:nvSpPr>
        <p:spPr>
          <a:xfrm>
            <a:off x="9784244" y="1264992"/>
            <a:ext cx="7829745" cy="7557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If there is a prior POLST, don’t start over!</a:t>
            </a:r>
          </a:p>
          <a:p>
            <a:pPr marL="996949" lvl="2" indent="-26987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Review decisions, confirm if no changes and make note with new date on POLST.</a:t>
            </a:r>
          </a:p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Include health care agents, 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trusted decision makers or surrogates whenever possible.</a:t>
            </a:r>
          </a:p>
          <a:p>
            <a:pPr marL="996949" lvl="2" indent="-269875">
              <a:lnSpc>
                <a:spcPct val="150000"/>
              </a:lnSpc>
              <a:buFont typeface="Arial"/>
              <a:buChar char="•"/>
            </a:pP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Family/surrogates will appreciate having “heard it from the patient” </a:t>
            </a:r>
          </a:p>
          <a:p>
            <a:pPr marL="539749" lvl="1" indent="-269875">
              <a:lnSpc>
                <a:spcPct val="150000"/>
              </a:lnSpc>
              <a:buFont typeface="Arial"/>
              <a:buChar char="•"/>
            </a:pPr>
            <a:r>
              <a:rPr lang="en-US" sz="2800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Photocopies are legal and valid</a:t>
            </a:r>
            <a:r>
              <a:rPr lang="en-US" sz="2800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; everyone involved with patient should have one.</a:t>
            </a:r>
          </a:p>
          <a:p>
            <a:pPr marL="996949" lvl="2" indent="-269875">
              <a:lnSpc>
                <a:spcPct val="150000"/>
              </a:lnSpc>
              <a:buFont typeface="Arial"/>
              <a:buChar char="•"/>
            </a:pPr>
            <a:r>
              <a:rPr lang="en-US" sz="2800" i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Hand them out ”like candy”</a:t>
            </a:r>
            <a:endParaRPr lang="en-US" sz="2499" dirty="0">
              <a:solidFill>
                <a:srgbClr val="351F16"/>
              </a:solidFill>
              <a:latin typeface="Arimo"/>
            </a:endParaRPr>
          </a:p>
          <a:p>
            <a:pPr>
              <a:lnSpc>
                <a:spcPts val="394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078649" y="1028700"/>
            <a:ext cx="6130703" cy="6130703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5458156" y="7380867"/>
            <a:ext cx="7371688" cy="17576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419"/>
              </a:lnSpc>
            </a:pPr>
            <a:r>
              <a:rPr lang="en-US" sz="10299">
                <a:solidFill>
                  <a:srgbClr val="351F16"/>
                </a:solidFill>
                <a:latin typeface="Open Sans Bold"/>
              </a:rPr>
              <a:t>akpolst.org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3331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grpSp>
        <p:nvGrpSpPr>
          <p:cNvPr id="3" name="Group 3"/>
          <p:cNvGrpSpPr/>
          <p:nvPr/>
        </p:nvGrpSpPr>
        <p:grpSpPr>
          <a:xfrm>
            <a:off x="6790324" y="885825"/>
            <a:ext cx="11497676" cy="7746837"/>
            <a:chOff x="0" y="-190500"/>
            <a:chExt cx="15330235" cy="10329116"/>
          </a:xfrm>
        </p:grpSpPr>
        <p:sp>
          <p:nvSpPr>
            <p:cNvPr id="4" name="TextBox 4"/>
            <p:cNvSpPr txBox="1"/>
            <p:nvPr/>
          </p:nvSpPr>
          <p:spPr>
            <a:xfrm>
              <a:off x="0" y="-190500"/>
              <a:ext cx="15330235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846328"/>
              <a:ext cx="15330235" cy="929228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1. How POLST is part of a voluntary process of advance care planning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2.The difference between POLST and advance directives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3. How the POLST form works: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The orders it contains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How it is put in effect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How it is honored</a:t>
              </a:r>
            </a:p>
            <a:p>
              <a:pPr marL="269874" lvl="1"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4. Who are candidates for POLST; who will honor POLST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/>
                </a:rPr>
                <a:t>5. Recommendations for transitioning from Comfort One to POLST</a:t>
              </a: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50"/>
                </a:lnSpc>
              </a:pPr>
              <a:r>
                <a:rPr lang="en-US" sz="2500" dirty="0">
                  <a:solidFill>
                    <a:srgbClr val="351F16"/>
                  </a:solidFill>
                  <a:latin typeface="Open Sans"/>
                </a:rPr>
                <a:t>6. How MOST orders can also transition to support use of POLST</a:t>
              </a:r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28700" y="3762375"/>
            <a:ext cx="530463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 dirty="0">
                <a:solidFill>
                  <a:srgbClr val="351F16"/>
                </a:solidFill>
                <a:latin typeface="Antonio Bold"/>
              </a:rPr>
              <a:t>GOALS FOR TODAY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3331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grpSp>
        <p:nvGrpSpPr>
          <p:cNvPr id="3" name="Group 3"/>
          <p:cNvGrpSpPr/>
          <p:nvPr/>
        </p:nvGrpSpPr>
        <p:grpSpPr>
          <a:xfrm>
            <a:off x="5524504" y="0"/>
            <a:ext cx="9351952" cy="10287000"/>
            <a:chOff x="0" y="0"/>
            <a:chExt cx="1698149" cy="211971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698149" cy="2119718"/>
            </a:xfrm>
            <a:custGeom>
              <a:avLst/>
              <a:gdLst/>
              <a:ahLst/>
              <a:cxnLst/>
              <a:rect l="l" t="t" r="r" b="b"/>
              <a:pathLst>
                <a:path w="1698149" h="2119718">
                  <a:moveTo>
                    <a:pt x="0" y="0"/>
                  </a:moveTo>
                  <a:lnTo>
                    <a:pt x="1698149" y="0"/>
                  </a:lnTo>
                  <a:lnTo>
                    <a:pt x="1698149" y="2119718"/>
                  </a:lnTo>
                  <a:lnTo>
                    <a:pt x="0" y="211971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l="3562" t="3643" r="2671" b="3441"/>
          <a:stretch>
            <a:fillRect/>
          </a:stretch>
        </p:blipFill>
        <p:spPr>
          <a:xfrm>
            <a:off x="7166888" y="541085"/>
            <a:ext cx="6578352" cy="9559725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3762375"/>
            <a:ext cx="530463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 dirty="0">
                <a:solidFill>
                  <a:srgbClr val="351F16"/>
                </a:solidFill>
                <a:latin typeface="Antonio Bold"/>
              </a:rPr>
              <a:t>POLST BASICS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90324" y="838200"/>
            <a:ext cx="11497676" cy="63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endParaRPr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333331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r="79903"/>
          <a:stretch>
            <a:fillRect/>
          </a:stretch>
        </p:blipFill>
        <p:spPr>
          <a:xfrm>
            <a:off x="6930753" y="2059347"/>
            <a:ext cx="400094" cy="8542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2630"/>
          <a:stretch>
            <a:fillRect/>
          </a:stretch>
        </p:blipFill>
        <p:spPr>
          <a:xfrm>
            <a:off x="7425198" y="2059347"/>
            <a:ext cx="1341235" cy="85426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7021615" y="5043142"/>
            <a:ext cx="1691680" cy="108267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7330847" y="3278979"/>
            <a:ext cx="1073216" cy="107321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7221938" y="8173125"/>
            <a:ext cx="1042980" cy="12509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205621" y="6481730"/>
            <a:ext cx="1082278" cy="120420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028700" y="3762375"/>
            <a:ext cx="5304631" cy="27622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0919"/>
              </a:lnSpc>
            </a:pPr>
            <a:r>
              <a:rPr lang="en-US" sz="9099" dirty="0">
                <a:solidFill>
                  <a:srgbClr val="351F16"/>
                </a:solidFill>
                <a:latin typeface="Antonio Bold"/>
              </a:rPr>
              <a:t>THE PROCESS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719275" y="0"/>
            <a:ext cx="11497676" cy="1123506"/>
            <a:chOff x="0" y="0"/>
            <a:chExt cx="15330235" cy="149800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190500"/>
              <a:ext cx="15330235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836803"/>
              <a:ext cx="15330235" cy="6612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3"/>
                </a:lnSpc>
              </a:pPr>
              <a:r>
                <a:rPr lang="en-US" sz="2799">
                  <a:solidFill>
                    <a:srgbClr val="351F16"/>
                  </a:solidFill>
                  <a:latin typeface="Open Sans Bold"/>
                </a:rPr>
                <a:t>Advance Care Planning (ACP) is:</a:t>
              </a:r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9144000" y="2274470"/>
            <a:ext cx="5898489" cy="4222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/>
              </a:rPr>
              <a:t>Advance care planning is for every adult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3308350"/>
            <a:ext cx="856135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/>
              </a:rPr>
              <a:t>Thinking about what is important &amp;</a:t>
            </a:r>
            <a:r>
              <a:rPr lang="en-US" sz="2499" dirty="0">
                <a:solidFill>
                  <a:srgbClr val="351F16"/>
                </a:solidFill>
                <a:latin typeface="Arimo"/>
              </a:rPr>
              <a:t> who is trusted to make decisions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144000" y="5021455"/>
            <a:ext cx="856135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/>
              </a:rPr>
              <a:t>Conversations about what matters, and who is trusted to help with or make decisions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144000" y="6825509"/>
            <a:ext cx="8561352" cy="860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/>
              </a:rPr>
              <a:t>Writing down what others</a:t>
            </a:r>
            <a:r>
              <a:rPr lang="en-US" sz="2499" dirty="0">
                <a:solidFill>
                  <a:srgbClr val="351F16"/>
                </a:solidFill>
                <a:latin typeface="Arimo"/>
              </a:rPr>
              <a:t> need to know</a:t>
            </a:r>
          </a:p>
          <a:p>
            <a:pPr>
              <a:lnSpc>
                <a:spcPts val="3499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9144000" y="8127667"/>
            <a:ext cx="8561352" cy="13170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Making sure everyone understands and can find the plan; sharing it with the health care team; policies and training to ensure it will be honored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20840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3381375"/>
            <a:ext cx="6313166" cy="3533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ADVANCE CARE PLANNING (ACP)</a:t>
            </a:r>
          </a:p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DOCUMENTATION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695334" y="885825"/>
            <a:ext cx="9592666" cy="7858187"/>
            <a:chOff x="0" y="-190500"/>
            <a:chExt cx="12790221" cy="10477583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2790221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836803"/>
              <a:ext cx="12790221" cy="94502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3"/>
                </a:lnSpc>
              </a:pPr>
              <a:r>
                <a:rPr lang="en-US" sz="27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Legal Documents: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Advance Directives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Durable Power of Attorney for Health Care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Health Care Directive / Directive to Physicians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Living Will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Arimo"/>
                </a:rPr>
                <a:t> </a:t>
              </a:r>
            </a:p>
            <a:p>
              <a:pPr>
                <a:lnSpc>
                  <a:spcPts val="4423"/>
                </a:lnSpc>
              </a:pPr>
              <a:r>
                <a:rPr lang="en-US" sz="2799" b="1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Medical Plans/Orders: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ACP informs the medical plan of care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New: POLST | Previous: Comfort One</a:t>
              </a: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POLST is for those with: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Serious illness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Chronic Progressive Illness</a:t>
              </a:r>
            </a:p>
            <a:p>
              <a:pPr marL="539749" lvl="1" indent="-269875">
                <a:lnSpc>
                  <a:spcPts val="3949"/>
                </a:lnSpc>
                <a:buFont typeface="Arial"/>
                <a:buChar char="•"/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Frailty</a:t>
              </a:r>
            </a:p>
            <a:p>
              <a:pPr>
                <a:lnSpc>
                  <a:spcPts val="3950"/>
                </a:lnSpc>
              </a:pPr>
              <a:endParaRPr lang="en-US" sz="2499" dirty="0">
                <a:solidFill>
                  <a:srgbClr val="351F16"/>
                </a:solidFill>
                <a:latin typeface="Arimo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8695334" y="838200"/>
            <a:ext cx="9592666" cy="638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699"/>
              </a:lnSpc>
            </a:pPr>
            <a:endParaRPr/>
          </a:p>
        </p:txBody>
      </p:sp>
      <p:sp>
        <p:nvSpPr>
          <p:cNvPr id="4" name="TextBox 4"/>
          <p:cNvSpPr txBox="1"/>
          <p:nvPr/>
        </p:nvSpPr>
        <p:spPr>
          <a:xfrm>
            <a:off x="1270566" y="304801"/>
            <a:ext cx="15650437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POLST &amp; ADVANCE DIRECTIVES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1DD701DF-BBC8-E848-9CF4-7B0DC783C5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3344529"/>
              </p:ext>
            </p:extLst>
          </p:nvPr>
        </p:nvGraphicFramePr>
        <p:xfrm>
          <a:off x="609600" y="1436443"/>
          <a:ext cx="17388541" cy="854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24200">
                  <a:extLst>
                    <a:ext uri="{9D8B030D-6E8A-4147-A177-3AD203B41FA5}">
                      <a16:colId xmlns:a16="http://schemas.microsoft.com/office/drawing/2014/main" val="188152216"/>
                    </a:ext>
                  </a:extLst>
                </a:gridCol>
                <a:gridCol w="7467600">
                  <a:extLst>
                    <a:ext uri="{9D8B030D-6E8A-4147-A177-3AD203B41FA5}">
                      <a16:colId xmlns:a16="http://schemas.microsoft.com/office/drawing/2014/main" val="3689551477"/>
                    </a:ext>
                  </a:extLst>
                </a:gridCol>
                <a:gridCol w="6796741">
                  <a:extLst>
                    <a:ext uri="{9D8B030D-6E8A-4147-A177-3AD203B41FA5}">
                      <a16:colId xmlns:a16="http://schemas.microsoft.com/office/drawing/2014/main" val="524082748"/>
                    </a:ext>
                  </a:extLst>
                </a:gridCol>
              </a:tblGrid>
              <a:tr h="545891">
                <a:tc>
                  <a:txBody>
                    <a:bodyPr/>
                    <a:lstStyle/>
                    <a:p>
                      <a:endParaRPr lang="en-US" sz="2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POLST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Advance Directives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6158099"/>
                  </a:ext>
                </a:extLst>
              </a:tr>
              <a:tr h="586334">
                <a:tc>
                  <a:txBody>
                    <a:bodyPr/>
                    <a:lstStyle/>
                    <a:p>
                      <a:r>
                        <a:rPr lang="en-US" sz="2400" dirty="0"/>
                        <a:t>Who is it for?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Serious illness/frailty (including children)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All adults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0894997"/>
                  </a:ext>
                </a:extLst>
              </a:tr>
              <a:tr h="648145">
                <a:tc>
                  <a:txBody>
                    <a:bodyPr/>
                    <a:lstStyle/>
                    <a:p>
                      <a:r>
                        <a:rPr lang="en-US" sz="2400" dirty="0"/>
                        <a:t>When is it ‘in effect’?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Now: current condition/ current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Future: unknown conditions or events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0087499"/>
                  </a:ext>
                </a:extLst>
              </a:tr>
              <a:tr h="1759001">
                <a:tc>
                  <a:txBody>
                    <a:bodyPr/>
                    <a:lstStyle/>
                    <a:p>
                      <a:r>
                        <a:rPr lang="en-US" sz="2400" dirty="0"/>
                        <a:t>Completed 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Healthcare team + individual/surrogate discuss. Must be signed by MD/DO (others by verbal order). Individual may sign. Surrogate may consent/sign if individual has lost capacity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 with capacity completes and signs. May consult with others.  Cannot be completed by a surrogate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4716313"/>
                  </a:ext>
                </a:extLst>
              </a:tr>
              <a:tr h="1353078">
                <a:tc>
                  <a:txBody>
                    <a:bodyPr/>
                    <a:lstStyle/>
                    <a:p>
                      <a:r>
                        <a:rPr lang="en-US" sz="2400" dirty="0"/>
                        <a:t>Results in: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Medical orders that can: direct care of all professionals across settings: home/ community, SNF/LTC, to hospital admission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Legal document(s) that can: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dirty="0"/>
                        <a:t>Name a healthcare decision maker</a:t>
                      </a:r>
                    </a:p>
                    <a:p>
                      <a:pPr marL="342900" indent="-342900">
                        <a:buAutoNum type="arabicParenR"/>
                      </a:pPr>
                      <a:r>
                        <a:rPr lang="en-US" sz="2400" dirty="0"/>
                        <a:t>State preferences for future care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1462302"/>
                  </a:ext>
                </a:extLst>
              </a:tr>
              <a:tr h="1353078">
                <a:tc>
                  <a:txBody>
                    <a:bodyPr/>
                    <a:lstStyle/>
                    <a:p>
                      <a:r>
                        <a:rPr lang="en-US" sz="2400" dirty="0"/>
                        <a:t>Situations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Active orders from time of signature, pertains to current care or decline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 has lost capacity to speak for themselves. Decisions pertain to irreversible condition or terminal illness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55998"/>
                  </a:ext>
                </a:extLst>
              </a:tr>
              <a:tr h="1353078">
                <a:tc>
                  <a:txBody>
                    <a:bodyPr/>
                    <a:lstStyle/>
                    <a:p>
                      <a:r>
                        <a:rPr lang="en-US" sz="2400" dirty="0"/>
                        <a:t>Portability/</a:t>
                      </a:r>
                    </a:p>
                    <a:p>
                      <a:r>
                        <a:rPr lang="en-US" sz="2400" dirty="0"/>
                        <a:t>Actionability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May be stored/ accessed in health care system. Actionable by all professionals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Individual/family responsible for storage/retrieval.  Interpretation by certain members of health care team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104352"/>
                  </a:ext>
                </a:extLst>
              </a:tr>
              <a:tr h="947155">
                <a:tc>
                  <a:txBody>
                    <a:bodyPr/>
                    <a:lstStyle/>
                    <a:p>
                      <a:r>
                        <a:rPr lang="en-US" sz="2400" dirty="0"/>
                        <a:t>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Health care team responsible for review/updates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Individual responsible for updating</a:t>
                      </a:r>
                    </a:p>
                    <a:p>
                      <a:r>
                        <a:rPr lang="en-US" sz="2400" dirty="0"/>
                        <a:t>(as long as they maintain capacity)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61397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254965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4272" r="4272"/>
          <a:stretch>
            <a:fillRect/>
          </a:stretch>
        </p:blipFill>
        <p:spPr>
          <a:xfrm>
            <a:off x="4026299" y="1247724"/>
            <a:ext cx="10680922" cy="6467124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 rot="-5400000">
            <a:off x="-1766067" y="4530510"/>
            <a:ext cx="7002639" cy="2452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584"/>
              </a:lnSpc>
            </a:pPr>
            <a:r>
              <a:rPr lang="en-US" sz="8957">
                <a:solidFill>
                  <a:srgbClr val="351F16"/>
                </a:solidFill>
                <a:latin typeface="Antonio Bold"/>
              </a:rPr>
              <a:t>THE CONVERSATION</a:t>
            </a:r>
          </a:p>
        </p:txBody>
      </p:sp>
      <p:sp>
        <p:nvSpPr>
          <p:cNvPr id="5" name="AutoShape 5"/>
          <p:cNvSpPr/>
          <p:nvPr/>
        </p:nvSpPr>
        <p:spPr>
          <a:xfrm>
            <a:off x="9888542" y="8087041"/>
            <a:ext cx="6063398" cy="9525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6" name="TextBox 6"/>
          <p:cNvSpPr txBox="1"/>
          <p:nvPr/>
        </p:nvSpPr>
        <p:spPr>
          <a:xfrm>
            <a:off x="9888542" y="7888204"/>
            <a:ext cx="7202669" cy="21664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499"/>
              </a:lnSpc>
            </a:pPr>
            <a:endParaRPr dirty="0"/>
          </a:p>
          <a:p>
            <a:pPr>
              <a:lnSpc>
                <a:spcPts val="3499"/>
              </a:lnSpc>
            </a:pPr>
            <a:r>
              <a:rPr lang="en-US" sz="2499" b="1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Next webinar: 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Art of the POLST in Skilled Nursing Facilities</a:t>
            </a:r>
          </a:p>
          <a:p>
            <a:pPr>
              <a:lnSpc>
                <a:spcPts val="3499"/>
              </a:lnSpc>
            </a:pPr>
            <a:r>
              <a: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Feb 8, 12:00PM</a:t>
            </a:r>
          </a:p>
          <a:p>
            <a:pPr>
              <a:lnSpc>
                <a:spcPts val="3121"/>
              </a:lnSpc>
            </a:pPr>
            <a:endParaRPr lang="en-US" sz="2499" dirty="0">
              <a:solidFill>
                <a:srgbClr val="351F16"/>
              </a:solidFill>
              <a:latin typeface="Arimo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1F0E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7920840" y="0"/>
            <a:ext cx="9525" cy="10950960"/>
          </a:xfrm>
          <a:prstGeom prst="rect">
            <a:avLst/>
          </a:prstGeom>
          <a:solidFill>
            <a:srgbClr val="351F16"/>
          </a:solidFill>
        </p:spPr>
      </p:sp>
      <p:sp>
        <p:nvSpPr>
          <p:cNvPr id="3" name="TextBox 3"/>
          <p:cNvSpPr txBox="1"/>
          <p:nvPr/>
        </p:nvSpPr>
        <p:spPr>
          <a:xfrm>
            <a:off x="1028700" y="4562475"/>
            <a:ext cx="6313166" cy="1171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360"/>
              </a:lnSpc>
            </a:pPr>
            <a:r>
              <a:rPr lang="en-US" sz="7800">
                <a:solidFill>
                  <a:srgbClr val="351F16"/>
                </a:solidFill>
                <a:latin typeface="Antonio Bold"/>
              </a:rPr>
              <a:t>WHY POLST?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8305800" y="876627"/>
            <a:ext cx="8953500" cy="9033883"/>
            <a:chOff x="-519379" y="-974729"/>
            <a:chExt cx="11938000" cy="12045177"/>
          </a:xfrm>
        </p:grpSpPr>
        <p:sp>
          <p:nvSpPr>
            <p:cNvPr id="5" name="TextBox 5"/>
            <p:cNvSpPr txBox="1"/>
            <p:nvPr/>
          </p:nvSpPr>
          <p:spPr>
            <a:xfrm>
              <a:off x="0" y="-190500"/>
              <a:ext cx="11418621" cy="78740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699"/>
                </a:lnSpc>
              </a:pPr>
              <a:endParaRPr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519379" y="-974729"/>
              <a:ext cx="11418621" cy="1204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23"/>
                </a:lnSpc>
              </a:pPr>
              <a:r>
                <a:rPr lang="en-US" sz="2799" dirty="0">
                  <a:solidFill>
                    <a:srgbClr val="351F16"/>
                  </a:solidFill>
                  <a:latin typeface="Open Sans Bold"/>
                </a:rPr>
                <a:t>Studies of POLST effectiveness show:</a:t>
              </a: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endParaRPr lang="en-US" sz="27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POLST orders match the treatment received 94-99% of the time</a:t>
              </a:r>
              <a:r>
                <a:rPr lang="en-US" sz="2499" baseline="300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1,2,3</a:t>
              </a: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 documented misinterpretations of the form once EMS care was initiated</a:t>
              </a:r>
              <a:r>
                <a:rPr lang="en-US" sz="2499" baseline="300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3</a:t>
              </a: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Intervention in SNF to increase GOC conversations led to increased documentation of treatment preferences (69%) and POLST (87%).</a:t>
              </a:r>
              <a:r>
                <a:rPr lang="en-US" sz="2499" baseline="300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4</a:t>
              </a: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>
                <a:lnSpc>
                  <a:spcPts val="3949"/>
                </a:lnSpc>
              </a:pPr>
              <a:r>
                <a:rPr lang="en-US" sz="2499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Having POLST for resident  (SNF) to reflect goals of care reduced preventable hospitalizations by 40% and total hospitalizations by 25%</a:t>
              </a:r>
              <a:r>
                <a:rPr lang="en-US" sz="2499" baseline="30000" dirty="0">
                  <a:solidFill>
                    <a:srgbClr val="351F16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</a:t>
              </a: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49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  <a:p>
              <a:pPr>
                <a:lnSpc>
                  <a:spcPts val="3950"/>
                </a:lnSpc>
              </a:pPr>
              <a:endParaRPr lang="en-US" sz="2499" dirty="0">
                <a:solidFill>
                  <a:srgbClr val="351F16"/>
                </a:solidFill>
                <a:latin typeface="Open Sans"/>
              </a:endParaRP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 b="39456"/>
          <a:stretch>
            <a:fillRect/>
          </a:stretch>
        </p:blipFill>
        <p:spPr>
          <a:xfrm>
            <a:off x="15267158" y="231496"/>
            <a:ext cx="2730982" cy="120494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</TotalTime>
  <Words>3775</Words>
  <Application>Microsoft Office PowerPoint</Application>
  <PresentationFormat>Custom</PresentationFormat>
  <Paragraphs>446</Paragraphs>
  <Slides>27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Calibri</vt:lpstr>
      <vt:lpstr>Antonio Bold</vt:lpstr>
      <vt:lpstr>Symbol</vt:lpstr>
      <vt:lpstr>Open Sans Bold</vt:lpstr>
      <vt:lpstr>Brush Script MT</vt:lpstr>
      <vt:lpstr>Arimo</vt:lpstr>
      <vt:lpstr>Arial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POLST Basics Webinar Slides _ Sharmon Figenshaw</dc:title>
  <dc:creator>Jann Mylet</dc:creator>
  <cp:lastModifiedBy>Jann Mylet</cp:lastModifiedBy>
  <cp:revision>11</cp:revision>
  <dcterms:created xsi:type="dcterms:W3CDTF">2006-08-16T00:00:00Z</dcterms:created>
  <dcterms:modified xsi:type="dcterms:W3CDTF">2022-01-12T20:00:35Z</dcterms:modified>
  <dc:identifier>DAE1E7uSvOY</dc:identifier>
</cp:coreProperties>
</file>